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theme/theme10.xml" ContentType="application/vnd.openxmlformats-officedocument.theme+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1.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theme/theme12.xml" ContentType="application/vnd.openxmlformats-officedocument.theme+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13.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4.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16.xml" ContentType="application/vnd.openxmlformats-officedocument.theme+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comments/modernComment_7BBF555B_F195AE4D.xml" ContentType="application/vnd.ms-powerpoint.comment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13" r:id="rId14"/>
    <p:sldMasterId id="2147485037" r:id="rId15"/>
    <p:sldMasterId id="2147485066" r:id="rId16"/>
    <p:sldMasterId id="2147485106" r:id="rId17"/>
    <p:sldMasterId id="2147485199" r:id="rId18"/>
    <p:sldMasterId id="2147485238" r:id="rId19"/>
    <p:sldMasterId id="2147485271" r:id="rId20"/>
    <p:sldMasterId id="2147485286" r:id="rId21"/>
    <p:sldMasterId id="2147485319" r:id="rId22"/>
  </p:sldMasterIdLst>
  <p:notesMasterIdLst>
    <p:notesMasterId r:id="rId156"/>
  </p:notesMasterIdLst>
  <p:handoutMasterIdLst>
    <p:handoutMasterId r:id="rId157"/>
  </p:handoutMasterIdLst>
  <p:sldIdLst>
    <p:sldId id="2076138386" r:id="rId23"/>
    <p:sldId id="2076138403" r:id="rId24"/>
    <p:sldId id="2076137339" r:id="rId25"/>
    <p:sldId id="1720" r:id="rId26"/>
    <p:sldId id="2076136683" r:id="rId27"/>
    <p:sldId id="4369" r:id="rId28"/>
    <p:sldId id="2076136939" r:id="rId29"/>
    <p:sldId id="2076136930" r:id="rId30"/>
    <p:sldId id="2076137337" r:id="rId31"/>
    <p:sldId id="2076136943" r:id="rId32"/>
    <p:sldId id="2076137340" r:id="rId33"/>
    <p:sldId id="2076137341" r:id="rId34"/>
    <p:sldId id="2076136944" r:id="rId35"/>
    <p:sldId id="2076136945" r:id="rId36"/>
    <p:sldId id="2076138482" r:id="rId37"/>
    <p:sldId id="2076136946" r:id="rId38"/>
    <p:sldId id="2076136934" r:id="rId39"/>
    <p:sldId id="2076138383" r:id="rId40"/>
    <p:sldId id="687" r:id="rId41"/>
    <p:sldId id="2076136813" r:id="rId42"/>
    <p:sldId id="2076138499" r:id="rId43"/>
    <p:sldId id="2076136764" r:id="rId44"/>
    <p:sldId id="2076136929" r:id="rId45"/>
    <p:sldId id="2076138370" r:id="rId46"/>
    <p:sldId id="2076136818" r:id="rId47"/>
    <p:sldId id="2076136935" r:id="rId48"/>
    <p:sldId id="2076136953" r:id="rId49"/>
    <p:sldId id="2076136956" r:id="rId50"/>
    <p:sldId id="2076138483" r:id="rId51"/>
    <p:sldId id="2076137344" r:id="rId52"/>
    <p:sldId id="2076136949" r:id="rId53"/>
    <p:sldId id="2076136772" r:id="rId54"/>
    <p:sldId id="2076138470" r:id="rId55"/>
    <p:sldId id="2076138484" r:id="rId56"/>
    <p:sldId id="2076136810" r:id="rId57"/>
    <p:sldId id="2076137345" r:id="rId58"/>
    <p:sldId id="2076138485" r:id="rId59"/>
    <p:sldId id="4400" r:id="rId60"/>
    <p:sldId id="2076138486" r:id="rId61"/>
    <p:sldId id="2076136864" r:id="rId62"/>
    <p:sldId id="2076136816" r:id="rId63"/>
    <p:sldId id="2076138471" r:id="rId64"/>
    <p:sldId id="2076138487" r:id="rId65"/>
    <p:sldId id="2076136950" r:id="rId66"/>
    <p:sldId id="2076138442" r:id="rId67"/>
    <p:sldId id="2076138392" r:id="rId68"/>
    <p:sldId id="2076136684" r:id="rId69"/>
    <p:sldId id="2076136834" r:id="rId70"/>
    <p:sldId id="2076136963" r:id="rId71"/>
    <p:sldId id="2076138500" r:id="rId72"/>
    <p:sldId id="2076138472" r:id="rId73"/>
    <p:sldId id="2076136968" r:id="rId74"/>
    <p:sldId id="2076136904" r:id="rId75"/>
    <p:sldId id="2076138488" r:id="rId76"/>
    <p:sldId id="2076136852" r:id="rId77"/>
    <p:sldId id="2076136850" r:id="rId78"/>
    <p:sldId id="2076136958" r:id="rId79"/>
    <p:sldId id="2076138473" r:id="rId80"/>
    <p:sldId id="2076136853" r:id="rId81"/>
    <p:sldId id="2076136854" r:id="rId82"/>
    <p:sldId id="2076136884" r:id="rId83"/>
    <p:sldId id="2076138489" r:id="rId84"/>
    <p:sldId id="2076136851" r:id="rId85"/>
    <p:sldId id="2076136856" r:id="rId86"/>
    <p:sldId id="2076136855" r:id="rId87"/>
    <p:sldId id="1836" r:id="rId88"/>
    <p:sldId id="2076138474" r:id="rId89"/>
    <p:sldId id="2076138490" r:id="rId90"/>
    <p:sldId id="2076138372" r:id="rId91"/>
    <p:sldId id="2076136685" r:id="rId92"/>
    <p:sldId id="2076136819" r:id="rId93"/>
    <p:sldId id="2076136906" r:id="rId94"/>
    <p:sldId id="2076136798" r:id="rId95"/>
    <p:sldId id="2076136822" r:id="rId96"/>
    <p:sldId id="2076138491" r:id="rId97"/>
    <p:sldId id="2076136790" r:id="rId98"/>
    <p:sldId id="2076136975" r:id="rId99"/>
    <p:sldId id="2076136970" r:id="rId100"/>
    <p:sldId id="363" r:id="rId101"/>
    <p:sldId id="2076138475" r:id="rId102"/>
    <p:sldId id="2076136795" r:id="rId103"/>
    <p:sldId id="2076136972" r:id="rId104"/>
    <p:sldId id="2076136791" r:id="rId105"/>
    <p:sldId id="2076138476" r:id="rId106"/>
    <p:sldId id="2076136792" r:id="rId107"/>
    <p:sldId id="2076136821" r:id="rId108"/>
    <p:sldId id="2076136820" r:id="rId109"/>
    <p:sldId id="2076136797" r:id="rId110"/>
    <p:sldId id="2076138477" r:id="rId111"/>
    <p:sldId id="2076138492" r:id="rId112"/>
    <p:sldId id="2076138373" r:id="rId113"/>
    <p:sldId id="2076138448" r:id="rId114"/>
    <p:sldId id="2076138394" r:id="rId115"/>
    <p:sldId id="2076136686" r:id="rId116"/>
    <p:sldId id="2076136835" r:id="rId117"/>
    <p:sldId id="2076136840" r:id="rId118"/>
    <p:sldId id="2076136698" r:id="rId119"/>
    <p:sldId id="2076136696" r:id="rId120"/>
    <p:sldId id="2076138478" r:id="rId121"/>
    <p:sldId id="2076136714" r:id="rId122"/>
    <p:sldId id="2076138493" r:id="rId123"/>
    <p:sldId id="2076136702" r:id="rId124"/>
    <p:sldId id="2076138369" r:id="rId125"/>
    <p:sldId id="2076136908" r:id="rId126"/>
    <p:sldId id="1255" r:id="rId127"/>
    <p:sldId id="2076138479" r:id="rId128"/>
    <p:sldId id="2076136862" r:id="rId129"/>
    <p:sldId id="11075" r:id="rId130"/>
    <p:sldId id="2076136846" r:id="rId131"/>
    <p:sldId id="2076138368" r:id="rId132"/>
    <p:sldId id="2076138494" r:id="rId133"/>
    <p:sldId id="2076138367" r:id="rId134"/>
    <p:sldId id="2076136687" r:id="rId135"/>
    <p:sldId id="2076138376" r:id="rId136"/>
    <p:sldId id="2076138404" r:id="rId137"/>
    <p:sldId id="2076138464" r:id="rId138"/>
    <p:sldId id="2076136636" r:id="rId139"/>
    <p:sldId id="2076138496" r:id="rId140"/>
    <p:sldId id="10253" r:id="rId141"/>
    <p:sldId id="2076138375" r:id="rId142"/>
    <p:sldId id="2076138405" r:id="rId143"/>
    <p:sldId id="2076138497" r:id="rId144"/>
    <p:sldId id="10278" r:id="rId145"/>
    <p:sldId id="10279" r:id="rId146"/>
    <p:sldId id="2076138498" r:id="rId147"/>
    <p:sldId id="10255" r:id="rId148"/>
    <p:sldId id="2076138379" r:id="rId149"/>
    <p:sldId id="2076138385" r:id="rId150"/>
    <p:sldId id="1853" r:id="rId151"/>
    <p:sldId id="2076138381" r:id="rId152"/>
    <p:sldId id="2076138371" r:id="rId153"/>
    <p:sldId id="2076138501" r:id="rId154"/>
    <p:sldId id="2076138374" r:id="rId155"/>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Series" id="{A90C2476-DF76-49CE-9D22-3F5A54B89508}">
          <p14:sldIdLst>
            <p14:sldId id="2076138386"/>
            <p14:sldId id="2076138403"/>
            <p14:sldId id="2076137339"/>
            <p14:sldId id="1720"/>
          </p14:sldIdLst>
        </p14:section>
        <p14:section name="Module 1" id="{8BDFE93E-6843-461B-B31B-809F46A18088}">
          <p14:sldIdLst>
            <p14:sldId id="2076136683"/>
          </p14:sldIdLst>
        </p14:section>
        <p14:section name="1.1 Overview" id="{13F5E925-1DFD-4C1A-ADAD-9460F78DE809}">
          <p14:sldIdLst>
            <p14:sldId id="4369"/>
            <p14:sldId id="2076136939"/>
            <p14:sldId id="2076136930"/>
            <p14:sldId id="2076137337"/>
          </p14:sldIdLst>
        </p14:section>
        <p14:section name="1.2 SQL Server on Azure VMs" id="{7D5B0055-4F3B-4C90-9534-BE98D95E11B9}">
          <p14:sldIdLst>
            <p14:sldId id="2076136943"/>
            <p14:sldId id="2076137340"/>
            <p14:sldId id="2076137341"/>
          </p14:sldIdLst>
        </p14:section>
        <p14:section name="1.3 Azure SQL Managed Instance" id="{7160FEA7-549D-4F2C-9AE2-438E93F741D5}">
          <p14:sldIdLst>
            <p14:sldId id="2076136944"/>
          </p14:sldIdLst>
        </p14:section>
        <p14:section name="1.4 Azure SQL Database" id="{869DB776-770F-4687-B353-7E7141AE69CF}">
          <p14:sldIdLst>
            <p14:sldId id="2076136945"/>
            <p14:sldId id="2076138482"/>
          </p14:sldIdLst>
        </p14:section>
        <p14:section name="1.5 Comparison and summary" id="{7561A1AD-28A2-40D0-A8FD-A6896EAE3DA9}">
          <p14:sldIdLst>
            <p14:sldId id="2076136946"/>
            <p14:sldId id="2076136934"/>
            <p14:sldId id="2076138383"/>
            <p14:sldId id="687"/>
            <p14:sldId id="2076136813"/>
            <p14:sldId id="2076138499"/>
            <p14:sldId id="2076136764"/>
            <p14:sldId id="2076136929"/>
            <p14:sldId id="2076138370"/>
          </p14:sldIdLst>
        </p14:section>
        <p14:section name="Module 2" id="{009A8FEA-4534-4444-90BE-AFA5A63B7283}">
          <p14:sldIdLst>
            <p14:sldId id="2076136818"/>
          </p14:sldIdLst>
        </p14:section>
        <p14:section name="2.1 Pre-deployment planning" id="{432A2B48-2CF2-4BD0-B8FF-E61186C12603}">
          <p14:sldIdLst>
            <p14:sldId id="2076136935"/>
            <p14:sldId id="2076136953"/>
            <p14:sldId id="2076136956"/>
            <p14:sldId id="2076138483"/>
          </p14:sldIdLst>
        </p14:section>
        <p14:section name="2.2 Deploy, connect, and verify" id="{6B6A0800-8DD2-4F45-A4DC-1A988E99600B}">
          <p14:sldIdLst>
            <p14:sldId id="2076137344"/>
            <p14:sldId id="2076136949"/>
            <p14:sldId id="2076136772"/>
            <p14:sldId id="2076138470"/>
            <p14:sldId id="2076138484"/>
          </p14:sldIdLst>
        </p14:section>
        <p14:section name="2.3 Configure" id="{7E5B6FE6-CBE7-4747-BAA2-598B6AB64BEB}">
          <p14:sldIdLst>
            <p14:sldId id="2076136810"/>
            <p14:sldId id="2076137345"/>
            <p14:sldId id="2076138485"/>
            <p14:sldId id="4400"/>
            <p14:sldId id="2076138486"/>
          </p14:sldIdLst>
        </p14:section>
        <p14:section name="2.4 Load data" id="{57CB5EEA-08C0-4D88-BEEB-4DD137CC21E8}">
          <p14:sldIdLst>
            <p14:sldId id="2076136864"/>
            <p14:sldId id="2076136816"/>
            <p14:sldId id="2076138471"/>
            <p14:sldId id="2076138487"/>
          </p14:sldIdLst>
        </p14:section>
        <p14:section name="Summary" id="{BDA73F25-DAA9-4C52-B857-5E2EF885CC34}">
          <p14:sldIdLst>
            <p14:sldId id="2076136950"/>
            <p14:sldId id="2076138442"/>
          </p14:sldIdLst>
        </p14:section>
        <p14:section name="Module 3" id="{9CAB4601-C91B-45DB-BF3A-16C39A10A168}">
          <p14:sldIdLst>
            <p14:sldId id="2076138392"/>
            <p14:sldId id="2076136684"/>
          </p14:sldIdLst>
        </p14:section>
        <p14:section name="3.1 Overview" id="{9CB27E3E-CA6B-4189-97DE-CB2D83374D46}">
          <p14:sldIdLst>
            <p14:sldId id="2076136834"/>
            <p14:sldId id="2076136963"/>
          </p14:sldIdLst>
        </p14:section>
        <p14:section name="3.2 Network Security" id="{DFF984EA-CB52-403D-9269-CA507E5FF771}">
          <p14:sldIdLst>
            <p14:sldId id="2076138500"/>
            <p14:sldId id="2076138472"/>
            <p14:sldId id="2076136968"/>
            <p14:sldId id="2076136904"/>
            <p14:sldId id="2076138488"/>
          </p14:sldIdLst>
        </p14:section>
        <p14:section name="3.3 Identity and access" id="{B127E01B-4F72-4847-AC96-094E1BD91F63}">
          <p14:sldIdLst>
            <p14:sldId id="2076136852"/>
            <p14:sldId id="2076136850"/>
            <p14:sldId id="2076136958"/>
            <p14:sldId id="2076138473"/>
          </p14:sldIdLst>
        </p14:section>
        <p14:section name="3.4 Data protection" id="{88BEDEB0-F822-4084-8991-11DABC5EE008}">
          <p14:sldIdLst>
            <p14:sldId id="2076136853"/>
            <p14:sldId id="2076136854"/>
            <p14:sldId id="2076136884"/>
            <p14:sldId id="2076138489"/>
          </p14:sldIdLst>
        </p14:section>
        <p14:section name="3.5 Security management" id="{2DDC94EB-013D-44CD-BD67-37BB93D50750}">
          <p14:sldIdLst>
            <p14:sldId id="2076136851"/>
            <p14:sldId id="2076136856"/>
            <p14:sldId id="2076136855"/>
            <p14:sldId id="1836"/>
            <p14:sldId id="2076138474"/>
            <p14:sldId id="2076138490"/>
          </p14:sldIdLst>
        </p14:section>
        <p14:section name="3.6 Summary" id="{ED0C5694-B48C-49C9-83DC-C4F58B86FD9A}">
          <p14:sldIdLst>
            <p14:sldId id="2076138372"/>
          </p14:sldIdLst>
        </p14:section>
        <p14:section name="Module 4" id="{EC4ECAD4-594A-47A1-B8C9-78F7D8EC430C}">
          <p14:sldIdLst>
            <p14:sldId id="2076136685"/>
          </p14:sldIdLst>
        </p14:section>
        <p14:section name="4.1 Overview" id="{3CA6777D-D474-4CF1-AF0D-00755F87809D}">
          <p14:sldIdLst>
            <p14:sldId id="2076136819"/>
            <p14:sldId id="2076136906"/>
          </p14:sldIdLst>
        </p14:section>
        <p14:section name="4.2 Configuration and maintenance" id="{6461E961-165B-45C5-877E-318CAD5793C3}">
          <p14:sldIdLst>
            <p14:sldId id="2076136798"/>
            <p14:sldId id="2076136822"/>
            <p14:sldId id="2076138491"/>
          </p14:sldIdLst>
        </p14:section>
        <p14:section name="4.3 Monitoring performance" id="{50F4B17D-63F4-4BBC-803F-8C78F5D7CEA6}">
          <p14:sldIdLst>
            <p14:sldId id="2076136790"/>
            <p14:sldId id="2076136975"/>
            <p14:sldId id="2076136970"/>
          </p14:sldIdLst>
        </p14:section>
        <p14:section name="4.4 Performance scenarios" id="{02B104E6-17DD-4A72-8B99-C9326FC4E29D}">
          <p14:sldIdLst>
            <p14:sldId id="363"/>
            <p14:sldId id="2076138475"/>
            <p14:sldId id="2076136795"/>
            <p14:sldId id="2076136972"/>
          </p14:sldIdLst>
        </p14:section>
        <p14:section name="4.5 Accelerating and tuning" id="{D641A463-6C6E-4CCF-B08C-AE38AEECD9C7}">
          <p14:sldIdLst>
            <p14:sldId id="2076136791"/>
            <p14:sldId id="2076138476"/>
          </p14:sldIdLst>
        </p14:section>
        <p14:section name="4.6 Intelligent performance" id="{5F277B90-9A2C-49AC-A175-E0C465CE46A9}">
          <p14:sldIdLst>
            <p14:sldId id="2076136792"/>
            <p14:sldId id="2076136821"/>
            <p14:sldId id="2076136820"/>
            <p14:sldId id="2076136797"/>
            <p14:sldId id="2076138477"/>
            <p14:sldId id="2076138492"/>
            <p14:sldId id="2076138373"/>
            <p14:sldId id="2076138448"/>
          </p14:sldIdLst>
        </p14:section>
        <p14:section name="Module 5" id="{5F16D6A7-5646-445E-AA3A-7F49FA3839CD}">
          <p14:sldIdLst>
            <p14:sldId id="2076138394"/>
            <p14:sldId id="2076136686"/>
          </p14:sldIdLst>
        </p14:section>
        <p14:section name="5.1 Overiew" id="{D118B504-B7A7-3E46-B890-0FCB6BEDC32C}">
          <p14:sldIdLst>
            <p14:sldId id="2076136835"/>
          </p14:sldIdLst>
        </p14:section>
        <p14:section name="5.2 Backup and restore" id="{03DE29BC-0415-A543-8E41-5CDBAF24E2DB}">
          <p14:sldIdLst>
            <p14:sldId id="2076136840"/>
          </p14:sldIdLst>
        </p14:section>
        <p14:section name="5.3. Built-in HA/DR" id="{F0DFF94A-FDBC-3649-ADB5-D17953F78E87}">
          <p14:sldIdLst>
            <p14:sldId id="2076136698"/>
            <p14:sldId id="2076136696"/>
            <p14:sldId id="2076138478"/>
            <p14:sldId id="2076136714"/>
            <p14:sldId id="2076138493"/>
            <p14:sldId id="2076136702"/>
            <p14:sldId id="2076138369"/>
            <p14:sldId id="2076136908"/>
            <p14:sldId id="1255"/>
            <p14:sldId id="2076138479"/>
          </p14:sldIdLst>
        </p14:section>
        <p14:section name="5.4 Availability and consistency" id="{C2911333-9832-4640-A782-F97C0A8B1221}">
          <p14:sldIdLst>
            <p14:sldId id="2076136862"/>
            <p14:sldId id="11075"/>
          </p14:sldIdLst>
        </p14:section>
        <p14:section name="5.5 Congifuration and monitoring availability" id="{1A857DA1-3693-DF42-80EE-9EFDA5B929A8}">
          <p14:sldIdLst>
            <p14:sldId id="2076136846"/>
            <p14:sldId id="2076138368"/>
            <p14:sldId id="2076138494"/>
          </p14:sldIdLst>
        </p14:section>
        <p14:section name="5.6 Summary" id="{E25AB6AD-7978-7743-A8F2-FEC540940CE3}">
          <p14:sldIdLst>
            <p14:sldId id="2076138367"/>
          </p14:sldIdLst>
        </p14:section>
        <p14:section name="Module 6" id="{2B1E7475-8330-4831-BAD7-98739F90199D}">
          <p14:sldIdLst>
            <p14:sldId id="2076136687"/>
          </p14:sldIdLst>
        </p14:section>
        <p14:section name="6.1 Scenario discussion" id="{C4CFFD55-D93E-4936-B839-6E39155EAD90}">
          <p14:sldIdLst>
            <p14:sldId id="2076138376"/>
            <p14:sldId id="2076138404"/>
            <p14:sldId id="2076138464"/>
            <p14:sldId id="2076136636"/>
            <p14:sldId id="2076138496"/>
            <p14:sldId id="10253"/>
            <p14:sldId id="2076138375"/>
            <p14:sldId id="2076138405"/>
            <p14:sldId id="2076138497"/>
            <p14:sldId id="10278"/>
            <p14:sldId id="10279"/>
            <p14:sldId id="2076138498"/>
            <p14:sldId id="10255"/>
          </p14:sldIdLst>
        </p14:section>
        <p14:section name="Additional information" id="{38BFA032-C540-45F2-878B-97F091087A55}">
          <p14:sldIdLst>
            <p14:sldId id="2076138379"/>
            <p14:sldId id="2076138385"/>
            <p14:sldId id="1853"/>
          </p14:sldIdLst>
        </p14:section>
        <p14:section name="Call to action" id="{015E2547-EC38-4D6E-9E66-7AFCE6D7C8AB}">
          <p14:sldIdLst>
            <p14:sldId id="2076138381"/>
            <p14:sldId id="2076138371"/>
            <p14:sldId id="2076138501"/>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131A6E-DA0D-2834-BBA9-006C48D5436D}" name="Daniel Schmeichler" initials="DS" userId="S::daniel@2a.consulting::ad56f8ff-145f-4ee2-a2b3-4f3e34949c8d" providerId="AD"/>
  <p188:author id="{237AFEC7-0D9F-02EB-156F-4E591B8E0161}" name="Nick Dwyer" initials="ND" userId="S::Nick@2a.consulting::637372cd-8f04-49e1-a9c8-f5dbbdc447b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7"/>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522D73-F232-4FB7-8BBF-DF27FEB9AC91}" v="18" dt="2020-09-28T15:23:01.549"/>
    <p1510:client id="{BA1A052C-69DA-434F-AF0A-C51217908FB1}" vWet="2" dt="2020-09-28T15:21:04.602"/>
    <p1510:client id="{E557DEAF-59A2-4DB4-845F-FFE61C2E2481}" v="65" dt="2020-09-28T15:45:20.4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080" autoAdjust="0"/>
  </p:normalViewPr>
  <p:slideViewPr>
    <p:cSldViewPr snapToGrid="0">
      <p:cViewPr varScale="1">
        <p:scale>
          <a:sx n="60" d="100"/>
          <a:sy n="60" d="100"/>
        </p:scale>
        <p:origin x="444" y="66"/>
      </p:cViewPr>
      <p:guideLst>
        <p:guide orient="horz" pos="3024"/>
        <p:guide pos="3144"/>
        <p:guide orient="horz" pos="1392"/>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5.xml"/><Relationship Id="rId21" Type="http://schemas.openxmlformats.org/officeDocument/2006/relationships/slideMaster" Target="slideMasters/slideMaster16.xml"/><Relationship Id="rId42" Type="http://schemas.openxmlformats.org/officeDocument/2006/relationships/slide" Target="slides/slide20.xml"/><Relationship Id="rId63" Type="http://schemas.openxmlformats.org/officeDocument/2006/relationships/slide" Target="slides/slide41.xml"/><Relationship Id="rId84" Type="http://schemas.openxmlformats.org/officeDocument/2006/relationships/slide" Target="slides/slide62.xml"/><Relationship Id="rId138" Type="http://schemas.openxmlformats.org/officeDocument/2006/relationships/slide" Target="slides/slide116.xml"/><Relationship Id="rId159" Type="http://schemas.openxmlformats.org/officeDocument/2006/relationships/presProps" Target="presProps.xml"/><Relationship Id="rId107" Type="http://schemas.openxmlformats.org/officeDocument/2006/relationships/slide" Target="slides/slide85.xml"/><Relationship Id="rId11" Type="http://schemas.openxmlformats.org/officeDocument/2006/relationships/slideMaster" Target="slideMasters/slideMaster6.xml"/><Relationship Id="rId32" Type="http://schemas.openxmlformats.org/officeDocument/2006/relationships/slide" Target="slides/slide10.xml"/><Relationship Id="rId53" Type="http://schemas.openxmlformats.org/officeDocument/2006/relationships/slide" Target="slides/slide31.xml"/><Relationship Id="rId74" Type="http://schemas.openxmlformats.org/officeDocument/2006/relationships/slide" Target="slides/slide52.xml"/><Relationship Id="rId128" Type="http://schemas.openxmlformats.org/officeDocument/2006/relationships/slide" Target="slides/slide106.xml"/><Relationship Id="rId149" Type="http://schemas.openxmlformats.org/officeDocument/2006/relationships/slide" Target="slides/slide127.xml"/><Relationship Id="rId5" Type="http://schemas.openxmlformats.org/officeDocument/2006/relationships/customXml" Target="../customXml/item5.xml"/><Relationship Id="rId95" Type="http://schemas.openxmlformats.org/officeDocument/2006/relationships/slide" Target="slides/slide73.xml"/><Relationship Id="rId160" Type="http://schemas.openxmlformats.org/officeDocument/2006/relationships/viewProps" Target="viewProps.xml"/><Relationship Id="rId22" Type="http://schemas.openxmlformats.org/officeDocument/2006/relationships/slideMaster" Target="slideMasters/slideMaster17.xml"/><Relationship Id="rId43" Type="http://schemas.openxmlformats.org/officeDocument/2006/relationships/slide" Target="slides/slide21.xml"/><Relationship Id="rId64" Type="http://schemas.openxmlformats.org/officeDocument/2006/relationships/slide" Target="slides/slide42.xml"/><Relationship Id="rId118" Type="http://schemas.openxmlformats.org/officeDocument/2006/relationships/slide" Target="slides/slide96.xml"/><Relationship Id="rId139" Type="http://schemas.openxmlformats.org/officeDocument/2006/relationships/slide" Target="slides/slide117.xml"/><Relationship Id="rId85" Type="http://schemas.openxmlformats.org/officeDocument/2006/relationships/slide" Target="slides/slide63.xml"/><Relationship Id="rId150" Type="http://schemas.openxmlformats.org/officeDocument/2006/relationships/slide" Target="slides/slide128.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33" Type="http://schemas.openxmlformats.org/officeDocument/2006/relationships/slide" Target="slides/slide11.xml"/><Relationship Id="rId38" Type="http://schemas.openxmlformats.org/officeDocument/2006/relationships/slide" Target="slides/slide16.xml"/><Relationship Id="rId59" Type="http://schemas.openxmlformats.org/officeDocument/2006/relationships/slide" Target="slides/slide37.xml"/><Relationship Id="rId103" Type="http://schemas.openxmlformats.org/officeDocument/2006/relationships/slide" Target="slides/slide81.xml"/><Relationship Id="rId108" Type="http://schemas.openxmlformats.org/officeDocument/2006/relationships/slide" Target="slides/slide86.xml"/><Relationship Id="rId124" Type="http://schemas.openxmlformats.org/officeDocument/2006/relationships/slide" Target="slides/slide102.xml"/><Relationship Id="rId129" Type="http://schemas.openxmlformats.org/officeDocument/2006/relationships/slide" Target="slides/slide107.xml"/><Relationship Id="rId54" Type="http://schemas.openxmlformats.org/officeDocument/2006/relationships/slide" Target="slides/slide32.xml"/><Relationship Id="rId70" Type="http://schemas.openxmlformats.org/officeDocument/2006/relationships/slide" Target="slides/slide48.xml"/><Relationship Id="rId75" Type="http://schemas.openxmlformats.org/officeDocument/2006/relationships/slide" Target="slides/slide53.xml"/><Relationship Id="rId91" Type="http://schemas.openxmlformats.org/officeDocument/2006/relationships/slide" Target="slides/slide69.xml"/><Relationship Id="rId96" Type="http://schemas.openxmlformats.org/officeDocument/2006/relationships/slide" Target="slides/slide74.xml"/><Relationship Id="rId140" Type="http://schemas.openxmlformats.org/officeDocument/2006/relationships/slide" Target="slides/slide118.xml"/><Relationship Id="rId145" Type="http://schemas.openxmlformats.org/officeDocument/2006/relationships/slide" Target="slides/slide123.xml"/><Relationship Id="rId16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xml"/><Relationship Id="rId28" Type="http://schemas.openxmlformats.org/officeDocument/2006/relationships/slide" Target="slides/slide6.xml"/><Relationship Id="rId49" Type="http://schemas.openxmlformats.org/officeDocument/2006/relationships/slide" Target="slides/slide27.xml"/><Relationship Id="rId114" Type="http://schemas.openxmlformats.org/officeDocument/2006/relationships/slide" Target="slides/slide92.xml"/><Relationship Id="rId119" Type="http://schemas.openxmlformats.org/officeDocument/2006/relationships/slide" Target="slides/slide97.xml"/><Relationship Id="rId44" Type="http://schemas.openxmlformats.org/officeDocument/2006/relationships/slide" Target="slides/slide22.xml"/><Relationship Id="rId60" Type="http://schemas.openxmlformats.org/officeDocument/2006/relationships/slide" Target="slides/slide38.xml"/><Relationship Id="rId65" Type="http://schemas.openxmlformats.org/officeDocument/2006/relationships/slide" Target="slides/slide43.xml"/><Relationship Id="rId81" Type="http://schemas.openxmlformats.org/officeDocument/2006/relationships/slide" Target="slides/slide59.xml"/><Relationship Id="rId86" Type="http://schemas.openxmlformats.org/officeDocument/2006/relationships/slide" Target="slides/slide64.xml"/><Relationship Id="rId130" Type="http://schemas.openxmlformats.org/officeDocument/2006/relationships/slide" Target="slides/slide108.xml"/><Relationship Id="rId135" Type="http://schemas.openxmlformats.org/officeDocument/2006/relationships/slide" Target="slides/slide113.xml"/><Relationship Id="rId151" Type="http://schemas.openxmlformats.org/officeDocument/2006/relationships/slide" Target="slides/slide129.xml"/><Relationship Id="rId156" Type="http://schemas.openxmlformats.org/officeDocument/2006/relationships/notesMaster" Target="notesMasters/notesMaster1.xml"/><Relationship Id="rId13" Type="http://schemas.openxmlformats.org/officeDocument/2006/relationships/slideMaster" Target="slideMasters/slideMaster8.xml"/><Relationship Id="rId18" Type="http://schemas.openxmlformats.org/officeDocument/2006/relationships/slideMaster" Target="slideMasters/slideMaster13.xml"/><Relationship Id="rId39" Type="http://schemas.openxmlformats.org/officeDocument/2006/relationships/slide" Target="slides/slide17.xml"/><Relationship Id="rId109" Type="http://schemas.openxmlformats.org/officeDocument/2006/relationships/slide" Target="slides/slide87.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slide" Target="slides/slide33.xml"/><Relationship Id="rId76" Type="http://schemas.openxmlformats.org/officeDocument/2006/relationships/slide" Target="slides/slide54.xml"/><Relationship Id="rId97" Type="http://schemas.openxmlformats.org/officeDocument/2006/relationships/slide" Target="slides/slide75.xml"/><Relationship Id="rId104" Type="http://schemas.openxmlformats.org/officeDocument/2006/relationships/slide" Target="slides/slide82.xml"/><Relationship Id="rId120" Type="http://schemas.openxmlformats.org/officeDocument/2006/relationships/slide" Target="slides/slide98.xml"/><Relationship Id="rId125" Type="http://schemas.openxmlformats.org/officeDocument/2006/relationships/slide" Target="slides/slide103.xml"/><Relationship Id="rId141" Type="http://schemas.openxmlformats.org/officeDocument/2006/relationships/slide" Target="slides/slide119.xml"/><Relationship Id="rId146" Type="http://schemas.openxmlformats.org/officeDocument/2006/relationships/slide" Target="slides/slide124.xml"/><Relationship Id="rId7" Type="http://schemas.openxmlformats.org/officeDocument/2006/relationships/slideMaster" Target="slideMasters/slideMaster2.xml"/><Relationship Id="rId71" Type="http://schemas.openxmlformats.org/officeDocument/2006/relationships/slide" Target="slides/slide49.xml"/><Relationship Id="rId92" Type="http://schemas.openxmlformats.org/officeDocument/2006/relationships/slide" Target="slides/slide70.xml"/><Relationship Id="rId16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7.xml"/><Relationship Id="rId24" Type="http://schemas.openxmlformats.org/officeDocument/2006/relationships/slide" Target="slides/slide2.xml"/><Relationship Id="rId40" Type="http://schemas.openxmlformats.org/officeDocument/2006/relationships/slide" Target="slides/slide18.xml"/><Relationship Id="rId45" Type="http://schemas.openxmlformats.org/officeDocument/2006/relationships/slide" Target="slides/slide23.xml"/><Relationship Id="rId66" Type="http://schemas.openxmlformats.org/officeDocument/2006/relationships/slide" Target="slides/slide44.xml"/><Relationship Id="rId87" Type="http://schemas.openxmlformats.org/officeDocument/2006/relationships/slide" Target="slides/slide65.xml"/><Relationship Id="rId110" Type="http://schemas.openxmlformats.org/officeDocument/2006/relationships/slide" Target="slides/slide88.xml"/><Relationship Id="rId115" Type="http://schemas.openxmlformats.org/officeDocument/2006/relationships/slide" Target="slides/slide93.xml"/><Relationship Id="rId131" Type="http://schemas.openxmlformats.org/officeDocument/2006/relationships/slide" Target="slides/slide109.xml"/><Relationship Id="rId136" Type="http://schemas.openxmlformats.org/officeDocument/2006/relationships/slide" Target="slides/slide114.xml"/><Relationship Id="rId157" Type="http://schemas.openxmlformats.org/officeDocument/2006/relationships/handoutMaster" Target="handoutMasters/handoutMaster1.xml"/><Relationship Id="rId61" Type="http://schemas.openxmlformats.org/officeDocument/2006/relationships/slide" Target="slides/slide39.xml"/><Relationship Id="rId82" Type="http://schemas.openxmlformats.org/officeDocument/2006/relationships/slide" Target="slides/slide60.xml"/><Relationship Id="rId152" Type="http://schemas.openxmlformats.org/officeDocument/2006/relationships/slide" Target="slides/slide130.xml"/><Relationship Id="rId19" Type="http://schemas.openxmlformats.org/officeDocument/2006/relationships/slideMaster" Target="slideMasters/slideMaster14.xml"/><Relationship Id="rId14" Type="http://schemas.openxmlformats.org/officeDocument/2006/relationships/slideMaster" Target="slideMasters/slideMaster9.xml"/><Relationship Id="rId30" Type="http://schemas.openxmlformats.org/officeDocument/2006/relationships/slide" Target="slides/slide8.xml"/><Relationship Id="rId35" Type="http://schemas.openxmlformats.org/officeDocument/2006/relationships/slide" Target="slides/slide13.xml"/><Relationship Id="rId56" Type="http://schemas.openxmlformats.org/officeDocument/2006/relationships/slide" Target="slides/slide34.xml"/><Relationship Id="rId77" Type="http://schemas.openxmlformats.org/officeDocument/2006/relationships/slide" Target="slides/slide55.xml"/><Relationship Id="rId100" Type="http://schemas.openxmlformats.org/officeDocument/2006/relationships/slide" Target="slides/slide78.xml"/><Relationship Id="rId105" Type="http://schemas.openxmlformats.org/officeDocument/2006/relationships/slide" Target="slides/slide83.xml"/><Relationship Id="rId126" Type="http://schemas.openxmlformats.org/officeDocument/2006/relationships/slide" Target="slides/slide104.xml"/><Relationship Id="rId147" Type="http://schemas.openxmlformats.org/officeDocument/2006/relationships/slide" Target="slides/slide125.xml"/><Relationship Id="rId8" Type="http://schemas.openxmlformats.org/officeDocument/2006/relationships/slideMaster" Target="slideMasters/slideMaster3.xml"/><Relationship Id="rId51" Type="http://schemas.openxmlformats.org/officeDocument/2006/relationships/slide" Target="slides/slide29.xml"/><Relationship Id="rId72" Type="http://schemas.openxmlformats.org/officeDocument/2006/relationships/slide" Target="slides/slide50.xml"/><Relationship Id="rId93" Type="http://schemas.openxmlformats.org/officeDocument/2006/relationships/slide" Target="slides/slide71.xml"/><Relationship Id="rId98" Type="http://schemas.openxmlformats.org/officeDocument/2006/relationships/slide" Target="slides/slide76.xml"/><Relationship Id="rId121" Type="http://schemas.openxmlformats.org/officeDocument/2006/relationships/slide" Target="slides/slide99.xml"/><Relationship Id="rId142" Type="http://schemas.openxmlformats.org/officeDocument/2006/relationships/slide" Target="slides/slide120.xml"/><Relationship Id="rId163"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3.xml"/><Relationship Id="rId46" Type="http://schemas.openxmlformats.org/officeDocument/2006/relationships/slide" Target="slides/slide24.xml"/><Relationship Id="rId67" Type="http://schemas.openxmlformats.org/officeDocument/2006/relationships/slide" Target="slides/slide45.xml"/><Relationship Id="rId116" Type="http://schemas.openxmlformats.org/officeDocument/2006/relationships/slide" Target="slides/slide94.xml"/><Relationship Id="rId137" Type="http://schemas.openxmlformats.org/officeDocument/2006/relationships/slide" Target="slides/slide115.xml"/><Relationship Id="rId158" Type="http://schemas.openxmlformats.org/officeDocument/2006/relationships/commentAuthors" Target="commentAuthors.xml"/><Relationship Id="rId20" Type="http://schemas.openxmlformats.org/officeDocument/2006/relationships/slideMaster" Target="slideMasters/slideMaster15.xml"/><Relationship Id="rId41" Type="http://schemas.openxmlformats.org/officeDocument/2006/relationships/slide" Target="slides/slide19.xml"/><Relationship Id="rId62" Type="http://schemas.openxmlformats.org/officeDocument/2006/relationships/slide" Target="slides/slide40.xml"/><Relationship Id="rId83" Type="http://schemas.openxmlformats.org/officeDocument/2006/relationships/slide" Target="slides/slide61.xml"/><Relationship Id="rId88" Type="http://schemas.openxmlformats.org/officeDocument/2006/relationships/slide" Target="slides/slide66.xml"/><Relationship Id="rId111" Type="http://schemas.openxmlformats.org/officeDocument/2006/relationships/slide" Target="slides/slide89.xml"/><Relationship Id="rId132" Type="http://schemas.openxmlformats.org/officeDocument/2006/relationships/slide" Target="slides/slide110.xml"/><Relationship Id="rId153" Type="http://schemas.openxmlformats.org/officeDocument/2006/relationships/slide" Target="slides/slide131.xml"/><Relationship Id="rId15" Type="http://schemas.openxmlformats.org/officeDocument/2006/relationships/slideMaster" Target="slideMasters/slideMaster10.xml"/><Relationship Id="rId36" Type="http://schemas.openxmlformats.org/officeDocument/2006/relationships/slide" Target="slides/slide14.xml"/><Relationship Id="rId57" Type="http://schemas.openxmlformats.org/officeDocument/2006/relationships/slide" Target="slides/slide35.xml"/><Relationship Id="rId106" Type="http://schemas.openxmlformats.org/officeDocument/2006/relationships/slide" Target="slides/slide84.xml"/><Relationship Id="rId127" Type="http://schemas.openxmlformats.org/officeDocument/2006/relationships/slide" Target="slides/slide105.xml"/><Relationship Id="rId10" Type="http://schemas.openxmlformats.org/officeDocument/2006/relationships/slideMaster" Target="slideMasters/slideMaster5.xml"/><Relationship Id="rId31" Type="http://schemas.openxmlformats.org/officeDocument/2006/relationships/slide" Target="slides/slide9.xml"/><Relationship Id="rId52" Type="http://schemas.openxmlformats.org/officeDocument/2006/relationships/slide" Target="slides/slide30.xml"/><Relationship Id="rId73" Type="http://schemas.openxmlformats.org/officeDocument/2006/relationships/slide" Target="slides/slide51.xml"/><Relationship Id="rId78" Type="http://schemas.openxmlformats.org/officeDocument/2006/relationships/slide" Target="slides/slide56.xml"/><Relationship Id="rId94" Type="http://schemas.openxmlformats.org/officeDocument/2006/relationships/slide" Target="slides/slide72.xml"/><Relationship Id="rId99" Type="http://schemas.openxmlformats.org/officeDocument/2006/relationships/slide" Target="slides/slide77.xml"/><Relationship Id="rId101" Type="http://schemas.openxmlformats.org/officeDocument/2006/relationships/slide" Target="slides/slide79.xml"/><Relationship Id="rId122" Type="http://schemas.openxmlformats.org/officeDocument/2006/relationships/slide" Target="slides/slide100.xml"/><Relationship Id="rId143" Type="http://schemas.openxmlformats.org/officeDocument/2006/relationships/slide" Target="slides/slide121.xml"/><Relationship Id="rId148" Type="http://schemas.openxmlformats.org/officeDocument/2006/relationships/slide" Target="slides/slide126.xml"/><Relationship Id="rId164" Type="http://schemas.microsoft.com/office/2018/10/relationships/authors" Target="authors.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4.xml"/><Relationship Id="rId47" Type="http://schemas.openxmlformats.org/officeDocument/2006/relationships/slide" Target="slides/slide25.xml"/><Relationship Id="rId68" Type="http://schemas.openxmlformats.org/officeDocument/2006/relationships/slide" Target="slides/slide46.xml"/><Relationship Id="rId89" Type="http://schemas.openxmlformats.org/officeDocument/2006/relationships/slide" Target="slides/slide67.xml"/><Relationship Id="rId112" Type="http://schemas.openxmlformats.org/officeDocument/2006/relationships/slide" Target="slides/slide90.xml"/><Relationship Id="rId133" Type="http://schemas.openxmlformats.org/officeDocument/2006/relationships/slide" Target="slides/slide111.xml"/><Relationship Id="rId154" Type="http://schemas.openxmlformats.org/officeDocument/2006/relationships/slide" Target="slides/slide132.xml"/><Relationship Id="rId16" Type="http://schemas.openxmlformats.org/officeDocument/2006/relationships/slideMaster" Target="slideMasters/slideMaster11.xml"/><Relationship Id="rId37" Type="http://schemas.openxmlformats.org/officeDocument/2006/relationships/slide" Target="slides/slide15.xml"/><Relationship Id="rId58" Type="http://schemas.openxmlformats.org/officeDocument/2006/relationships/slide" Target="slides/slide36.xml"/><Relationship Id="rId79" Type="http://schemas.openxmlformats.org/officeDocument/2006/relationships/slide" Target="slides/slide57.xml"/><Relationship Id="rId102" Type="http://schemas.openxmlformats.org/officeDocument/2006/relationships/slide" Target="slides/slide80.xml"/><Relationship Id="rId123" Type="http://schemas.openxmlformats.org/officeDocument/2006/relationships/slide" Target="slides/slide101.xml"/><Relationship Id="rId144" Type="http://schemas.openxmlformats.org/officeDocument/2006/relationships/slide" Target="slides/slide122.xml"/><Relationship Id="rId90" Type="http://schemas.openxmlformats.org/officeDocument/2006/relationships/slide" Target="slides/slide68.xml"/><Relationship Id="rId27" Type="http://schemas.openxmlformats.org/officeDocument/2006/relationships/slide" Target="slides/slide5.xml"/><Relationship Id="rId48" Type="http://schemas.openxmlformats.org/officeDocument/2006/relationships/slide" Target="slides/slide26.xml"/><Relationship Id="rId69" Type="http://schemas.openxmlformats.org/officeDocument/2006/relationships/slide" Target="slides/slide47.xml"/><Relationship Id="rId113" Type="http://schemas.openxmlformats.org/officeDocument/2006/relationships/slide" Target="slides/slide91.xml"/><Relationship Id="rId134" Type="http://schemas.openxmlformats.org/officeDocument/2006/relationships/slide" Target="slides/slide112.xml"/><Relationship Id="rId80" Type="http://schemas.openxmlformats.org/officeDocument/2006/relationships/slide" Target="slides/slide58.xml"/><Relationship Id="rId155" Type="http://schemas.openxmlformats.org/officeDocument/2006/relationships/slide" Target="slides/slide133.xml"/></Relationships>
</file>

<file path=ppt/comments/modernComment_7BBF555B_F195AE4D.xml><?xml version="1.0" encoding="utf-8"?>
<p188:cmLst xmlns:a="http://schemas.openxmlformats.org/drawingml/2006/main" xmlns:r="http://schemas.openxmlformats.org/officeDocument/2006/relationships" xmlns:p188="http://schemas.microsoft.com/office/powerpoint/2018/8/main">
  <p188:cm id="{635DC734-E7CE-4960-B093-D0FF731804FA}" authorId="{237AFEC7-0D9F-02EB-156F-4E591B8E0161}" created="2020-05-31T14:31:54.156">
    <pc:sldMkLst xmlns:pc="http://schemas.microsoft.com/office/powerpoint/2013/main/command">
      <pc:docMk/>
      <pc:sldMk cId="4053118541" sldId="2076136795"/>
    </pc:sldMkLst>
    <p188:txBody>
      <a:bodyPr/>
      <a:lstStyle/>
      <a:p>
        <a:r>
          <a:rPr lang="en-US"/>
          <a:t>Do we want to design this? It was hidden so we skipped design.</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92E4-1517-4923-997D-653968EFA9ED}"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5B61AFCB-3999-4FF6-8C40-951220175333}">
      <dgm:prSet custT="1"/>
      <dgm:spPr/>
      <dgm:t>
        <a:bodyPr/>
        <a:lstStyle/>
        <a:p>
          <a:pPr>
            <a:defRPr b="1"/>
          </a:pPr>
          <a:r>
            <a:rPr lang="en-US" sz="1600" b="1" kern="1200">
              <a:solidFill>
                <a:srgbClr val="0078D4"/>
              </a:solidFill>
              <a:latin typeface="Segoe UI"/>
              <a:ea typeface="+mn-ea"/>
              <a:cs typeface="+mn-cs"/>
            </a:rPr>
            <a:t>2006</a:t>
          </a:r>
        </a:p>
      </dgm:t>
    </dgm:pt>
    <dgm:pt modelId="{C2C8A8CF-8903-4F84-BE50-79BB5D946E1D}" type="parTrans" cxnId="{9C844066-02FB-4446-8CD7-6CF5420D1C38}">
      <dgm:prSet/>
      <dgm:spPr/>
      <dgm:t>
        <a:bodyPr/>
        <a:lstStyle/>
        <a:p>
          <a:endParaRPr lang="en-US"/>
        </a:p>
      </dgm:t>
    </dgm:pt>
    <dgm:pt modelId="{7C37F75A-37DC-41FE-B801-015FE1193C93}" type="sibTrans" cxnId="{9C844066-02FB-4446-8CD7-6CF5420D1C38}">
      <dgm:prSet/>
      <dgm:spPr/>
      <dgm:t>
        <a:bodyPr/>
        <a:lstStyle/>
        <a:p>
          <a:endParaRPr lang="en-US"/>
        </a:p>
      </dgm:t>
    </dgm:pt>
    <dgm:pt modelId="{D7F47816-D476-4D64-9E2B-D272524299DB}">
      <dgm:prSet custT="1"/>
      <dgm:spPr/>
      <dgm:t>
        <a:bodyPr/>
        <a:lstStyle/>
        <a:p>
          <a:r>
            <a:rPr lang="en-US" sz="1200" err="1"/>
            <a:t>CloudDB</a:t>
          </a:r>
          <a:endParaRPr lang="en-US" sz="1200"/>
        </a:p>
        <a:p>
          <a:r>
            <a:rPr lang="en-US" sz="1200" err="1"/>
            <a:t>RedDog</a:t>
          </a:r>
          <a:endParaRPr lang="en-US" sz="1200"/>
        </a:p>
      </dgm:t>
    </dgm:pt>
    <dgm:pt modelId="{181B0CBB-B34C-4BA2-9E63-12B9F912330E}" type="parTrans" cxnId="{BEB22848-8235-43E5-81FF-93FF7B20A39C}">
      <dgm:prSet/>
      <dgm:spPr/>
      <dgm:t>
        <a:bodyPr/>
        <a:lstStyle/>
        <a:p>
          <a:endParaRPr lang="en-US"/>
        </a:p>
      </dgm:t>
    </dgm:pt>
    <dgm:pt modelId="{984B9D26-626A-4A82-B6F8-7B37A9EACBBE}" type="sibTrans" cxnId="{BEB22848-8235-43E5-81FF-93FF7B20A39C}">
      <dgm:prSet/>
      <dgm:spPr/>
      <dgm:t>
        <a:bodyPr/>
        <a:lstStyle/>
        <a:p>
          <a:endParaRPr lang="en-US"/>
        </a:p>
      </dgm:t>
    </dgm:pt>
    <dgm:pt modelId="{2462E462-454F-481E-88EF-4AD285869C68}">
      <dgm:prSet custT="1"/>
      <dgm:spPr/>
      <dgm:t>
        <a:bodyPr/>
        <a:lstStyle/>
        <a:p>
          <a:pPr>
            <a:defRPr b="1"/>
          </a:pPr>
          <a:r>
            <a:rPr lang="en-US" sz="1600" b="1" kern="1200">
              <a:solidFill>
                <a:srgbClr val="0078D4"/>
              </a:solidFill>
              <a:latin typeface="Segoe UI"/>
              <a:ea typeface="+mn-ea"/>
              <a:cs typeface="+mn-cs"/>
            </a:rPr>
            <a:t>2008</a:t>
          </a:r>
        </a:p>
      </dgm:t>
    </dgm:pt>
    <dgm:pt modelId="{D600BE7D-34AB-40C9-8BE7-016A3337174D}" type="parTrans" cxnId="{E737AC9B-A3D2-438E-AB11-DDA99733A83A}">
      <dgm:prSet/>
      <dgm:spPr/>
      <dgm:t>
        <a:bodyPr/>
        <a:lstStyle/>
        <a:p>
          <a:endParaRPr lang="en-US"/>
        </a:p>
      </dgm:t>
    </dgm:pt>
    <dgm:pt modelId="{72270013-A24F-40EF-BB0A-214C08A5552C}" type="sibTrans" cxnId="{E737AC9B-A3D2-438E-AB11-DDA99733A83A}">
      <dgm:prSet/>
      <dgm:spPr/>
      <dgm:t>
        <a:bodyPr/>
        <a:lstStyle/>
        <a:p>
          <a:endParaRPr lang="en-US"/>
        </a:p>
      </dgm:t>
    </dgm:pt>
    <dgm:pt modelId="{A995CB20-F1F6-4C2C-B861-ACA0ED6A401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gm:t>
    </dgm:pt>
    <dgm:pt modelId="{90B79D29-6A38-414A-9099-530778781B5D}" type="parTrans" cxnId="{3381147E-5C39-49C4-9328-B41531A425E3}">
      <dgm:prSet/>
      <dgm:spPr/>
      <dgm:t>
        <a:bodyPr/>
        <a:lstStyle/>
        <a:p>
          <a:endParaRPr lang="en-US"/>
        </a:p>
      </dgm:t>
    </dgm:pt>
    <dgm:pt modelId="{8651BD67-6FFE-49FF-A1B7-0EC8680D4F1F}" type="sibTrans" cxnId="{3381147E-5C39-49C4-9328-B41531A425E3}">
      <dgm:prSet/>
      <dgm:spPr/>
      <dgm:t>
        <a:bodyPr/>
        <a:lstStyle/>
        <a:p>
          <a:endParaRPr lang="en-US"/>
        </a:p>
      </dgm:t>
    </dgm:pt>
    <dgm:pt modelId="{AD9D6D17-9CD0-436E-B2F5-3107859008C9}">
      <dgm:prSet custT="1"/>
      <dgm:spPr/>
      <dgm:t>
        <a:bodyPr/>
        <a:lstStyle/>
        <a:p>
          <a:pPr>
            <a:defRPr b="1"/>
          </a:pPr>
          <a:r>
            <a:rPr lang="en-US" sz="1600" b="1" kern="1200">
              <a:solidFill>
                <a:srgbClr val="0078D4"/>
              </a:solidFill>
              <a:latin typeface="Segoe UI"/>
              <a:ea typeface="+mn-ea"/>
              <a:cs typeface="+mn-cs"/>
            </a:rPr>
            <a:t>2010</a:t>
          </a:r>
        </a:p>
      </dgm:t>
    </dgm:pt>
    <dgm:pt modelId="{594B202A-736B-4CC2-A2AA-FCFEB8706CCF}" type="parTrans" cxnId="{8E65B506-1641-4175-854D-DFC181DE570F}">
      <dgm:prSet/>
      <dgm:spPr/>
      <dgm:t>
        <a:bodyPr/>
        <a:lstStyle/>
        <a:p>
          <a:endParaRPr lang="en-US"/>
        </a:p>
      </dgm:t>
    </dgm:pt>
    <dgm:pt modelId="{358ED013-0CC0-452C-A763-E0762C788D8A}" type="sibTrans" cxnId="{8E65B506-1641-4175-854D-DFC181DE570F}">
      <dgm:prSet/>
      <dgm:spPr/>
      <dgm:t>
        <a:bodyPr/>
        <a:lstStyle/>
        <a:p>
          <a:endParaRPr lang="en-US"/>
        </a:p>
      </dgm:t>
    </dgm:pt>
    <dgm:pt modelId="{89775C2B-39F0-41E0-9029-67246597D8DA}">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gm:t>
    </dgm:pt>
    <dgm:pt modelId="{07333FB2-FB22-4805-A3F8-880978BE8F94}" type="parTrans" cxnId="{D4DC6753-525B-4D00-9736-F81483E086D2}">
      <dgm:prSet/>
      <dgm:spPr/>
      <dgm:t>
        <a:bodyPr/>
        <a:lstStyle/>
        <a:p>
          <a:endParaRPr lang="en-US"/>
        </a:p>
      </dgm:t>
    </dgm:pt>
    <dgm:pt modelId="{12CB1CED-24E0-48DD-B2C2-28E52D477964}" type="sibTrans" cxnId="{D4DC6753-525B-4D00-9736-F81483E086D2}">
      <dgm:prSet/>
      <dgm:spPr/>
      <dgm:t>
        <a:bodyPr/>
        <a:lstStyle/>
        <a:p>
          <a:endParaRPr lang="en-US"/>
        </a:p>
      </dgm:t>
    </dgm:pt>
    <dgm:pt modelId="{0A20DFE2-6CF3-4F83-A2A3-0B988DAA1C59}">
      <dgm:prSet custT="1"/>
      <dgm:spPr/>
      <dgm:t>
        <a:bodyPr/>
        <a:lstStyle/>
        <a:p>
          <a:pPr>
            <a:defRPr b="1"/>
          </a:pPr>
          <a:r>
            <a:rPr lang="en-US" sz="1600" b="1" kern="1200">
              <a:solidFill>
                <a:srgbClr val="0078D4"/>
              </a:solidFill>
              <a:latin typeface="Segoe UI"/>
              <a:ea typeface="+mn-ea"/>
              <a:cs typeface="+mn-cs"/>
            </a:rPr>
            <a:t>2012</a:t>
          </a:r>
        </a:p>
      </dgm:t>
    </dgm:pt>
    <dgm:pt modelId="{AC28A91C-BDEC-49C3-AD19-7ADF02861BEE}" type="parTrans" cxnId="{EF539EBA-2D6C-426D-A8E6-18497E9CE168}">
      <dgm:prSet/>
      <dgm:spPr/>
      <dgm:t>
        <a:bodyPr/>
        <a:lstStyle/>
        <a:p>
          <a:endParaRPr lang="en-US"/>
        </a:p>
      </dgm:t>
    </dgm:pt>
    <dgm:pt modelId="{47A9E0C6-0F32-4546-8670-1A42FBCD11E9}" type="sibTrans" cxnId="{EF539EBA-2D6C-426D-A8E6-18497E9CE168}">
      <dgm:prSet/>
      <dgm:spPr/>
      <dgm:t>
        <a:bodyPr/>
        <a:lstStyle/>
        <a:p>
          <a:endParaRPr lang="en-US"/>
        </a:p>
      </dgm:t>
    </dgm:pt>
    <dgm:pt modelId="{51BF241B-3E0B-47EB-BFAA-ABBB27BB1F33}">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gm:t>
    </dgm:pt>
    <dgm:pt modelId="{A878188F-32F4-4CFC-9156-24950FBFC759}" type="parTrans" cxnId="{7D838B4B-5303-49EE-842A-DEB2AE137509}">
      <dgm:prSet/>
      <dgm:spPr/>
      <dgm:t>
        <a:bodyPr/>
        <a:lstStyle/>
        <a:p>
          <a:endParaRPr lang="en-US"/>
        </a:p>
      </dgm:t>
    </dgm:pt>
    <dgm:pt modelId="{91BE9A72-F645-43E7-9925-A6D77457B7A6}" type="sibTrans" cxnId="{7D838B4B-5303-49EE-842A-DEB2AE137509}">
      <dgm:prSet/>
      <dgm:spPr/>
      <dgm:t>
        <a:bodyPr/>
        <a:lstStyle/>
        <a:p>
          <a:endParaRPr lang="en-US"/>
        </a:p>
      </dgm:t>
    </dgm:pt>
    <dgm:pt modelId="{7FE82F18-3DE2-4F24-95FF-E6CA081E2C79}">
      <dgm:prSet custT="1"/>
      <dgm:spPr/>
      <dgm:t>
        <a:bodyPr/>
        <a:lstStyle/>
        <a:p>
          <a:pPr>
            <a:defRPr b="1"/>
          </a:pPr>
          <a:r>
            <a:rPr lang="en-US" sz="1600" b="1" kern="1200">
              <a:solidFill>
                <a:srgbClr val="0078D4"/>
              </a:solidFill>
              <a:latin typeface="Segoe UI"/>
              <a:ea typeface="+mn-ea"/>
              <a:cs typeface="+mn-cs"/>
            </a:rPr>
            <a:t>2013</a:t>
          </a:r>
        </a:p>
      </dgm:t>
    </dgm:pt>
    <dgm:pt modelId="{2A70610A-24FF-49B0-9302-9862ED1DF7ED}" type="parTrans" cxnId="{2FB6BDFE-6C75-4C70-94DB-C53C8785895B}">
      <dgm:prSet/>
      <dgm:spPr/>
      <dgm:t>
        <a:bodyPr/>
        <a:lstStyle/>
        <a:p>
          <a:endParaRPr lang="en-US"/>
        </a:p>
      </dgm:t>
    </dgm:pt>
    <dgm:pt modelId="{01FCD53D-9835-4FBD-8810-EC6E2A522323}" type="sibTrans" cxnId="{2FB6BDFE-6C75-4C70-94DB-C53C8785895B}">
      <dgm:prSet/>
      <dgm:spPr/>
      <dgm:t>
        <a:bodyPr/>
        <a:lstStyle/>
        <a:p>
          <a:endParaRPr lang="en-US"/>
        </a:p>
      </dgm:t>
    </dgm:pt>
    <dgm:pt modelId="{83716A7F-355E-47F3-92AC-E3210BD60771}">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gm:t>
    </dgm:pt>
    <dgm:pt modelId="{9567F220-233E-4FB3-9600-369326E573BA}" type="parTrans" cxnId="{2E1519AB-2136-4076-991A-B7E03A5D323F}">
      <dgm:prSet/>
      <dgm:spPr/>
      <dgm:t>
        <a:bodyPr/>
        <a:lstStyle/>
        <a:p>
          <a:endParaRPr lang="en-US"/>
        </a:p>
      </dgm:t>
    </dgm:pt>
    <dgm:pt modelId="{ABFBC5AD-B444-41E5-8427-C10C28622D35}" type="sibTrans" cxnId="{2E1519AB-2136-4076-991A-B7E03A5D323F}">
      <dgm:prSet/>
      <dgm:spPr/>
      <dgm:t>
        <a:bodyPr/>
        <a:lstStyle/>
        <a:p>
          <a:endParaRPr lang="en-US"/>
        </a:p>
      </dgm:t>
    </dgm:pt>
    <dgm:pt modelId="{61C68061-E3C3-4985-9230-5D34FCF685BC}">
      <dgm:prSet custT="1"/>
      <dgm:spPr/>
      <dgm:t>
        <a:bodyPr/>
        <a:lstStyle/>
        <a:p>
          <a:pPr>
            <a:defRPr b="1"/>
          </a:pPr>
          <a:r>
            <a:rPr lang="en-US" sz="1600" b="1" kern="1200">
              <a:solidFill>
                <a:srgbClr val="0078D4"/>
              </a:solidFill>
              <a:latin typeface="Segoe UI"/>
              <a:ea typeface="+mn-ea"/>
              <a:cs typeface="+mn-cs"/>
            </a:rPr>
            <a:t>2014</a:t>
          </a:r>
        </a:p>
      </dgm:t>
    </dgm:pt>
    <dgm:pt modelId="{5155C574-B394-4AB0-8A84-06582EA205BE}" type="parTrans" cxnId="{90A28EEB-0932-49BB-B31C-4304CE0189A1}">
      <dgm:prSet/>
      <dgm:spPr/>
      <dgm:t>
        <a:bodyPr/>
        <a:lstStyle/>
        <a:p>
          <a:endParaRPr lang="en-US"/>
        </a:p>
      </dgm:t>
    </dgm:pt>
    <dgm:pt modelId="{D8D54EC7-64C8-45AC-9D13-66B16ECCCA25}" type="sibTrans" cxnId="{90A28EEB-0932-49BB-B31C-4304CE0189A1}">
      <dgm:prSet/>
      <dgm:spPr/>
      <dgm:t>
        <a:bodyPr/>
        <a:lstStyle/>
        <a:p>
          <a:endParaRPr lang="en-US"/>
        </a:p>
      </dgm:t>
    </dgm:pt>
    <dgm:pt modelId="{EC7DF54C-26C1-4DA9-9B2A-A7DCE1369A8D}">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gm:t>
    </dgm:pt>
    <dgm:pt modelId="{F81D4F41-00BE-407D-A1CD-D8176702617F}" type="parTrans" cxnId="{41B9A7C8-4946-401E-8445-2ED6FB2D6810}">
      <dgm:prSet/>
      <dgm:spPr/>
      <dgm:t>
        <a:bodyPr/>
        <a:lstStyle/>
        <a:p>
          <a:endParaRPr lang="en-US"/>
        </a:p>
      </dgm:t>
    </dgm:pt>
    <dgm:pt modelId="{1295B641-BB2E-420B-A111-39786A8B8CD1}" type="sibTrans" cxnId="{41B9A7C8-4946-401E-8445-2ED6FB2D6810}">
      <dgm:prSet/>
      <dgm:spPr/>
      <dgm:t>
        <a:bodyPr/>
        <a:lstStyle/>
        <a:p>
          <a:endParaRPr lang="en-US"/>
        </a:p>
      </dgm:t>
    </dgm:pt>
    <dgm:pt modelId="{E756C650-8DCF-4674-9A20-D4D953B92904}">
      <dgm:prSet custT="1"/>
      <dgm:spPr/>
      <dgm:t>
        <a:bodyPr/>
        <a:lstStyle/>
        <a:p>
          <a:pPr>
            <a:defRPr b="1"/>
          </a:pPr>
          <a:r>
            <a:rPr lang="en-US" sz="1600" b="1" kern="1200">
              <a:solidFill>
                <a:srgbClr val="0078D4"/>
              </a:solidFill>
              <a:latin typeface="Segoe UI"/>
              <a:ea typeface="+mn-ea"/>
              <a:cs typeface="+mn-cs"/>
            </a:rPr>
            <a:t>2015</a:t>
          </a:r>
        </a:p>
      </dgm:t>
    </dgm:pt>
    <dgm:pt modelId="{88B3E161-81BD-4E35-AE9D-2716C0C3A6C6}" type="parTrans" cxnId="{3EF5C466-95E4-493B-8CEC-96B75C85E149}">
      <dgm:prSet/>
      <dgm:spPr/>
      <dgm:t>
        <a:bodyPr/>
        <a:lstStyle/>
        <a:p>
          <a:endParaRPr lang="en-US"/>
        </a:p>
      </dgm:t>
    </dgm:pt>
    <dgm:pt modelId="{55F82FDA-A514-451E-B4EF-2B3683668E5D}" type="sibTrans" cxnId="{3EF5C466-95E4-493B-8CEC-96B75C85E149}">
      <dgm:prSet/>
      <dgm:spPr/>
      <dgm:t>
        <a:bodyPr/>
        <a:lstStyle/>
        <a:p>
          <a:endParaRPr lang="en-US"/>
        </a:p>
      </dgm:t>
    </dgm:pt>
    <dgm:pt modelId="{08BB368F-1D2B-44E8-89EF-675DD17F65F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gm:t>
    </dgm:pt>
    <dgm:pt modelId="{A89E500F-0B93-4BC9-A957-531058EF18E8}" type="parTrans" cxnId="{95569099-8D0C-44A8-82A8-934905ACBB36}">
      <dgm:prSet/>
      <dgm:spPr/>
      <dgm:t>
        <a:bodyPr/>
        <a:lstStyle/>
        <a:p>
          <a:endParaRPr lang="en-US"/>
        </a:p>
      </dgm:t>
    </dgm:pt>
    <dgm:pt modelId="{47C8F776-42D7-47EE-AA84-F75A7AE42BFF}" type="sibTrans" cxnId="{95569099-8D0C-44A8-82A8-934905ACBB36}">
      <dgm:prSet/>
      <dgm:spPr/>
      <dgm:t>
        <a:bodyPr/>
        <a:lstStyle/>
        <a:p>
          <a:endParaRPr lang="en-US"/>
        </a:p>
      </dgm:t>
    </dgm:pt>
    <dgm:pt modelId="{6784EAC2-4575-4315-A07D-BBF05620D9C3}">
      <dgm:prSet custT="1"/>
      <dgm:spPr/>
      <dgm:t>
        <a:bodyPr/>
        <a:lstStyle/>
        <a:p>
          <a:pPr>
            <a:defRPr b="1"/>
          </a:pPr>
          <a:r>
            <a:rPr lang="en-US" sz="1600" b="1" kern="1200">
              <a:solidFill>
                <a:srgbClr val="0078D4"/>
              </a:solidFill>
              <a:latin typeface="Segoe UI"/>
              <a:ea typeface="+mn-ea"/>
              <a:cs typeface="+mn-cs"/>
            </a:rPr>
            <a:t>2016</a:t>
          </a:r>
        </a:p>
      </dgm:t>
    </dgm:pt>
    <dgm:pt modelId="{79B87D4A-5887-4478-884A-2B88C04A3C78}" type="parTrans" cxnId="{AC89BB99-8913-4FBE-9E2C-7CEBF84656C7}">
      <dgm:prSet/>
      <dgm:spPr/>
      <dgm:t>
        <a:bodyPr/>
        <a:lstStyle/>
        <a:p>
          <a:endParaRPr lang="en-US"/>
        </a:p>
      </dgm:t>
    </dgm:pt>
    <dgm:pt modelId="{4330C5F9-990B-48D4-904D-6F25CF8D9AEB}" type="sibTrans" cxnId="{AC89BB99-8913-4FBE-9E2C-7CEBF84656C7}">
      <dgm:prSet/>
      <dgm:spPr/>
      <dgm:t>
        <a:bodyPr/>
        <a:lstStyle/>
        <a:p>
          <a:endParaRPr lang="en-US"/>
        </a:p>
      </dgm:t>
    </dgm:pt>
    <dgm:pt modelId="{86F2CEA8-28F9-4F91-9C5E-BB4D829904E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gm:t>
    </dgm:pt>
    <dgm:pt modelId="{5C70D9A6-EEBD-4286-9F24-0C55F489C2B5}" type="parTrans" cxnId="{DE09D137-F686-4EB1-B703-E4757A29FCE8}">
      <dgm:prSet/>
      <dgm:spPr/>
      <dgm:t>
        <a:bodyPr/>
        <a:lstStyle/>
        <a:p>
          <a:endParaRPr lang="en-US"/>
        </a:p>
      </dgm:t>
    </dgm:pt>
    <dgm:pt modelId="{B52D070D-B394-4311-84FE-0155F1D67766}" type="sibTrans" cxnId="{DE09D137-F686-4EB1-B703-E4757A29FCE8}">
      <dgm:prSet/>
      <dgm:spPr/>
      <dgm:t>
        <a:bodyPr/>
        <a:lstStyle/>
        <a:p>
          <a:endParaRPr lang="en-US"/>
        </a:p>
      </dgm:t>
    </dgm:pt>
    <dgm:pt modelId="{ACC76568-A938-4943-9ABB-CE890B6FAC5B}">
      <dgm:prSet custT="1"/>
      <dgm:spPr/>
      <dgm:t>
        <a:bodyPr/>
        <a:lstStyle/>
        <a:p>
          <a:pPr>
            <a:defRPr b="1"/>
          </a:pPr>
          <a:r>
            <a:rPr lang="en-US" sz="1600">
              <a:solidFill>
                <a:schemeClr val="accent1"/>
              </a:solidFill>
            </a:rPr>
            <a:t>2018</a:t>
          </a:r>
        </a:p>
      </dgm:t>
    </dgm:pt>
    <dgm:pt modelId="{38EF2AF8-FD1B-4B0F-B8E8-6D04ED48BEB7}" type="parTrans" cxnId="{3D8DD45C-4153-4A4B-90D0-2FE084E83AC5}">
      <dgm:prSet/>
      <dgm:spPr/>
      <dgm:t>
        <a:bodyPr/>
        <a:lstStyle/>
        <a:p>
          <a:endParaRPr lang="en-US"/>
        </a:p>
      </dgm:t>
    </dgm:pt>
    <dgm:pt modelId="{21D003FC-5499-442F-A156-B2FEAB62F204}" type="sibTrans" cxnId="{3D8DD45C-4153-4A4B-90D0-2FE084E83AC5}">
      <dgm:prSet/>
      <dgm:spPr/>
      <dgm:t>
        <a:bodyPr/>
        <a:lstStyle/>
        <a:p>
          <a:endParaRPr lang="en-US"/>
        </a:p>
      </dgm:t>
    </dgm:pt>
    <dgm:pt modelId="{BA760B70-BBF3-4DE2-8AC8-0E7C25FA59FF}">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gm:t>
    </dgm:pt>
    <dgm:pt modelId="{98E10076-E9A9-494F-B0B6-537ECEFC5426}" type="parTrans" cxnId="{7F75EE14-8EBA-4116-8C23-9B36FCEE0629}">
      <dgm:prSet/>
      <dgm:spPr/>
      <dgm:t>
        <a:bodyPr/>
        <a:lstStyle/>
        <a:p>
          <a:endParaRPr lang="en-US"/>
        </a:p>
      </dgm:t>
    </dgm:pt>
    <dgm:pt modelId="{A0198733-C437-40A0-95C8-16D533BED94D}" type="sibTrans" cxnId="{7F75EE14-8EBA-4116-8C23-9B36FCEE0629}">
      <dgm:prSet/>
      <dgm:spPr/>
      <dgm:t>
        <a:bodyPr/>
        <a:lstStyle/>
        <a:p>
          <a:endParaRPr lang="en-US"/>
        </a:p>
      </dgm:t>
    </dgm:pt>
    <dgm:pt modelId="{92C0E39A-7209-4B44-B95D-50709CC93856}">
      <dgm:prSet custT="1"/>
      <dgm:spPr/>
      <dgm:t>
        <a:bodyPr/>
        <a:lstStyle/>
        <a:p>
          <a:pPr>
            <a:defRPr b="1"/>
          </a:pPr>
          <a:r>
            <a:rPr lang="en-US" sz="1600" b="1" kern="1200">
              <a:solidFill>
                <a:srgbClr val="0078D4"/>
              </a:solidFill>
              <a:latin typeface="Segoe UI"/>
              <a:ea typeface="+mn-ea"/>
              <a:cs typeface="+mn-cs"/>
            </a:rPr>
            <a:t>2019</a:t>
          </a:r>
        </a:p>
      </dgm:t>
    </dgm:pt>
    <dgm:pt modelId="{24C79DB4-0BF0-4266-9698-F7B266037D6A}" type="parTrans" cxnId="{773D5AF1-067B-4B71-BEFE-B62EC7892091}">
      <dgm:prSet/>
      <dgm:spPr/>
      <dgm:t>
        <a:bodyPr/>
        <a:lstStyle/>
        <a:p>
          <a:endParaRPr lang="en-US"/>
        </a:p>
      </dgm:t>
    </dgm:pt>
    <dgm:pt modelId="{532D99DC-BFAF-463D-96B5-AD6FDC7D841C}" type="sibTrans" cxnId="{773D5AF1-067B-4B71-BEFE-B62EC7892091}">
      <dgm:prSet/>
      <dgm:spPr/>
      <dgm:t>
        <a:bodyPr/>
        <a:lstStyle/>
        <a:p>
          <a:endParaRPr lang="en-US"/>
        </a:p>
      </dgm:t>
    </dgm:pt>
    <dgm:pt modelId="{1E832AE6-0A03-4A25-A173-7177FAEE350D}">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dgm:t>
    </dgm:pt>
    <dgm:pt modelId="{46771D02-94B2-4238-AC21-3D1EEFD1EC22}" type="parTrans" cxnId="{F4BE8AC1-A4ED-4024-900D-BE1FFFD7BA58}">
      <dgm:prSet/>
      <dgm:spPr/>
      <dgm:t>
        <a:bodyPr/>
        <a:lstStyle/>
        <a:p>
          <a:endParaRPr lang="en-US"/>
        </a:p>
      </dgm:t>
    </dgm:pt>
    <dgm:pt modelId="{F6C86635-9D06-44F3-B625-77686AE620CE}" type="sibTrans" cxnId="{F4BE8AC1-A4ED-4024-900D-BE1FFFD7BA58}">
      <dgm:prSet/>
      <dgm:spPr/>
      <dgm:t>
        <a:bodyPr/>
        <a:lstStyle/>
        <a:p>
          <a:endParaRPr lang="en-US"/>
        </a:p>
      </dgm:t>
    </dgm:pt>
    <dgm:pt modelId="{F907BE78-6600-4016-8D6F-43FB7EA6AD19}">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gm:t>
    </dgm:pt>
    <dgm:pt modelId="{F67B0BD6-C909-4B40-8A6E-797D4C0E0097}" type="parTrans" cxnId="{DA00BC94-C9DC-4748-8519-BD43F9967658}">
      <dgm:prSet/>
      <dgm:spPr/>
      <dgm:t>
        <a:bodyPr/>
        <a:lstStyle/>
        <a:p>
          <a:endParaRPr lang="en-US"/>
        </a:p>
      </dgm:t>
    </dgm:pt>
    <dgm:pt modelId="{BB48A287-24DD-4C6E-9FFC-018BB6D5DB53}" type="sibTrans" cxnId="{DA00BC94-C9DC-4748-8519-BD43F9967658}">
      <dgm:prSet/>
      <dgm:spPr/>
      <dgm:t>
        <a:bodyPr/>
        <a:lstStyle/>
        <a:p>
          <a:endParaRPr lang="en-US"/>
        </a:p>
      </dgm:t>
    </dgm:pt>
    <dgm:pt modelId="{D5CEAE8E-236C-46B1-9E0D-6725641ECED1}" type="pres">
      <dgm:prSet presAssocID="{A38592E4-1517-4923-997D-653968EFA9ED}" presName="root" presStyleCnt="0">
        <dgm:presLayoutVars>
          <dgm:chMax/>
          <dgm:chPref/>
          <dgm:animLvl val="lvl"/>
        </dgm:presLayoutVars>
      </dgm:prSet>
      <dgm:spPr/>
    </dgm:pt>
    <dgm:pt modelId="{BD4DE2E5-B426-48FE-B7AF-DAA64948308B}" type="pres">
      <dgm:prSet presAssocID="{A38592E4-1517-4923-997D-653968EFA9ED}" presName="divider" presStyleLbl="fgAcc1" presStyleIdx="0" presStyleCnt="11"/>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9B1DF4CF-6675-4BDC-9412-E569DA307106}" type="pres">
      <dgm:prSet presAssocID="{A38592E4-1517-4923-997D-653968EFA9ED}" presName="nodes" presStyleCnt="0">
        <dgm:presLayoutVars>
          <dgm:chMax/>
          <dgm:chPref/>
          <dgm:animLvl val="lvl"/>
        </dgm:presLayoutVars>
      </dgm:prSet>
      <dgm:spPr/>
    </dgm:pt>
    <dgm:pt modelId="{69C324F4-F4B8-43A3-AED3-3F84EBEDFB26}" type="pres">
      <dgm:prSet presAssocID="{5B61AFCB-3999-4FF6-8C40-951220175333}" presName="composite" presStyleCnt="0"/>
      <dgm:spPr/>
    </dgm:pt>
    <dgm:pt modelId="{D9CF18BD-C653-4760-9527-952FD3B60B7D}" type="pres">
      <dgm:prSet presAssocID="{5B61AFCB-3999-4FF6-8C40-951220175333}" presName="ConnectorPoint" presStyleLbl="lnNode1" presStyleIdx="0" presStyleCnt="10"/>
      <dgm:spPr>
        <a:solidFill>
          <a:schemeClr val="accent1">
            <a:hueOff val="0"/>
            <a:satOff val="0"/>
            <a:lumOff val="0"/>
            <a:alphaOff val="0"/>
          </a:schemeClr>
        </a:solidFill>
        <a:ln w="6350" cap="flat" cmpd="sng" algn="ctr">
          <a:noFill/>
          <a:prstDash val="solid"/>
        </a:ln>
        <a:effectLst/>
      </dgm:spPr>
    </dgm:pt>
    <dgm:pt modelId="{7E7B7464-74C0-42A8-B772-E00AD038FADF}" type="pres">
      <dgm:prSet presAssocID="{5B61AFCB-3999-4FF6-8C40-951220175333}" presName="DropPinPlaceHolder" presStyleCnt="0"/>
      <dgm:spPr/>
    </dgm:pt>
    <dgm:pt modelId="{4DAC5C6B-ABD2-42AD-9A72-4BFA439061C5}" type="pres">
      <dgm:prSet presAssocID="{5B61AFCB-3999-4FF6-8C40-951220175333}" presName="DropPin" presStyleLbl="alignNode1" presStyleIdx="0" presStyleCnt="10" custLinFactX="11128" custLinFactNeighborX="100000"/>
      <dgm:spPr/>
    </dgm:pt>
    <dgm:pt modelId="{B2FD37B0-F01B-4D44-8CF8-218202E0D1E8}" type="pres">
      <dgm:prSet presAssocID="{5B61AFCB-3999-4FF6-8C40-951220175333}" presName="Ellipse" presStyleLbl="fgAcc1" presStyleIdx="1" presStyleCnt="11"/>
      <dgm:spPr>
        <a:solidFill>
          <a:schemeClr val="accent1">
            <a:alpha val="90000"/>
          </a:schemeClr>
        </a:solidFill>
        <a:ln w="10795" cap="flat" cmpd="sng" algn="ctr">
          <a:noFill/>
          <a:prstDash val="solid"/>
        </a:ln>
        <a:effectLst/>
      </dgm:spPr>
    </dgm:pt>
    <dgm:pt modelId="{D4B58DA4-2829-48E9-87D6-EF70B809CD8A}" type="pres">
      <dgm:prSet presAssocID="{5B61AFCB-3999-4FF6-8C40-951220175333}" presName="L2TextContainer" presStyleLbl="revTx" presStyleIdx="0" presStyleCnt="20">
        <dgm:presLayoutVars>
          <dgm:bulletEnabled val="1"/>
        </dgm:presLayoutVars>
      </dgm:prSet>
      <dgm:spPr/>
    </dgm:pt>
    <dgm:pt modelId="{CB2CFD90-D3B6-4E12-8EDF-2099CE76871D}" type="pres">
      <dgm:prSet presAssocID="{5B61AFCB-3999-4FF6-8C40-951220175333}" presName="L1TextContainer" presStyleLbl="revTx" presStyleIdx="1" presStyleCnt="20" custLinFactNeighborX="27745">
        <dgm:presLayoutVars>
          <dgm:chMax val="1"/>
          <dgm:chPref val="1"/>
          <dgm:bulletEnabled val="1"/>
        </dgm:presLayoutVars>
      </dgm:prSet>
      <dgm:spPr/>
    </dgm:pt>
    <dgm:pt modelId="{BE0BF8CC-38A1-4B01-9752-24691B06D1BD}" type="pres">
      <dgm:prSet presAssocID="{5B61AFCB-3999-4FF6-8C40-951220175333}" presName="ConnectLine" presStyleLbl="sibTrans1D1" presStyleIdx="0" presStyleCnt="10" custLinFactX="600000" custLinFactNeighborX="685437"/>
      <dgm:spPr>
        <a:noFill/>
        <a:ln w="12700" cap="flat" cmpd="sng" algn="ctr">
          <a:solidFill>
            <a:schemeClr val="accent1">
              <a:hueOff val="0"/>
              <a:satOff val="0"/>
              <a:lumOff val="0"/>
              <a:alphaOff val="0"/>
            </a:schemeClr>
          </a:solidFill>
          <a:prstDash val="dash"/>
        </a:ln>
        <a:effectLst/>
      </dgm:spPr>
    </dgm:pt>
    <dgm:pt modelId="{10847EFC-DB79-448A-BC56-376B8D3C1E44}" type="pres">
      <dgm:prSet presAssocID="{5B61AFCB-3999-4FF6-8C40-951220175333}" presName="EmptyPlaceHolder" presStyleCnt="0"/>
      <dgm:spPr/>
    </dgm:pt>
    <dgm:pt modelId="{D9C3276B-3C05-4EFD-96BA-6E5F7AE7FC40}" type="pres">
      <dgm:prSet presAssocID="{7C37F75A-37DC-41FE-B801-015FE1193C93}" presName="spaceBetweenRectangles" presStyleCnt="0"/>
      <dgm:spPr/>
    </dgm:pt>
    <dgm:pt modelId="{62B2448A-4161-4E51-B8B3-AB6784F57612}" type="pres">
      <dgm:prSet presAssocID="{2462E462-454F-481E-88EF-4AD285869C68}" presName="composite" presStyleCnt="0"/>
      <dgm:spPr/>
    </dgm:pt>
    <dgm:pt modelId="{3543A269-1329-409E-9909-058A6F634ED0}" type="pres">
      <dgm:prSet presAssocID="{2462E462-454F-481E-88EF-4AD285869C68}" presName="ConnectorPoint" presStyleLbl="lnNode1" presStyleIdx="1" presStyleCnt="10"/>
      <dgm:spPr>
        <a:solidFill>
          <a:schemeClr val="accent1">
            <a:hueOff val="0"/>
            <a:satOff val="0"/>
            <a:lumOff val="0"/>
            <a:alphaOff val="0"/>
          </a:schemeClr>
        </a:solidFill>
        <a:ln w="6350" cap="flat" cmpd="sng" algn="ctr">
          <a:noFill/>
          <a:prstDash val="solid"/>
        </a:ln>
        <a:effectLst/>
      </dgm:spPr>
    </dgm:pt>
    <dgm:pt modelId="{670882F5-E32F-4B9C-9D75-2450AED018D3}" type="pres">
      <dgm:prSet presAssocID="{2462E462-454F-481E-88EF-4AD285869C68}" presName="DropPinPlaceHolder" presStyleCnt="0"/>
      <dgm:spPr/>
    </dgm:pt>
    <dgm:pt modelId="{DC2579D0-3651-4E01-897D-55711A962527}" type="pres">
      <dgm:prSet presAssocID="{2462E462-454F-481E-88EF-4AD285869C68}" presName="DropPin" presStyleLbl="alignNode1" presStyleIdx="1" presStyleCnt="10"/>
      <dgm:spPr/>
    </dgm:pt>
    <dgm:pt modelId="{52EA3B33-2EB4-405C-8052-10B3DD9273E2}" type="pres">
      <dgm:prSet presAssocID="{2462E462-454F-481E-88EF-4AD285869C68}" presName="Ellipse" presStyleLbl="fgAcc1" presStyleIdx="2" presStyleCnt="11"/>
      <dgm:spPr>
        <a:solidFill>
          <a:schemeClr val="accent1">
            <a:alpha val="90000"/>
          </a:schemeClr>
        </a:solidFill>
        <a:ln w="10795" cap="flat" cmpd="sng" algn="ctr">
          <a:noFill/>
          <a:prstDash val="solid"/>
        </a:ln>
        <a:effectLst/>
      </dgm:spPr>
    </dgm:pt>
    <dgm:pt modelId="{DDF7C214-567B-4CA0-8E05-C70120EBAA36}" type="pres">
      <dgm:prSet presAssocID="{2462E462-454F-481E-88EF-4AD285869C68}" presName="L2TextContainer" presStyleLbl="revTx" presStyleIdx="2" presStyleCnt="20">
        <dgm:presLayoutVars>
          <dgm:bulletEnabled val="1"/>
        </dgm:presLayoutVars>
      </dgm:prSet>
      <dgm:spPr/>
    </dgm:pt>
    <dgm:pt modelId="{48B40D64-EA99-4B20-B620-BDEEAA6834AA}" type="pres">
      <dgm:prSet presAssocID="{2462E462-454F-481E-88EF-4AD285869C68}" presName="L1TextContainer" presStyleLbl="revTx" presStyleIdx="3" presStyleCnt="20">
        <dgm:presLayoutVars>
          <dgm:chMax val="1"/>
          <dgm:chPref val="1"/>
          <dgm:bulletEnabled val="1"/>
        </dgm:presLayoutVars>
      </dgm:prSet>
      <dgm:spPr/>
    </dgm:pt>
    <dgm:pt modelId="{F8953688-8D81-4BD0-A4E8-A4763BC5239C}" type="pres">
      <dgm:prSet presAssocID="{2462E462-454F-481E-88EF-4AD285869C68}" presName="ConnectLine" presStyleLbl="sibTrans1D1" presStyleIdx="1" presStyleCnt="10"/>
      <dgm:spPr>
        <a:noFill/>
        <a:ln w="12700" cap="flat" cmpd="sng" algn="ctr">
          <a:solidFill>
            <a:schemeClr val="accent1">
              <a:hueOff val="0"/>
              <a:satOff val="0"/>
              <a:lumOff val="0"/>
              <a:alphaOff val="0"/>
            </a:schemeClr>
          </a:solidFill>
          <a:prstDash val="dash"/>
        </a:ln>
        <a:effectLst/>
      </dgm:spPr>
    </dgm:pt>
    <dgm:pt modelId="{F024075F-BD33-4DAB-80C4-68DEE27066DB}" type="pres">
      <dgm:prSet presAssocID="{2462E462-454F-481E-88EF-4AD285869C68}" presName="EmptyPlaceHolder" presStyleCnt="0"/>
      <dgm:spPr/>
    </dgm:pt>
    <dgm:pt modelId="{BC5A08D9-EFE2-49B9-BFE6-DF5442ABF0F3}" type="pres">
      <dgm:prSet presAssocID="{72270013-A24F-40EF-BB0A-214C08A5552C}" presName="spaceBetweenRectangles" presStyleCnt="0"/>
      <dgm:spPr/>
    </dgm:pt>
    <dgm:pt modelId="{B7419E70-7EFF-4F5A-9922-6382A31CA2BA}" type="pres">
      <dgm:prSet presAssocID="{AD9D6D17-9CD0-436E-B2F5-3107859008C9}" presName="composite" presStyleCnt="0"/>
      <dgm:spPr/>
    </dgm:pt>
    <dgm:pt modelId="{1E7FCD4B-245F-4841-A130-F437A082A43D}" type="pres">
      <dgm:prSet presAssocID="{AD9D6D17-9CD0-436E-B2F5-3107859008C9}" presName="ConnectorPoint" presStyleLbl="lnNode1" presStyleIdx="2" presStyleCnt="10"/>
      <dgm:spPr>
        <a:solidFill>
          <a:schemeClr val="accent1">
            <a:hueOff val="0"/>
            <a:satOff val="0"/>
            <a:lumOff val="0"/>
            <a:alphaOff val="0"/>
          </a:schemeClr>
        </a:solidFill>
        <a:ln w="6350" cap="flat" cmpd="sng" algn="ctr">
          <a:noFill/>
          <a:prstDash val="solid"/>
        </a:ln>
        <a:effectLst/>
      </dgm:spPr>
    </dgm:pt>
    <dgm:pt modelId="{F4D77BD1-58BB-4481-A55C-FDB982BBDBD7}" type="pres">
      <dgm:prSet presAssocID="{AD9D6D17-9CD0-436E-B2F5-3107859008C9}" presName="DropPinPlaceHolder" presStyleCnt="0"/>
      <dgm:spPr/>
    </dgm:pt>
    <dgm:pt modelId="{709DD593-B36D-4A82-9CA5-7EB0BF33F2CF}" type="pres">
      <dgm:prSet presAssocID="{AD9D6D17-9CD0-436E-B2F5-3107859008C9}" presName="DropPin" presStyleLbl="alignNode1" presStyleIdx="2" presStyleCnt="10"/>
      <dgm:spPr/>
    </dgm:pt>
    <dgm:pt modelId="{6BF1D37F-E363-4EDE-BB62-3D33AEE4F697}" type="pres">
      <dgm:prSet presAssocID="{AD9D6D17-9CD0-436E-B2F5-3107859008C9}" presName="Ellipse" presStyleLbl="fgAcc1" presStyleIdx="3" presStyleCnt="11"/>
      <dgm:spPr>
        <a:solidFill>
          <a:schemeClr val="accent1">
            <a:alpha val="90000"/>
          </a:schemeClr>
        </a:solidFill>
        <a:ln w="10795" cap="flat" cmpd="sng" algn="ctr">
          <a:noFill/>
          <a:prstDash val="solid"/>
        </a:ln>
        <a:effectLst/>
      </dgm:spPr>
    </dgm:pt>
    <dgm:pt modelId="{D79D0623-4A0F-4113-B221-A03DD8A63E74}" type="pres">
      <dgm:prSet presAssocID="{AD9D6D17-9CD0-436E-B2F5-3107859008C9}" presName="L2TextContainer" presStyleLbl="revTx" presStyleIdx="4" presStyleCnt="20">
        <dgm:presLayoutVars>
          <dgm:bulletEnabled val="1"/>
        </dgm:presLayoutVars>
      </dgm:prSet>
      <dgm:spPr/>
    </dgm:pt>
    <dgm:pt modelId="{4834ED91-36CE-447C-B8D4-984AC9474013}" type="pres">
      <dgm:prSet presAssocID="{AD9D6D17-9CD0-436E-B2F5-3107859008C9}" presName="L1TextContainer" presStyleLbl="revTx" presStyleIdx="5" presStyleCnt="20">
        <dgm:presLayoutVars>
          <dgm:chMax val="1"/>
          <dgm:chPref val="1"/>
          <dgm:bulletEnabled val="1"/>
        </dgm:presLayoutVars>
      </dgm:prSet>
      <dgm:spPr/>
    </dgm:pt>
    <dgm:pt modelId="{974A0F23-9B70-46E2-9BEA-A161DEEB3084}" type="pres">
      <dgm:prSet presAssocID="{AD9D6D17-9CD0-436E-B2F5-3107859008C9}" presName="ConnectLine" presStyleLbl="sibTrans1D1" presStyleIdx="2" presStyleCnt="10"/>
      <dgm:spPr>
        <a:noFill/>
        <a:ln w="12700" cap="flat" cmpd="sng" algn="ctr">
          <a:solidFill>
            <a:schemeClr val="accent1">
              <a:hueOff val="0"/>
              <a:satOff val="0"/>
              <a:lumOff val="0"/>
              <a:alphaOff val="0"/>
            </a:schemeClr>
          </a:solidFill>
          <a:prstDash val="dash"/>
        </a:ln>
        <a:effectLst/>
      </dgm:spPr>
    </dgm:pt>
    <dgm:pt modelId="{62BF4BDC-CBF1-48A7-80CE-F97264592B7A}" type="pres">
      <dgm:prSet presAssocID="{AD9D6D17-9CD0-436E-B2F5-3107859008C9}" presName="EmptyPlaceHolder" presStyleCnt="0"/>
      <dgm:spPr/>
    </dgm:pt>
    <dgm:pt modelId="{CD17ECCA-15B7-49A9-9B34-A68BBF84A514}" type="pres">
      <dgm:prSet presAssocID="{358ED013-0CC0-452C-A763-E0762C788D8A}" presName="spaceBetweenRectangles" presStyleCnt="0"/>
      <dgm:spPr/>
    </dgm:pt>
    <dgm:pt modelId="{89FDF4F3-0120-4B4E-9D96-F1BFBFFF45A1}" type="pres">
      <dgm:prSet presAssocID="{0A20DFE2-6CF3-4F83-A2A3-0B988DAA1C59}" presName="composite" presStyleCnt="0"/>
      <dgm:spPr/>
    </dgm:pt>
    <dgm:pt modelId="{FBE3BF6D-9FF1-4FDA-B10E-0EDE52641AD6}" type="pres">
      <dgm:prSet presAssocID="{0A20DFE2-6CF3-4F83-A2A3-0B988DAA1C59}" presName="ConnectorPoint" presStyleLbl="lnNode1" presStyleIdx="3" presStyleCnt="10"/>
      <dgm:spPr>
        <a:solidFill>
          <a:schemeClr val="accent1">
            <a:hueOff val="0"/>
            <a:satOff val="0"/>
            <a:lumOff val="0"/>
            <a:alphaOff val="0"/>
          </a:schemeClr>
        </a:solidFill>
        <a:ln w="6350" cap="flat" cmpd="sng" algn="ctr">
          <a:noFill/>
          <a:prstDash val="solid"/>
        </a:ln>
        <a:effectLst/>
      </dgm:spPr>
    </dgm:pt>
    <dgm:pt modelId="{F02407C6-AE0E-46D9-A78B-0AF7E5DD97A3}" type="pres">
      <dgm:prSet presAssocID="{0A20DFE2-6CF3-4F83-A2A3-0B988DAA1C59}" presName="DropPinPlaceHolder" presStyleCnt="0"/>
      <dgm:spPr/>
    </dgm:pt>
    <dgm:pt modelId="{01335C1C-DE3D-4466-A6DE-1B995F7663B6}" type="pres">
      <dgm:prSet presAssocID="{0A20DFE2-6CF3-4F83-A2A3-0B988DAA1C59}" presName="DropPin" presStyleLbl="alignNode1" presStyleIdx="3" presStyleCnt="10" custLinFactNeighborX="24097"/>
      <dgm:spPr/>
    </dgm:pt>
    <dgm:pt modelId="{F2AE6278-65FD-49DF-B70A-DC2E6C36130D}" type="pres">
      <dgm:prSet presAssocID="{0A20DFE2-6CF3-4F83-A2A3-0B988DAA1C59}" presName="Ellipse" presStyleLbl="fgAcc1" presStyleIdx="4" presStyleCnt="11"/>
      <dgm:spPr>
        <a:solidFill>
          <a:schemeClr val="accent1">
            <a:alpha val="90000"/>
          </a:schemeClr>
        </a:solidFill>
        <a:ln w="10795" cap="flat" cmpd="sng" algn="ctr">
          <a:noFill/>
          <a:prstDash val="solid"/>
        </a:ln>
        <a:effectLst/>
      </dgm:spPr>
    </dgm:pt>
    <dgm:pt modelId="{D8AA9A4F-D53B-4C45-8D15-EEE1642F0DBC}" type="pres">
      <dgm:prSet presAssocID="{0A20DFE2-6CF3-4F83-A2A3-0B988DAA1C59}" presName="L2TextContainer" presStyleLbl="revTx" presStyleIdx="6" presStyleCnt="20">
        <dgm:presLayoutVars>
          <dgm:bulletEnabled val="1"/>
        </dgm:presLayoutVars>
      </dgm:prSet>
      <dgm:spPr/>
    </dgm:pt>
    <dgm:pt modelId="{218B202C-0784-44AF-AD9E-F0018E1A94B0}" type="pres">
      <dgm:prSet presAssocID="{0A20DFE2-6CF3-4F83-A2A3-0B988DAA1C59}" presName="L1TextContainer" presStyleLbl="revTx" presStyleIdx="7" presStyleCnt="20" custLinFactNeighborX="8047">
        <dgm:presLayoutVars>
          <dgm:chMax val="1"/>
          <dgm:chPref val="1"/>
          <dgm:bulletEnabled val="1"/>
        </dgm:presLayoutVars>
      </dgm:prSet>
      <dgm:spPr/>
    </dgm:pt>
    <dgm:pt modelId="{61CF7BAE-8B04-48ED-A9AA-E2DD4896D227}" type="pres">
      <dgm:prSet presAssocID="{0A20DFE2-6CF3-4F83-A2A3-0B988DAA1C59}" presName="ConnectLine" presStyleLbl="sibTrans1D1" presStyleIdx="3" presStyleCnt="10" custLinFactX="100000" custLinFactNeighborX="178761"/>
      <dgm:spPr>
        <a:noFill/>
        <a:ln w="12700" cap="flat" cmpd="sng" algn="ctr">
          <a:solidFill>
            <a:schemeClr val="accent1">
              <a:hueOff val="0"/>
              <a:satOff val="0"/>
              <a:lumOff val="0"/>
              <a:alphaOff val="0"/>
            </a:schemeClr>
          </a:solidFill>
          <a:prstDash val="dash"/>
        </a:ln>
        <a:effectLst/>
      </dgm:spPr>
    </dgm:pt>
    <dgm:pt modelId="{8F3814EB-1B37-4FB2-A4EA-BDCD4F07C73A}" type="pres">
      <dgm:prSet presAssocID="{0A20DFE2-6CF3-4F83-A2A3-0B988DAA1C59}" presName="EmptyPlaceHolder" presStyleCnt="0"/>
      <dgm:spPr/>
    </dgm:pt>
    <dgm:pt modelId="{FD26502C-7865-4577-84AA-1D86CBC83947}" type="pres">
      <dgm:prSet presAssocID="{47A9E0C6-0F32-4546-8670-1A42FBCD11E9}" presName="spaceBetweenRectangles" presStyleCnt="0"/>
      <dgm:spPr/>
    </dgm:pt>
    <dgm:pt modelId="{53096B05-7CB3-4FA9-B80E-05C53DBDDADD}" type="pres">
      <dgm:prSet presAssocID="{7FE82F18-3DE2-4F24-95FF-E6CA081E2C79}" presName="composite" presStyleCnt="0"/>
      <dgm:spPr/>
    </dgm:pt>
    <dgm:pt modelId="{01F13611-824C-446F-B499-F967151974B1}" type="pres">
      <dgm:prSet presAssocID="{7FE82F18-3DE2-4F24-95FF-E6CA081E2C79}" presName="ConnectorPoint" presStyleLbl="lnNode1" presStyleIdx="4" presStyleCnt="10"/>
      <dgm:spPr>
        <a:solidFill>
          <a:schemeClr val="accent1">
            <a:hueOff val="0"/>
            <a:satOff val="0"/>
            <a:lumOff val="0"/>
            <a:alphaOff val="0"/>
          </a:schemeClr>
        </a:solidFill>
        <a:ln w="6350" cap="flat" cmpd="sng" algn="ctr">
          <a:noFill/>
          <a:prstDash val="solid"/>
        </a:ln>
        <a:effectLst/>
      </dgm:spPr>
    </dgm:pt>
    <dgm:pt modelId="{2BEF2E08-6821-44E2-8B1F-1CDB52957C12}" type="pres">
      <dgm:prSet presAssocID="{7FE82F18-3DE2-4F24-95FF-E6CA081E2C79}" presName="DropPinPlaceHolder" presStyleCnt="0"/>
      <dgm:spPr/>
    </dgm:pt>
    <dgm:pt modelId="{6278E80A-BCFC-4189-AE7B-1691FB8AE80D}" type="pres">
      <dgm:prSet presAssocID="{7FE82F18-3DE2-4F24-95FF-E6CA081E2C79}" presName="DropPin" presStyleLbl="alignNode1" presStyleIdx="4" presStyleCnt="10"/>
      <dgm:spPr/>
    </dgm:pt>
    <dgm:pt modelId="{F1CBD4BE-969B-4486-A695-DC1D5CAB272D}" type="pres">
      <dgm:prSet presAssocID="{7FE82F18-3DE2-4F24-95FF-E6CA081E2C79}" presName="Ellipse" presStyleLbl="fgAcc1" presStyleIdx="5" presStyleCnt="11"/>
      <dgm:spPr>
        <a:solidFill>
          <a:schemeClr val="accent1">
            <a:alpha val="90000"/>
          </a:schemeClr>
        </a:solidFill>
        <a:ln w="10795" cap="flat" cmpd="sng" algn="ctr">
          <a:noFill/>
          <a:prstDash val="solid"/>
        </a:ln>
        <a:effectLst/>
      </dgm:spPr>
    </dgm:pt>
    <dgm:pt modelId="{A5BE71DF-C37C-4F2A-9734-B1D1F8575720}" type="pres">
      <dgm:prSet presAssocID="{7FE82F18-3DE2-4F24-95FF-E6CA081E2C79}" presName="L2TextContainer" presStyleLbl="revTx" presStyleIdx="8" presStyleCnt="20">
        <dgm:presLayoutVars>
          <dgm:bulletEnabled val="1"/>
        </dgm:presLayoutVars>
      </dgm:prSet>
      <dgm:spPr/>
    </dgm:pt>
    <dgm:pt modelId="{EF110A13-FCBC-47DD-AE79-EC993998E6B5}" type="pres">
      <dgm:prSet presAssocID="{7FE82F18-3DE2-4F24-95FF-E6CA081E2C79}" presName="L1TextContainer" presStyleLbl="revTx" presStyleIdx="9" presStyleCnt="20">
        <dgm:presLayoutVars>
          <dgm:chMax val="1"/>
          <dgm:chPref val="1"/>
          <dgm:bulletEnabled val="1"/>
        </dgm:presLayoutVars>
      </dgm:prSet>
      <dgm:spPr/>
    </dgm:pt>
    <dgm:pt modelId="{DC12CFBB-7A5D-422A-8058-0FEECFD65D69}" type="pres">
      <dgm:prSet presAssocID="{7FE82F18-3DE2-4F24-95FF-E6CA081E2C79}" presName="ConnectLine" presStyleLbl="sibTrans1D1" presStyleIdx="4" presStyleCnt="10"/>
      <dgm:spPr>
        <a:noFill/>
        <a:ln w="12700" cap="flat" cmpd="sng" algn="ctr">
          <a:solidFill>
            <a:schemeClr val="accent1">
              <a:hueOff val="0"/>
              <a:satOff val="0"/>
              <a:lumOff val="0"/>
              <a:alphaOff val="0"/>
            </a:schemeClr>
          </a:solidFill>
          <a:prstDash val="dash"/>
        </a:ln>
        <a:effectLst/>
      </dgm:spPr>
    </dgm:pt>
    <dgm:pt modelId="{9455C1A1-EDFE-492F-82FC-40C4CE82BB6C}" type="pres">
      <dgm:prSet presAssocID="{7FE82F18-3DE2-4F24-95FF-E6CA081E2C79}" presName="EmptyPlaceHolder" presStyleCnt="0"/>
      <dgm:spPr/>
    </dgm:pt>
    <dgm:pt modelId="{F1C3781D-12E3-4B67-B9B3-69295322DF4D}" type="pres">
      <dgm:prSet presAssocID="{01FCD53D-9835-4FBD-8810-EC6E2A522323}" presName="spaceBetweenRectangles" presStyleCnt="0"/>
      <dgm:spPr/>
    </dgm:pt>
    <dgm:pt modelId="{69AEC687-E581-454E-A165-698483F33481}" type="pres">
      <dgm:prSet presAssocID="{61C68061-E3C3-4985-9230-5D34FCF685BC}" presName="composite" presStyleCnt="0"/>
      <dgm:spPr/>
    </dgm:pt>
    <dgm:pt modelId="{5293DF7D-452E-4C56-9B51-32317CFB04DC}" type="pres">
      <dgm:prSet presAssocID="{61C68061-E3C3-4985-9230-5D34FCF685BC}" presName="ConnectorPoint" presStyleLbl="lnNode1" presStyleIdx="5" presStyleCnt="10"/>
      <dgm:spPr>
        <a:solidFill>
          <a:schemeClr val="accent1">
            <a:hueOff val="0"/>
            <a:satOff val="0"/>
            <a:lumOff val="0"/>
            <a:alphaOff val="0"/>
          </a:schemeClr>
        </a:solidFill>
        <a:ln w="6350" cap="flat" cmpd="sng" algn="ctr">
          <a:noFill/>
          <a:prstDash val="solid"/>
        </a:ln>
        <a:effectLst/>
      </dgm:spPr>
    </dgm:pt>
    <dgm:pt modelId="{2CCAF919-E22D-489E-932B-033EC37F39D0}" type="pres">
      <dgm:prSet presAssocID="{61C68061-E3C3-4985-9230-5D34FCF685BC}" presName="DropPinPlaceHolder" presStyleCnt="0"/>
      <dgm:spPr/>
    </dgm:pt>
    <dgm:pt modelId="{60FAF9D9-DA8C-40BC-B90A-6768F9FD68EA}" type="pres">
      <dgm:prSet presAssocID="{61C68061-E3C3-4985-9230-5D34FCF685BC}" presName="DropPin" presStyleLbl="alignNode1" presStyleIdx="5" presStyleCnt="10" custLinFactNeighborX="16926"/>
      <dgm:spPr/>
    </dgm:pt>
    <dgm:pt modelId="{240E7FBE-C865-407A-AADD-6DA049BA2859}" type="pres">
      <dgm:prSet presAssocID="{61C68061-E3C3-4985-9230-5D34FCF685BC}" presName="Ellipse" presStyleLbl="fgAcc1" presStyleIdx="6" presStyleCnt="11"/>
      <dgm:spPr>
        <a:solidFill>
          <a:schemeClr val="accent1">
            <a:alpha val="90000"/>
          </a:schemeClr>
        </a:solidFill>
        <a:ln w="10795" cap="flat" cmpd="sng" algn="ctr">
          <a:noFill/>
          <a:prstDash val="solid"/>
        </a:ln>
        <a:effectLst/>
      </dgm:spPr>
    </dgm:pt>
    <dgm:pt modelId="{CC69FFE9-758C-4AFE-941C-838434F0E077}" type="pres">
      <dgm:prSet presAssocID="{61C68061-E3C3-4985-9230-5D34FCF685BC}" presName="L2TextContainer" presStyleLbl="revTx" presStyleIdx="10" presStyleCnt="20">
        <dgm:presLayoutVars>
          <dgm:bulletEnabled val="1"/>
        </dgm:presLayoutVars>
      </dgm:prSet>
      <dgm:spPr/>
    </dgm:pt>
    <dgm:pt modelId="{56ADB5EA-A5C5-4B6F-9257-5AF5D80E59F4}" type="pres">
      <dgm:prSet presAssocID="{61C68061-E3C3-4985-9230-5D34FCF685BC}" presName="L1TextContainer" presStyleLbl="revTx" presStyleIdx="11" presStyleCnt="20" custLinFactNeighborX="8747">
        <dgm:presLayoutVars>
          <dgm:chMax val="1"/>
          <dgm:chPref val="1"/>
          <dgm:bulletEnabled val="1"/>
        </dgm:presLayoutVars>
      </dgm:prSet>
      <dgm:spPr/>
    </dgm:pt>
    <dgm:pt modelId="{30D44984-3A2C-4CAC-8D87-F097FA251E44}" type="pres">
      <dgm:prSet presAssocID="{61C68061-E3C3-4985-9230-5D34FCF685BC}" presName="ConnectLine" presStyleLbl="sibTrans1D1" presStyleIdx="5" presStyleCnt="10" custLinFactX="95803" custLinFactNeighborX="100000"/>
      <dgm:spPr>
        <a:noFill/>
        <a:ln w="12700" cap="flat" cmpd="sng" algn="ctr">
          <a:solidFill>
            <a:schemeClr val="accent1">
              <a:hueOff val="0"/>
              <a:satOff val="0"/>
              <a:lumOff val="0"/>
              <a:alphaOff val="0"/>
            </a:schemeClr>
          </a:solidFill>
          <a:prstDash val="dash"/>
        </a:ln>
        <a:effectLst/>
      </dgm:spPr>
    </dgm:pt>
    <dgm:pt modelId="{A29B82CE-056B-4548-94D1-D426A43A1AE3}" type="pres">
      <dgm:prSet presAssocID="{61C68061-E3C3-4985-9230-5D34FCF685BC}" presName="EmptyPlaceHolder" presStyleCnt="0"/>
      <dgm:spPr/>
    </dgm:pt>
    <dgm:pt modelId="{9822861A-F61A-4B5D-8790-034723170D79}" type="pres">
      <dgm:prSet presAssocID="{D8D54EC7-64C8-45AC-9D13-66B16ECCCA25}" presName="spaceBetweenRectangles" presStyleCnt="0"/>
      <dgm:spPr/>
    </dgm:pt>
    <dgm:pt modelId="{F15F3E78-F468-454F-9AB0-0D9C432CFC4B}" type="pres">
      <dgm:prSet presAssocID="{E756C650-8DCF-4674-9A20-D4D953B92904}" presName="composite" presStyleCnt="0"/>
      <dgm:spPr/>
    </dgm:pt>
    <dgm:pt modelId="{98238378-CA86-4555-809D-878D4E51DCB8}" type="pres">
      <dgm:prSet presAssocID="{E756C650-8DCF-4674-9A20-D4D953B92904}" presName="ConnectorPoint" presStyleLbl="lnNode1" presStyleIdx="6" presStyleCnt="10"/>
      <dgm:spPr>
        <a:solidFill>
          <a:schemeClr val="accent1">
            <a:hueOff val="0"/>
            <a:satOff val="0"/>
            <a:lumOff val="0"/>
            <a:alphaOff val="0"/>
          </a:schemeClr>
        </a:solidFill>
        <a:ln w="6350" cap="flat" cmpd="sng" algn="ctr">
          <a:noFill/>
          <a:prstDash val="solid"/>
        </a:ln>
        <a:effectLst/>
      </dgm:spPr>
    </dgm:pt>
    <dgm:pt modelId="{8701F964-E63C-480D-9452-23E0E8334986}" type="pres">
      <dgm:prSet presAssocID="{E756C650-8DCF-4674-9A20-D4D953B92904}" presName="DropPinPlaceHolder" presStyleCnt="0"/>
      <dgm:spPr/>
    </dgm:pt>
    <dgm:pt modelId="{A8F7AE89-82D0-4DDD-BB3E-5919A1B97A5D}" type="pres">
      <dgm:prSet presAssocID="{E756C650-8DCF-4674-9A20-D4D953B92904}" presName="DropPin" presStyleLbl="alignNode1" presStyleIdx="6" presStyleCnt="10"/>
      <dgm:spPr/>
    </dgm:pt>
    <dgm:pt modelId="{035B2F06-DF58-456F-94CB-BC9DABC7BB1D}" type="pres">
      <dgm:prSet presAssocID="{E756C650-8DCF-4674-9A20-D4D953B92904}" presName="Ellipse" presStyleLbl="fgAcc1" presStyleIdx="7" presStyleCnt="11"/>
      <dgm:spPr>
        <a:solidFill>
          <a:schemeClr val="accent1">
            <a:alpha val="90000"/>
          </a:schemeClr>
        </a:solidFill>
        <a:ln w="10795" cap="flat" cmpd="sng" algn="ctr">
          <a:noFill/>
          <a:prstDash val="solid"/>
        </a:ln>
        <a:effectLst/>
      </dgm:spPr>
    </dgm:pt>
    <dgm:pt modelId="{93115257-A1D5-41DB-A1B2-B11B956D6557}" type="pres">
      <dgm:prSet presAssocID="{E756C650-8DCF-4674-9A20-D4D953B92904}" presName="L2TextContainer" presStyleLbl="revTx" presStyleIdx="12" presStyleCnt="20">
        <dgm:presLayoutVars>
          <dgm:bulletEnabled val="1"/>
        </dgm:presLayoutVars>
      </dgm:prSet>
      <dgm:spPr/>
    </dgm:pt>
    <dgm:pt modelId="{32C68120-95FE-49F6-8FA0-955148FEE4FE}" type="pres">
      <dgm:prSet presAssocID="{E756C650-8DCF-4674-9A20-D4D953B92904}" presName="L1TextContainer" presStyleLbl="revTx" presStyleIdx="13" presStyleCnt="20">
        <dgm:presLayoutVars>
          <dgm:chMax val="1"/>
          <dgm:chPref val="1"/>
          <dgm:bulletEnabled val="1"/>
        </dgm:presLayoutVars>
      </dgm:prSet>
      <dgm:spPr/>
    </dgm:pt>
    <dgm:pt modelId="{29A3FFDF-C4FF-4AC7-9D1E-B26B2FAE95CD}" type="pres">
      <dgm:prSet presAssocID="{E756C650-8DCF-4674-9A20-D4D953B92904}" presName="ConnectLine" presStyleLbl="sibTrans1D1" presStyleIdx="6" presStyleCnt="10"/>
      <dgm:spPr>
        <a:noFill/>
        <a:ln w="12700" cap="flat" cmpd="sng" algn="ctr">
          <a:solidFill>
            <a:schemeClr val="accent1">
              <a:hueOff val="0"/>
              <a:satOff val="0"/>
              <a:lumOff val="0"/>
              <a:alphaOff val="0"/>
            </a:schemeClr>
          </a:solidFill>
          <a:prstDash val="dash"/>
        </a:ln>
        <a:effectLst/>
      </dgm:spPr>
    </dgm:pt>
    <dgm:pt modelId="{87149BF6-9CA0-4E18-A4FF-77ABA7A4B916}" type="pres">
      <dgm:prSet presAssocID="{E756C650-8DCF-4674-9A20-D4D953B92904}" presName="EmptyPlaceHolder" presStyleCnt="0"/>
      <dgm:spPr/>
    </dgm:pt>
    <dgm:pt modelId="{34FBA1CD-CF12-44E6-864A-10DB3B08FF57}" type="pres">
      <dgm:prSet presAssocID="{55F82FDA-A514-451E-B4EF-2B3683668E5D}" presName="spaceBetweenRectangles" presStyleCnt="0"/>
      <dgm:spPr/>
    </dgm:pt>
    <dgm:pt modelId="{96EB570F-16AD-4E0A-A3E2-A4A235735748}" type="pres">
      <dgm:prSet presAssocID="{6784EAC2-4575-4315-A07D-BBF05620D9C3}" presName="composite" presStyleCnt="0"/>
      <dgm:spPr/>
    </dgm:pt>
    <dgm:pt modelId="{AF7FEEB2-6A00-45C3-A9E2-F6D08E8A6ECB}" type="pres">
      <dgm:prSet presAssocID="{6784EAC2-4575-4315-A07D-BBF05620D9C3}" presName="ConnectorPoint" presStyleLbl="lnNode1" presStyleIdx="7" presStyleCnt="10"/>
      <dgm:spPr>
        <a:solidFill>
          <a:schemeClr val="accent1">
            <a:hueOff val="0"/>
            <a:satOff val="0"/>
            <a:lumOff val="0"/>
            <a:alphaOff val="0"/>
          </a:schemeClr>
        </a:solidFill>
        <a:ln w="6350" cap="flat" cmpd="sng" algn="ctr">
          <a:noFill/>
          <a:prstDash val="solid"/>
        </a:ln>
        <a:effectLst/>
      </dgm:spPr>
    </dgm:pt>
    <dgm:pt modelId="{FEC70A51-55AE-4695-B1E0-402C4422A3DB}" type="pres">
      <dgm:prSet presAssocID="{6784EAC2-4575-4315-A07D-BBF05620D9C3}" presName="DropPinPlaceHolder" presStyleCnt="0"/>
      <dgm:spPr/>
    </dgm:pt>
    <dgm:pt modelId="{465A2C4C-7E90-452A-B14B-B7C332F3AFEF}" type="pres">
      <dgm:prSet presAssocID="{6784EAC2-4575-4315-A07D-BBF05620D9C3}" presName="DropPin" presStyleLbl="alignNode1" presStyleIdx="7" presStyleCnt="10"/>
      <dgm:spPr/>
    </dgm:pt>
    <dgm:pt modelId="{BD564CF5-EA25-4734-86C1-A853C820E9B3}" type="pres">
      <dgm:prSet presAssocID="{6784EAC2-4575-4315-A07D-BBF05620D9C3}" presName="Ellipse" presStyleLbl="fgAcc1" presStyleIdx="8" presStyleCnt="11"/>
      <dgm:spPr>
        <a:solidFill>
          <a:schemeClr val="accent1">
            <a:alpha val="90000"/>
          </a:schemeClr>
        </a:solidFill>
        <a:ln w="10795" cap="flat" cmpd="sng" algn="ctr">
          <a:noFill/>
          <a:prstDash val="solid"/>
        </a:ln>
        <a:effectLst/>
      </dgm:spPr>
    </dgm:pt>
    <dgm:pt modelId="{917ACB6D-1602-4108-9B15-A94A065E8FDD}" type="pres">
      <dgm:prSet presAssocID="{6784EAC2-4575-4315-A07D-BBF05620D9C3}" presName="L2TextContainer" presStyleLbl="revTx" presStyleIdx="14" presStyleCnt="20">
        <dgm:presLayoutVars>
          <dgm:bulletEnabled val="1"/>
        </dgm:presLayoutVars>
      </dgm:prSet>
      <dgm:spPr/>
    </dgm:pt>
    <dgm:pt modelId="{B1F37C2F-7445-4AC7-8D86-7A5E29D7B54F}" type="pres">
      <dgm:prSet presAssocID="{6784EAC2-4575-4315-A07D-BBF05620D9C3}" presName="L1TextContainer" presStyleLbl="revTx" presStyleIdx="15" presStyleCnt="20">
        <dgm:presLayoutVars>
          <dgm:chMax val="1"/>
          <dgm:chPref val="1"/>
          <dgm:bulletEnabled val="1"/>
        </dgm:presLayoutVars>
      </dgm:prSet>
      <dgm:spPr/>
    </dgm:pt>
    <dgm:pt modelId="{D3D1E2CE-EBF0-441F-A5A4-94CA49DAFDC1}" type="pres">
      <dgm:prSet presAssocID="{6784EAC2-4575-4315-A07D-BBF05620D9C3}" presName="ConnectLine" presStyleLbl="sibTrans1D1" presStyleIdx="7" presStyleCnt="10"/>
      <dgm:spPr>
        <a:noFill/>
        <a:ln w="12700" cap="flat" cmpd="sng" algn="ctr">
          <a:solidFill>
            <a:schemeClr val="accent1">
              <a:hueOff val="0"/>
              <a:satOff val="0"/>
              <a:lumOff val="0"/>
              <a:alphaOff val="0"/>
            </a:schemeClr>
          </a:solidFill>
          <a:prstDash val="dash"/>
        </a:ln>
        <a:effectLst/>
      </dgm:spPr>
    </dgm:pt>
    <dgm:pt modelId="{FCB20337-EB4E-4C0C-B0A8-E82A8AD8CBD1}" type="pres">
      <dgm:prSet presAssocID="{6784EAC2-4575-4315-A07D-BBF05620D9C3}" presName="EmptyPlaceHolder" presStyleCnt="0"/>
      <dgm:spPr/>
    </dgm:pt>
    <dgm:pt modelId="{DE0A3EC6-5596-4A37-B8B6-1A48086E82EE}" type="pres">
      <dgm:prSet presAssocID="{4330C5F9-990B-48D4-904D-6F25CF8D9AEB}" presName="spaceBetweenRectangles" presStyleCnt="0"/>
      <dgm:spPr/>
    </dgm:pt>
    <dgm:pt modelId="{D086E6FC-4E38-4341-AFEC-E46145C6A15F}" type="pres">
      <dgm:prSet presAssocID="{ACC76568-A938-4943-9ABB-CE890B6FAC5B}" presName="composite" presStyleCnt="0"/>
      <dgm:spPr/>
    </dgm:pt>
    <dgm:pt modelId="{6BAD957E-D896-4E33-8FED-B66CEEDE7C52}" type="pres">
      <dgm:prSet presAssocID="{ACC76568-A938-4943-9ABB-CE890B6FAC5B}" presName="ConnectorPoint" presStyleLbl="lnNode1" presStyleIdx="8" presStyleCnt="10"/>
      <dgm:spPr>
        <a:solidFill>
          <a:schemeClr val="accent1">
            <a:hueOff val="0"/>
            <a:satOff val="0"/>
            <a:lumOff val="0"/>
            <a:alphaOff val="0"/>
          </a:schemeClr>
        </a:solidFill>
        <a:ln w="6350" cap="flat" cmpd="sng" algn="ctr">
          <a:noFill/>
          <a:prstDash val="solid"/>
        </a:ln>
        <a:effectLst/>
      </dgm:spPr>
    </dgm:pt>
    <dgm:pt modelId="{9D2BC794-BB6D-4E8C-B69C-CC36D26066AD}" type="pres">
      <dgm:prSet presAssocID="{ACC76568-A938-4943-9ABB-CE890B6FAC5B}" presName="DropPinPlaceHolder" presStyleCnt="0"/>
      <dgm:spPr/>
    </dgm:pt>
    <dgm:pt modelId="{A4293CF1-5934-49DC-8F59-D580A9F73673}" type="pres">
      <dgm:prSet presAssocID="{ACC76568-A938-4943-9ABB-CE890B6FAC5B}" presName="DropPin" presStyleLbl="alignNode1" presStyleIdx="8" presStyleCnt="10"/>
      <dgm:spPr/>
    </dgm:pt>
    <dgm:pt modelId="{86B023C2-AD15-466D-8B5A-5B82C13F80E0}" type="pres">
      <dgm:prSet presAssocID="{ACC76568-A938-4943-9ABB-CE890B6FAC5B}" presName="Ellipse" presStyleLbl="fgAcc1" presStyleIdx="9" presStyleCnt="11"/>
      <dgm:spPr>
        <a:solidFill>
          <a:schemeClr val="accent1">
            <a:alpha val="90000"/>
          </a:schemeClr>
        </a:solidFill>
        <a:ln w="10795" cap="flat" cmpd="sng" algn="ctr">
          <a:noFill/>
          <a:prstDash val="solid"/>
        </a:ln>
        <a:effectLst/>
      </dgm:spPr>
    </dgm:pt>
    <dgm:pt modelId="{89365B68-B858-46BA-B1FA-B43AB669D9ED}" type="pres">
      <dgm:prSet presAssocID="{ACC76568-A938-4943-9ABB-CE890B6FAC5B}" presName="L2TextContainer" presStyleLbl="revTx" presStyleIdx="16" presStyleCnt="20">
        <dgm:presLayoutVars>
          <dgm:bulletEnabled val="1"/>
        </dgm:presLayoutVars>
      </dgm:prSet>
      <dgm:spPr/>
    </dgm:pt>
    <dgm:pt modelId="{53648BC2-65C6-4B8F-8795-28344210DDDB}" type="pres">
      <dgm:prSet presAssocID="{ACC76568-A938-4943-9ABB-CE890B6FAC5B}" presName="L1TextContainer" presStyleLbl="revTx" presStyleIdx="17" presStyleCnt="20">
        <dgm:presLayoutVars>
          <dgm:chMax val="1"/>
          <dgm:chPref val="1"/>
          <dgm:bulletEnabled val="1"/>
        </dgm:presLayoutVars>
      </dgm:prSet>
      <dgm:spPr/>
    </dgm:pt>
    <dgm:pt modelId="{682834C6-6C60-4716-A538-CEB0B38E6892}" type="pres">
      <dgm:prSet presAssocID="{ACC76568-A938-4943-9ABB-CE890B6FAC5B}" presName="ConnectLine" presStyleLbl="sibTrans1D1" presStyleIdx="8" presStyleCnt="10"/>
      <dgm:spPr>
        <a:noFill/>
        <a:ln w="12700" cap="flat" cmpd="sng" algn="ctr">
          <a:solidFill>
            <a:schemeClr val="accent1">
              <a:hueOff val="0"/>
              <a:satOff val="0"/>
              <a:lumOff val="0"/>
              <a:alphaOff val="0"/>
            </a:schemeClr>
          </a:solidFill>
          <a:prstDash val="dash"/>
        </a:ln>
        <a:effectLst/>
      </dgm:spPr>
    </dgm:pt>
    <dgm:pt modelId="{8CE547CF-8C62-4B90-8774-9060537E0C24}" type="pres">
      <dgm:prSet presAssocID="{ACC76568-A938-4943-9ABB-CE890B6FAC5B}" presName="EmptyPlaceHolder" presStyleCnt="0"/>
      <dgm:spPr/>
    </dgm:pt>
    <dgm:pt modelId="{41DF7B98-1A40-4EF3-B4AB-2B5AC6D1734C}" type="pres">
      <dgm:prSet presAssocID="{21D003FC-5499-442F-A156-B2FEAB62F204}" presName="spaceBetweenRectangles" presStyleCnt="0"/>
      <dgm:spPr/>
    </dgm:pt>
    <dgm:pt modelId="{E61D56EC-F8BE-43D3-84EF-DDAA0FCC2AF9}" type="pres">
      <dgm:prSet presAssocID="{92C0E39A-7209-4B44-B95D-50709CC93856}" presName="composite" presStyleCnt="0"/>
      <dgm:spPr/>
    </dgm:pt>
    <dgm:pt modelId="{CF9632A1-6FEE-4FD2-8E8E-CB0E31403F6E}" type="pres">
      <dgm:prSet presAssocID="{92C0E39A-7209-4B44-B95D-50709CC93856}" presName="ConnectorPoint" presStyleLbl="lnNode1" presStyleIdx="9" presStyleCnt="10"/>
      <dgm:spPr>
        <a:solidFill>
          <a:schemeClr val="accent1">
            <a:hueOff val="0"/>
            <a:satOff val="0"/>
            <a:lumOff val="0"/>
            <a:alphaOff val="0"/>
          </a:schemeClr>
        </a:solidFill>
        <a:ln w="6350" cap="flat" cmpd="sng" algn="ctr">
          <a:noFill/>
          <a:prstDash val="solid"/>
        </a:ln>
        <a:effectLst/>
      </dgm:spPr>
    </dgm:pt>
    <dgm:pt modelId="{48B6F159-508A-44DD-8DFA-1E39CD86239A}" type="pres">
      <dgm:prSet presAssocID="{92C0E39A-7209-4B44-B95D-50709CC93856}" presName="DropPinPlaceHolder" presStyleCnt="0"/>
      <dgm:spPr/>
    </dgm:pt>
    <dgm:pt modelId="{9D1ED963-B587-4871-811A-E95983AC81B1}" type="pres">
      <dgm:prSet presAssocID="{92C0E39A-7209-4B44-B95D-50709CC93856}" presName="DropPin" presStyleLbl="alignNode1" presStyleIdx="9" presStyleCnt="10" custLinFactNeighborX="-36223"/>
      <dgm:spPr/>
    </dgm:pt>
    <dgm:pt modelId="{84F9DAB1-3180-4BAC-998C-62D3D6D03BC0}" type="pres">
      <dgm:prSet presAssocID="{92C0E39A-7209-4B44-B95D-50709CC93856}" presName="Ellipse" presStyleLbl="fgAcc1" presStyleIdx="10" presStyleCnt="11"/>
      <dgm:spPr>
        <a:solidFill>
          <a:schemeClr val="accent1">
            <a:alpha val="90000"/>
          </a:schemeClr>
        </a:solidFill>
        <a:ln w="10795" cap="flat" cmpd="sng" algn="ctr">
          <a:noFill/>
          <a:prstDash val="solid"/>
        </a:ln>
        <a:effectLst/>
      </dgm:spPr>
    </dgm:pt>
    <dgm:pt modelId="{6FF275F1-277A-438B-8903-8476A0F866C5}" type="pres">
      <dgm:prSet presAssocID="{92C0E39A-7209-4B44-B95D-50709CC93856}" presName="L2TextContainer" presStyleLbl="revTx" presStyleIdx="18" presStyleCnt="20">
        <dgm:presLayoutVars>
          <dgm:bulletEnabled val="1"/>
        </dgm:presLayoutVars>
      </dgm:prSet>
      <dgm:spPr/>
    </dgm:pt>
    <dgm:pt modelId="{869FEED5-CD70-49E8-BF51-B4E248BBFFF7}" type="pres">
      <dgm:prSet presAssocID="{92C0E39A-7209-4B44-B95D-50709CC93856}" presName="L1TextContainer" presStyleLbl="revTx" presStyleIdx="19" presStyleCnt="20" custLinFactNeighborX="-7803">
        <dgm:presLayoutVars>
          <dgm:chMax val="1"/>
          <dgm:chPref val="1"/>
          <dgm:bulletEnabled val="1"/>
        </dgm:presLayoutVars>
      </dgm:prSet>
      <dgm:spPr/>
    </dgm:pt>
    <dgm:pt modelId="{F63FF71E-CAA4-4EDB-ACC7-4DB83BE222AD}" type="pres">
      <dgm:prSet presAssocID="{92C0E39A-7209-4B44-B95D-50709CC93856}" presName="ConnectLine" presStyleLbl="sibTrans1D1" presStyleIdx="9" presStyleCnt="10" custLinFactX="-200000" custLinFactNeighborX="-218976"/>
      <dgm:spPr>
        <a:noFill/>
        <a:ln w="12700" cap="flat" cmpd="sng" algn="ctr">
          <a:solidFill>
            <a:schemeClr val="accent1">
              <a:hueOff val="0"/>
              <a:satOff val="0"/>
              <a:lumOff val="0"/>
              <a:alphaOff val="0"/>
            </a:schemeClr>
          </a:solidFill>
          <a:prstDash val="dash"/>
        </a:ln>
        <a:effectLst/>
      </dgm:spPr>
    </dgm:pt>
    <dgm:pt modelId="{DA93EEC7-D78A-471F-A329-A19A893D11C9}" type="pres">
      <dgm:prSet presAssocID="{92C0E39A-7209-4B44-B95D-50709CC93856}" presName="EmptyPlaceHolder" presStyleCnt="0"/>
      <dgm:spPr/>
    </dgm:pt>
  </dgm:ptLst>
  <dgm:cxnLst>
    <dgm:cxn modelId="{8E65B506-1641-4175-854D-DFC181DE570F}" srcId="{A38592E4-1517-4923-997D-653968EFA9ED}" destId="{AD9D6D17-9CD0-436E-B2F5-3107859008C9}" srcOrd="2" destOrd="0" parTransId="{594B202A-736B-4CC2-A2AA-FCFEB8706CCF}" sibTransId="{358ED013-0CC0-452C-A763-E0762C788D8A}"/>
    <dgm:cxn modelId="{75221D08-89FD-47D3-B573-7309A39C8850}" type="presOf" srcId="{51BF241B-3E0B-47EB-BFAA-ABBB27BB1F33}" destId="{D8AA9A4F-D53B-4C45-8D15-EEE1642F0DBC}" srcOrd="0" destOrd="0" presId="urn:microsoft.com/office/officeart/2017/3/layout/DropPinTimeline"/>
    <dgm:cxn modelId="{225D5F0F-B8B3-460B-91FC-4C042D97EBC5}" type="presOf" srcId="{AD9D6D17-9CD0-436E-B2F5-3107859008C9}" destId="{4834ED91-36CE-447C-B8D4-984AC9474013}" srcOrd="0" destOrd="0" presId="urn:microsoft.com/office/officeart/2017/3/layout/DropPinTimeline"/>
    <dgm:cxn modelId="{0CBAD210-146E-49B1-A809-F4C65142B06C}" type="presOf" srcId="{ACC76568-A938-4943-9ABB-CE890B6FAC5B}" destId="{53648BC2-65C6-4B8F-8795-28344210DDDB}" srcOrd="0" destOrd="0" presId="urn:microsoft.com/office/officeart/2017/3/layout/DropPinTimeline"/>
    <dgm:cxn modelId="{7F75EE14-8EBA-4116-8C23-9B36FCEE0629}" srcId="{ACC76568-A938-4943-9ABB-CE890B6FAC5B}" destId="{BA760B70-BBF3-4DE2-8AC8-0E7C25FA59FF}" srcOrd="0" destOrd="0" parTransId="{98E10076-E9A9-494F-B0B6-537ECEFC5426}" sibTransId="{A0198733-C437-40A0-95C8-16D533BED94D}"/>
    <dgm:cxn modelId="{238E101B-D4D2-4A6C-8DBC-6D5D70002849}" type="presOf" srcId="{2462E462-454F-481E-88EF-4AD285869C68}" destId="{48B40D64-EA99-4B20-B620-BDEEAA6834AA}" srcOrd="0" destOrd="0" presId="urn:microsoft.com/office/officeart/2017/3/layout/DropPinTimeline"/>
    <dgm:cxn modelId="{CF01741C-E2B2-4981-9F34-F8DEF4FF33FC}" type="presOf" srcId="{7FE82F18-3DE2-4F24-95FF-E6CA081E2C79}" destId="{EF110A13-FCBC-47DD-AE79-EC993998E6B5}" srcOrd="0" destOrd="0" presId="urn:microsoft.com/office/officeart/2017/3/layout/DropPinTimeline"/>
    <dgm:cxn modelId="{B4757F21-23E3-4831-994E-F83A508DF091}" type="presOf" srcId="{5B61AFCB-3999-4FF6-8C40-951220175333}" destId="{CB2CFD90-D3B6-4E12-8EDF-2099CE76871D}" srcOrd="0" destOrd="0" presId="urn:microsoft.com/office/officeart/2017/3/layout/DropPinTimeline"/>
    <dgm:cxn modelId="{E689C524-28B1-45C8-A1B2-23BD07018644}" type="presOf" srcId="{92C0E39A-7209-4B44-B95D-50709CC93856}" destId="{869FEED5-CD70-49E8-BF51-B4E248BBFFF7}" srcOrd="0" destOrd="0" presId="urn:microsoft.com/office/officeart/2017/3/layout/DropPinTimeline"/>
    <dgm:cxn modelId="{56DFEA29-CF97-4E53-B80C-FC6E4C76E314}" type="presOf" srcId="{61C68061-E3C3-4985-9230-5D34FCF685BC}" destId="{56ADB5EA-A5C5-4B6F-9257-5AF5D80E59F4}" srcOrd="0" destOrd="0" presId="urn:microsoft.com/office/officeart/2017/3/layout/DropPinTimeline"/>
    <dgm:cxn modelId="{DE09D137-F686-4EB1-B703-E4757A29FCE8}" srcId="{6784EAC2-4575-4315-A07D-BBF05620D9C3}" destId="{86F2CEA8-28F9-4F91-9C5E-BB4D829904EE}" srcOrd="0" destOrd="0" parTransId="{5C70D9A6-EEBD-4286-9F24-0C55F489C2B5}" sibTransId="{B52D070D-B394-4311-84FE-0155F1D67766}"/>
    <dgm:cxn modelId="{FB67325B-6F0F-48D4-8433-C0F7F4C4B785}" type="presOf" srcId="{0A20DFE2-6CF3-4F83-A2A3-0B988DAA1C59}" destId="{218B202C-0784-44AF-AD9E-F0018E1A94B0}" srcOrd="0" destOrd="0" presId="urn:microsoft.com/office/officeart/2017/3/layout/DropPinTimeline"/>
    <dgm:cxn modelId="{3D8DD45C-4153-4A4B-90D0-2FE084E83AC5}" srcId="{A38592E4-1517-4923-997D-653968EFA9ED}" destId="{ACC76568-A938-4943-9ABB-CE890B6FAC5B}" srcOrd="8" destOrd="0" parTransId="{38EF2AF8-FD1B-4B0F-B8E8-6D04ED48BEB7}" sibTransId="{21D003FC-5499-442F-A156-B2FEAB62F204}"/>
    <dgm:cxn modelId="{EF262364-1D22-4FFB-BB44-A85BEBF43E9D}" type="presOf" srcId="{EC7DF54C-26C1-4DA9-9B2A-A7DCE1369A8D}" destId="{CC69FFE9-758C-4AFE-941C-838434F0E077}" srcOrd="0" destOrd="0" presId="urn:microsoft.com/office/officeart/2017/3/layout/DropPinTimeline"/>
    <dgm:cxn modelId="{9C844066-02FB-4446-8CD7-6CF5420D1C38}" srcId="{A38592E4-1517-4923-997D-653968EFA9ED}" destId="{5B61AFCB-3999-4FF6-8C40-951220175333}" srcOrd="0" destOrd="0" parTransId="{C2C8A8CF-8903-4F84-BE50-79BB5D946E1D}" sibTransId="{7C37F75A-37DC-41FE-B801-015FE1193C93}"/>
    <dgm:cxn modelId="{3EF5C466-95E4-493B-8CEC-96B75C85E149}" srcId="{A38592E4-1517-4923-997D-653968EFA9ED}" destId="{E756C650-8DCF-4674-9A20-D4D953B92904}" srcOrd="6" destOrd="0" parTransId="{88B3E161-81BD-4E35-AE9D-2716C0C3A6C6}" sibTransId="{55F82FDA-A514-451E-B4EF-2B3683668E5D}"/>
    <dgm:cxn modelId="{2638E066-6FC7-46EC-B246-2B56755D9994}" type="presOf" srcId="{BA760B70-BBF3-4DE2-8AC8-0E7C25FA59FF}" destId="{89365B68-B858-46BA-B1FA-B43AB669D9ED}" srcOrd="0" destOrd="0" presId="urn:microsoft.com/office/officeart/2017/3/layout/DropPinTimeline"/>
    <dgm:cxn modelId="{BEB22848-8235-43E5-81FF-93FF7B20A39C}" srcId="{5B61AFCB-3999-4FF6-8C40-951220175333}" destId="{D7F47816-D476-4D64-9E2B-D272524299DB}" srcOrd="0" destOrd="0" parTransId="{181B0CBB-B34C-4BA2-9E63-12B9F912330E}" sibTransId="{984B9D26-626A-4A82-B6F8-7B37A9EACBBE}"/>
    <dgm:cxn modelId="{7D838B4B-5303-49EE-842A-DEB2AE137509}" srcId="{0A20DFE2-6CF3-4F83-A2A3-0B988DAA1C59}" destId="{51BF241B-3E0B-47EB-BFAA-ABBB27BB1F33}" srcOrd="0" destOrd="0" parTransId="{A878188F-32F4-4CFC-9156-24950FBFC759}" sibTransId="{91BE9A72-F645-43E7-9925-A6D77457B7A6}"/>
    <dgm:cxn modelId="{D5FC2B6E-3567-4DB6-956F-0B87586A3849}" type="presOf" srcId="{08BB368F-1D2B-44E8-89EF-675DD17F65FE}" destId="{93115257-A1D5-41DB-A1B2-B11B956D6557}" srcOrd="0" destOrd="0" presId="urn:microsoft.com/office/officeart/2017/3/layout/DropPinTimeline"/>
    <dgm:cxn modelId="{81E4D952-3A83-4268-95D0-29A91E416CD2}" type="presOf" srcId="{86F2CEA8-28F9-4F91-9C5E-BB4D829904EE}" destId="{917ACB6D-1602-4108-9B15-A94A065E8FDD}" srcOrd="0" destOrd="0" presId="urn:microsoft.com/office/officeart/2017/3/layout/DropPinTimeline"/>
    <dgm:cxn modelId="{D4DC6753-525B-4D00-9736-F81483E086D2}" srcId="{AD9D6D17-9CD0-436E-B2F5-3107859008C9}" destId="{89775C2B-39F0-41E0-9029-67246597D8DA}" srcOrd="0" destOrd="0" parTransId="{07333FB2-FB22-4805-A3F8-880978BE8F94}" sibTransId="{12CB1CED-24E0-48DD-B2C2-28E52D477964}"/>
    <dgm:cxn modelId="{3381147E-5C39-49C4-9328-B41531A425E3}" srcId="{2462E462-454F-481E-88EF-4AD285869C68}" destId="{A995CB20-F1F6-4C2C-B861-ACA0ED6A401E}" srcOrd="0" destOrd="0" parTransId="{90B79D29-6A38-414A-9099-530778781B5D}" sibTransId="{8651BD67-6FFE-49FF-A1B7-0EC8680D4F1F}"/>
    <dgm:cxn modelId="{DA00BC94-C9DC-4748-8519-BD43F9967658}" srcId="{92C0E39A-7209-4B44-B95D-50709CC93856}" destId="{F907BE78-6600-4016-8D6F-43FB7EA6AD19}" srcOrd="1" destOrd="0" parTransId="{F67B0BD6-C909-4B40-8A6E-797D4C0E0097}" sibTransId="{BB48A287-24DD-4C6E-9FFC-018BB6D5DB53}"/>
    <dgm:cxn modelId="{F2ADC494-A8DE-415A-963D-3E581711FD6B}" type="presOf" srcId="{E756C650-8DCF-4674-9A20-D4D953B92904}" destId="{32C68120-95FE-49F6-8FA0-955148FEE4FE}" srcOrd="0" destOrd="0" presId="urn:microsoft.com/office/officeart/2017/3/layout/DropPinTimeline"/>
    <dgm:cxn modelId="{95569099-8D0C-44A8-82A8-934905ACBB36}" srcId="{E756C650-8DCF-4674-9A20-D4D953B92904}" destId="{08BB368F-1D2B-44E8-89EF-675DD17F65FE}" srcOrd="0" destOrd="0" parTransId="{A89E500F-0B93-4BC9-A957-531058EF18E8}" sibTransId="{47C8F776-42D7-47EE-AA84-F75A7AE42BFF}"/>
    <dgm:cxn modelId="{AC89BB99-8913-4FBE-9E2C-7CEBF84656C7}" srcId="{A38592E4-1517-4923-997D-653968EFA9ED}" destId="{6784EAC2-4575-4315-A07D-BBF05620D9C3}" srcOrd="7" destOrd="0" parTransId="{79B87D4A-5887-4478-884A-2B88C04A3C78}" sibTransId="{4330C5F9-990B-48D4-904D-6F25CF8D9AEB}"/>
    <dgm:cxn modelId="{E737AC9B-A3D2-438E-AB11-DDA99733A83A}" srcId="{A38592E4-1517-4923-997D-653968EFA9ED}" destId="{2462E462-454F-481E-88EF-4AD285869C68}" srcOrd="1" destOrd="0" parTransId="{D600BE7D-34AB-40C9-8BE7-016A3337174D}" sibTransId="{72270013-A24F-40EF-BB0A-214C08A5552C}"/>
    <dgm:cxn modelId="{16FF84A3-F039-4BE6-BD0B-5AB26E5E76AD}" type="presOf" srcId="{A38592E4-1517-4923-997D-653968EFA9ED}" destId="{D5CEAE8E-236C-46B1-9E0D-6725641ECED1}" srcOrd="0" destOrd="0" presId="urn:microsoft.com/office/officeart/2017/3/layout/DropPinTimeline"/>
    <dgm:cxn modelId="{2E1519AB-2136-4076-991A-B7E03A5D323F}" srcId="{7FE82F18-3DE2-4F24-95FF-E6CA081E2C79}" destId="{83716A7F-355E-47F3-92AC-E3210BD60771}" srcOrd="0" destOrd="0" parTransId="{9567F220-233E-4FB3-9600-369326E573BA}" sibTransId="{ABFBC5AD-B444-41E5-8427-C10C28622D35}"/>
    <dgm:cxn modelId="{1530DBB2-F2D1-44D7-929F-00200B48C8AB}" type="presOf" srcId="{1E832AE6-0A03-4A25-A173-7177FAEE350D}" destId="{6FF275F1-277A-438B-8903-8476A0F866C5}" srcOrd="0" destOrd="0" presId="urn:microsoft.com/office/officeart/2017/3/layout/DropPinTimeline"/>
    <dgm:cxn modelId="{EF539EBA-2D6C-426D-A8E6-18497E9CE168}" srcId="{A38592E4-1517-4923-997D-653968EFA9ED}" destId="{0A20DFE2-6CF3-4F83-A2A3-0B988DAA1C59}" srcOrd="3" destOrd="0" parTransId="{AC28A91C-BDEC-49C3-AD19-7ADF02861BEE}" sibTransId="{47A9E0C6-0F32-4546-8670-1A42FBCD11E9}"/>
    <dgm:cxn modelId="{46FC71BF-5221-4BBC-A018-03C9D203171E}" type="presOf" srcId="{83716A7F-355E-47F3-92AC-E3210BD60771}" destId="{A5BE71DF-C37C-4F2A-9734-B1D1F8575720}" srcOrd="0" destOrd="0" presId="urn:microsoft.com/office/officeart/2017/3/layout/DropPinTimeline"/>
    <dgm:cxn modelId="{F4BE8AC1-A4ED-4024-900D-BE1FFFD7BA58}" srcId="{92C0E39A-7209-4B44-B95D-50709CC93856}" destId="{1E832AE6-0A03-4A25-A173-7177FAEE350D}" srcOrd="0" destOrd="0" parTransId="{46771D02-94B2-4238-AC21-3D1EEFD1EC22}" sibTransId="{F6C86635-9D06-44F3-B625-77686AE620CE}"/>
    <dgm:cxn modelId="{02D2DAC5-FAD3-4F60-BFAE-02C7B4426962}" type="presOf" srcId="{F907BE78-6600-4016-8D6F-43FB7EA6AD19}" destId="{6FF275F1-277A-438B-8903-8476A0F866C5}" srcOrd="0" destOrd="1" presId="urn:microsoft.com/office/officeart/2017/3/layout/DropPinTimeline"/>
    <dgm:cxn modelId="{FD9523C7-6D18-4BC7-948E-62BA98AAD41A}" type="presOf" srcId="{D7F47816-D476-4D64-9E2B-D272524299DB}" destId="{D4B58DA4-2829-48E9-87D6-EF70B809CD8A}" srcOrd="0" destOrd="0" presId="urn:microsoft.com/office/officeart/2017/3/layout/DropPinTimeline"/>
    <dgm:cxn modelId="{41B9A7C8-4946-401E-8445-2ED6FB2D6810}" srcId="{61C68061-E3C3-4985-9230-5D34FCF685BC}" destId="{EC7DF54C-26C1-4DA9-9B2A-A7DCE1369A8D}" srcOrd="0" destOrd="0" parTransId="{F81D4F41-00BE-407D-A1CD-D8176702617F}" sibTransId="{1295B641-BB2E-420B-A111-39786A8B8CD1}"/>
    <dgm:cxn modelId="{543840D3-9543-4384-9D1A-72284E27B02B}" type="presOf" srcId="{A995CB20-F1F6-4C2C-B861-ACA0ED6A401E}" destId="{DDF7C214-567B-4CA0-8E05-C70120EBAA36}" srcOrd="0" destOrd="0" presId="urn:microsoft.com/office/officeart/2017/3/layout/DropPinTimeline"/>
    <dgm:cxn modelId="{3A9C36DD-2984-48DF-BD7F-0FFD0C2E2F47}" type="presOf" srcId="{6784EAC2-4575-4315-A07D-BBF05620D9C3}" destId="{B1F37C2F-7445-4AC7-8D86-7A5E29D7B54F}" srcOrd="0" destOrd="0" presId="urn:microsoft.com/office/officeart/2017/3/layout/DropPinTimeline"/>
    <dgm:cxn modelId="{90A28EEB-0932-49BB-B31C-4304CE0189A1}" srcId="{A38592E4-1517-4923-997D-653968EFA9ED}" destId="{61C68061-E3C3-4985-9230-5D34FCF685BC}" srcOrd="5" destOrd="0" parTransId="{5155C574-B394-4AB0-8A84-06582EA205BE}" sibTransId="{D8D54EC7-64C8-45AC-9D13-66B16ECCCA25}"/>
    <dgm:cxn modelId="{B279B0EC-8C07-477A-80F8-69301E084315}" type="presOf" srcId="{89775C2B-39F0-41E0-9029-67246597D8DA}" destId="{D79D0623-4A0F-4113-B221-A03DD8A63E74}" srcOrd="0" destOrd="0" presId="urn:microsoft.com/office/officeart/2017/3/layout/DropPinTimeline"/>
    <dgm:cxn modelId="{773D5AF1-067B-4B71-BEFE-B62EC7892091}" srcId="{A38592E4-1517-4923-997D-653968EFA9ED}" destId="{92C0E39A-7209-4B44-B95D-50709CC93856}" srcOrd="9" destOrd="0" parTransId="{24C79DB4-0BF0-4266-9698-F7B266037D6A}" sibTransId="{532D99DC-BFAF-463D-96B5-AD6FDC7D841C}"/>
    <dgm:cxn modelId="{2FB6BDFE-6C75-4C70-94DB-C53C8785895B}" srcId="{A38592E4-1517-4923-997D-653968EFA9ED}" destId="{7FE82F18-3DE2-4F24-95FF-E6CA081E2C79}" srcOrd="4" destOrd="0" parTransId="{2A70610A-24FF-49B0-9302-9862ED1DF7ED}" sibTransId="{01FCD53D-9835-4FBD-8810-EC6E2A522323}"/>
    <dgm:cxn modelId="{BADFCEE6-9ACE-493E-B71F-095A803DFE67}" type="presParOf" srcId="{D5CEAE8E-236C-46B1-9E0D-6725641ECED1}" destId="{BD4DE2E5-B426-48FE-B7AF-DAA64948308B}" srcOrd="0" destOrd="0" presId="urn:microsoft.com/office/officeart/2017/3/layout/DropPinTimeline"/>
    <dgm:cxn modelId="{AD0C503B-E7C5-46EF-B35F-06F98296C7AD}" type="presParOf" srcId="{D5CEAE8E-236C-46B1-9E0D-6725641ECED1}" destId="{9B1DF4CF-6675-4BDC-9412-E569DA307106}" srcOrd="1" destOrd="0" presId="urn:microsoft.com/office/officeart/2017/3/layout/DropPinTimeline"/>
    <dgm:cxn modelId="{84924190-7925-4300-B66B-E08A9B52C00C}" type="presParOf" srcId="{9B1DF4CF-6675-4BDC-9412-E569DA307106}" destId="{69C324F4-F4B8-43A3-AED3-3F84EBEDFB26}" srcOrd="0" destOrd="0" presId="urn:microsoft.com/office/officeart/2017/3/layout/DropPinTimeline"/>
    <dgm:cxn modelId="{44AAAA37-A855-4E4B-8393-2B9AB6E7AD73}" type="presParOf" srcId="{69C324F4-F4B8-43A3-AED3-3F84EBEDFB26}" destId="{D9CF18BD-C653-4760-9527-952FD3B60B7D}" srcOrd="0" destOrd="0" presId="urn:microsoft.com/office/officeart/2017/3/layout/DropPinTimeline"/>
    <dgm:cxn modelId="{F25D6DC0-4FB5-47CC-A8D2-235881754BC0}" type="presParOf" srcId="{69C324F4-F4B8-43A3-AED3-3F84EBEDFB26}" destId="{7E7B7464-74C0-42A8-B772-E00AD038FADF}" srcOrd="1" destOrd="0" presId="urn:microsoft.com/office/officeart/2017/3/layout/DropPinTimeline"/>
    <dgm:cxn modelId="{E9685312-9F82-4CFE-AE05-D7367A322D85}" type="presParOf" srcId="{7E7B7464-74C0-42A8-B772-E00AD038FADF}" destId="{4DAC5C6B-ABD2-42AD-9A72-4BFA439061C5}" srcOrd="0" destOrd="0" presId="urn:microsoft.com/office/officeart/2017/3/layout/DropPinTimeline"/>
    <dgm:cxn modelId="{CC1F7313-3F4A-4BB4-B7C2-3284FA025873}" type="presParOf" srcId="{7E7B7464-74C0-42A8-B772-E00AD038FADF}" destId="{B2FD37B0-F01B-4D44-8CF8-218202E0D1E8}" srcOrd="1" destOrd="0" presId="urn:microsoft.com/office/officeart/2017/3/layout/DropPinTimeline"/>
    <dgm:cxn modelId="{F4F7E30B-0AB9-40BF-A0E3-22BA1A5159D9}" type="presParOf" srcId="{69C324F4-F4B8-43A3-AED3-3F84EBEDFB26}" destId="{D4B58DA4-2829-48E9-87D6-EF70B809CD8A}" srcOrd="2" destOrd="0" presId="urn:microsoft.com/office/officeart/2017/3/layout/DropPinTimeline"/>
    <dgm:cxn modelId="{39192CF2-7481-4740-A04C-BF44A03EDB12}" type="presParOf" srcId="{69C324F4-F4B8-43A3-AED3-3F84EBEDFB26}" destId="{CB2CFD90-D3B6-4E12-8EDF-2099CE76871D}" srcOrd="3" destOrd="0" presId="urn:microsoft.com/office/officeart/2017/3/layout/DropPinTimeline"/>
    <dgm:cxn modelId="{F2D01426-8103-41B9-8550-AD577885B562}" type="presParOf" srcId="{69C324F4-F4B8-43A3-AED3-3F84EBEDFB26}" destId="{BE0BF8CC-38A1-4B01-9752-24691B06D1BD}" srcOrd="4" destOrd="0" presId="urn:microsoft.com/office/officeart/2017/3/layout/DropPinTimeline"/>
    <dgm:cxn modelId="{A848CF9A-DB4D-4556-BCD0-8C5B72AB39B9}" type="presParOf" srcId="{69C324F4-F4B8-43A3-AED3-3F84EBEDFB26}" destId="{10847EFC-DB79-448A-BC56-376B8D3C1E44}" srcOrd="5" destOrd="0" presId="urn:microsoft.com/office/officeart/2017/3/layout/DropPinTimeline"/>
    <dgm:cxn modelId="{F5F35FFD-517C-424D-BFCC-7A7E7E138B73}" type="presParOf" srcId="{9B1DF4CF-6675-4BDC-9412-E569DA307106}" destId="{D9C3276B-3C05-4EFD-96BA-6E5F7AE7FC40}" srcOrd="1" destOrd="0" presId="urn:microsoft.com/office/officeart/2017/3/layout/DropPinTimeline"/>
    <dgm:cxn modelId="{7FC2277F-D27C-4A4B-ACFE-251DB9C5DF47}" type="presParOf" srcId="{9B1DF4CF-6675-4BDC-9412-E569DA307106}" destId="{62B2448A-4161-4E51-B8B3-AB6784F57612}" srcOrd="2" destOrd="0" presId="urn:microsoft.com/office/officeart/2017/3/layout/DropPinTimeline"/>
    <dgm:cxn modelId="{4B8B894E-6256-457F-A0B3-7C4453F14BA8}" type="presParOf" srcId="{62B2448A-4161-4E51-B8B3-AB6784F57612}" destId="{3543A269-1329-409E-9909-058A6F634ED0}" srcOrd="0" destOrd="0" presId="urn:microsoft.com/office/officeart/2017/3/layout/DropPinTimeline"/>
    <dgm:cxn modelId="{41B030F1-5D7A-46DF-B0E9-37D12DEC3AB8}" type="presParOf" srcId="{62B2448A-4161-4E51-B8B3-AB6784F57612}" destId="{670882F5-E32F-4B9C-9D75-2450AED018D3}" srcOrd="1" destOrd="0" presId="urn:microsoft.com/office/officeart/2017/3/layout/DropPinTimeline"/>
    <dgm:cxn modelId="{91C08E0A-1DFA-4DF9-914F-B34162FF02F5}" type="presParOf" srcId="{670882F5-E32F-4B9C-9D75-2450AED018D3}" destId="{DC2579D0-3651-4E01-897D-55711A962527}" srcOrd="0" destOrd="0" presId="urn:microsoft.com/office/officeart/2017/3/layout/DropPinTimeline"/>
    <dgm:cxn modelId="{AC2657ED-B4D7-40CA-95B7-6365F7535751}" type="presParOf" srcId="{670882F5-E32F-4B9C-9D75-2450AED018D3}" destId="{52EA3B33-2EB4-405C-8052-10B3DD9273E2}" srcOrd="1" destOrd="0" presId="urn:microsoft.com/office/officeart/2017/3/layout/DropPinTimeline"/>
    <dgm:cxn modelId="{BC9116D4-2D33-4465-B913-77C68A63D641}" type="presParOf" srcId="{62B2448A-4161-4E51-B8B3-AB6784F57612}" destId="{DDF7C214-567B-4CA0-8E05-C70120EBAA36}" srcOrd="2" destOrd="0" presId="urn:microsoft.com/office/officeart/2017/3/layout/DropPinTimeline"/>
    <dgm:cxn modelId="{A8415272-2751-43C1-9B14-0E9531286E44}" type="presParOf" srcId="{62B2448A-4161-4E51-B8B3-AB6784F57612}" destId="{48B40D64-EA99-4B20-B620-BDEEAA6834AA}" srcOrd="3" destOrd="0" presId="urn:microsoft.com/office/officeart/2017/3/layout/DropPinTimeline"/>
    <dgm:cxn modelId="{2A35B087-CA8E-4A06-B9E8-7772EA9F532E}" type="presParOf" srcId="{62B2448A-4161-4E51-B8B3-AB6784F57612}" destId="{F8953688-8D81-4BD0-A4E8-A4763BC5239C}" srcOrd="4" destOrd="0" presId="urn:microsoft.com/office/officeart/2017/3/layout/DropPinTimeline"/>
    <dgm:cxn modelId="{6E8CE583-A243-4DCA-B47A-1A50C0297FAC}" type="presParOf" srcId="{62B2448A-4161-4E51-B8B3-AB6784F57612}" destId="{F024075F-BD33-4DAB-80C4-68DEE27066DB}" srcOrd="5" destOrd="0" presId="urn:microsoft.com/office/officeart/2017/3/layout/DropPinTimeline"/>
    <dgm:cxn modelId="{770655A4-9AF5-4610-A37F-327BCBF5ADCB}" type="presParOf" srcId="{9B1DF4CF-6675-4BDC-9412-E569DA307106}" destId="{BC5A08D9-EFE2-49B9-BFE6-DF5442ABF0F3}" srcOrd="3" destOrd="0" presId="urn:microsoft.com/office/officeart/2017/3/layout/DropPinTimeline"/>
    <dgm:cxn modelId="{56F9BA68-CECA-44CA-A0F4-D2A00E5E7AE4}" type="presParOf" srcId="{9B1DF4CF-6675-4BDC-9412-E569DA307106}" destId="{B7419E70-7EFF-4F5A-9922-6382A31CA2BA}" srcOrd="4" destOrd="0" presId="urn:microsoft.com/office/officeart/2017/3/layout/DropPinTimeline"/>
    <dgm:cxn modelId="{2198E7FD-6605-443E-A476-DB5D54066960}" type="presParOf" srcId="{B7419E70-7EFF-4F5A-9922-6382A31CA2BA}" destId="{1E7FCD4B-245F-4841-A130-F437A082A43D}" srcOrd="0" destOrd="0" presId="urn:microsoft.com/office/officeart/2017/3/layout/DropPinTimeline"/>
    <dgm:cxn modelId="{1195E094-43B2-4F8E-AD47-2BAF885E3C53}" type="presParOf" srcId="{B7419E70-7EFF-4F5A-9922-6382A31CA2BA}" destId="{F4D77BD1-58BB-4481-A55C-FDB982BBDBD7}" srcOrd="1" destOrd="0" presId="urn:microsoft.com/office/officeart/2017/3/layout/DropPinTimeline"/>
    <dgm:cxn modelId="{1CF29911-6794-4AF6-851D-E1F5C80152E3}" type="presParOf" srcId="{F4D77BD1-58BB-4481-A55C-FDB982BBDBD7}" destId="{709DD593-B36D-4A82-9CA5-7EB0BF33F2CF}" srcOrd="0" destOrd="0" presId="urn:microsoft.com/office/officeart/2017/3/layout/DropPinTimeline"/>
    <dgm:cxn modelId="{16D8CAD8-5AE8-4962-815E-98872185FDBD}" type="presParOf" srcId="{F4D77BD1-58BB-4481-A55C-FDB982BBDBD7}" destId="{6BF1D37F-E363-4EDE-BB62-3D33AEE4F697}" srcOrd="1" destOrd="0" presId="urn:microsoft.com/office/officeart/2017/3/layout/DropPinTimeline"/>
    <dgm:cxn modelId="{48C9DB3E-39F9-4099-8F55-1FC62E248BB1}" type="presParOf" srcId="{B7419E70-7EFF-4F5A-9922-6382A31CA2BA}" destId="{D79D0623-4A0F-4113-B221-A03DD8A63E74}" srcOrd="2" destOrd="0" presId="urn:microsoft.com/office/officeart/2017/3/layout/DropPinTimeline"/>
    <dgm:cxn modelId="{6A90A500-4DB0-458D-968A-002A7FD59833}" type="presParOf" srcId="{B7419E70-7EFF-4F5A-9922-6382A31CA2BA}" destId="{4834ED91-36CE-447C-B8D4-984AC9474013}" srcOrd="3" destOrd="0" presId="urn:microsoft.com/office/officeart/2017/3/layout/DropPinTimeline"/>
    <dgm:cxn modelId="{4B5E4D76-8573-4D9D-960D-36A87B685324}" type="presParOf" srcId="{B7419E70-7EFF-4F5A-9922-6382A31CA2BA}" destId="{974A0F23-9B70-46E2-9BEA-A161DEEB3084}" srcOrd="4" destOrd="0" presId="urn:microsoft.com/office/officeart/2017/3/layout/DropPinTimeline"/>
    <dgm:cxn modelId="{9BFD314D-9D4C-4DA6-A69A-64F73C483045}" type="presParOf" srcId="{B7419E70-7EFF-4F5A-9922-6382A31CA2BA}" destId="{62BF4BDC-CBF1-48A7-80CE-F97264592B7A}" srcOrd="5" destOrd="0" presId="urn:microsoft.com/office/officeart/2017/3/layout/DropPinTimeline"/>
    <dgm:cxn modelId="{4A115675-FFD4-4163-B0A1-01C4A1FBACFA}" type="presParOf" srcId="{9B1DF4CF-6675-4BDC-9412-E569DA307106}" destId="{CD17ECCA-15B7-49A9-9B34-A68BBF84A514}" srcOrd="5" destOrd="0" presId="urn:microsoft.com/office/officeart/2017/3/layout/DropPinTimeline"/>
    <dgm:cxn modelId="{E4007882-D492-43F4-AC1D-0BFE8F9884ED}" type="presParOf" srcId="{9B1DF4CF-6675-4BDC-9412-E569DA307106}" destId="{89FDF4F3-0120-4B4E-9D96-F1BFBFFF45A1}" srcOrd="6" destOrd="0" presId="urn:microsoft.com/office/officeart/2017/3/layout/DropPinTimeline"/>
    <dgm:cxn modelId="{757B0786-B297-46C4-8BAE-CC4ED3BFCED9}" type="presParOf" srcId="{89FDF4F3-0120-4B4E-9D96-F1BFBFFF45A1}" destId="{FBE3BF6D-9FF1-4FDA-B10E-0EDE52641AD6}" srcOrd="0" destOrd="0" presId="urn:microsoft.com/office/officeart/2017/3/layout/DropPinTimeline"/>
    <dgm:cxn modelId="{C174FE98-221A-4252-8B6A-CEF46DAA54CB}" type="presParOf" srcId="{89FDF4F3-0120-4B4E-9D96-F1BFBFFF45A1}" destId="{F02407C6-AE0E-46D9-A78B-0AF7E5DD97A3}" srcOrd="1" destOrd="0" presId="urn:microsoft.com/office/officeart/2017/3/layout/DropPinTimeline"/>
    <dgm:cxn modelId="{B80D432C-1985-4992-BBED-05EFBAFBD723}" type="presParOf" srcId="{F02407C6-AE0E-46D9-A78B-0AF7E5DD97A3}" destId="{01335C1C-DE3D-4466-A6DE-1B995F7663B6}" srcOrd="0" destOrd="0" presId="urn:microsoft.com/office/officeart/2017/3/layout/DropPinTimeline"/>
    <dgm:cxn modelId="{627194AB-C013-478A-90F2-B12CCE32A877}" type="presParOf" srcId="{F02407C6-AE0E-46D9-A78B-0AF7E5DD97A3}" destId="{F2AE6278-65FD-49DF-B70A-DC2E6C36130D}" srcOrd="1" destOrd="0" presId="urn:microsoft.com/office/officeart/2017/3/layout/DropPinTimeline"/>
    <dgm:cxn modelId="{F03DACAB-6DFD-4469-8207-BBAD83D52F9B}" type="presParOf" srcId="{89FDF4F3-0120-4B4E-9D96-F1BFBFFF45A1}" destId="{D8AA9A4F-D53B-4C45-8D15-EEE1642F0DBC}" srcOrd="2" destOrd="0" presId="urn:microsoft.com/office/officeart/2017/3/layout/DropPinTimeline"/>
    <dgm:cxn modelId="{3280AB26-0871-4A1E-8F7E-29730DDBB728}" type="presParOf" srcId="{89FDF4F3-0120-4B4E-9D96-F1BFBFFF45A1}" destId="{218B202C-0784-44AF-AD9E-F0018E1A94B0}" srcOrd="3" destOrd="0" presId="urn:microsoft.com/office/officeart/2017/3/layout/DropPinTimeline"/>
    <dgm:cxn modelId="{3FC520E0-D96C-4454-990E-54570F656451}" type="presParOf" srcId="{89FDF4F3-0120-4B4E-9D96-F1BFBFFF45A1}" destId="{61CF7BAE-8B04-48ED-A9AA-E2DD4896D227}" srcOrd="4" destOrd="0" presId="urn:microsoft.com/office/officeart/2017/3/layout/DropPinTimeline"/>
    <dgm:cxn modelId="{E5E8CDEE-7D8F-4610-A2C7-8051443536C9}" type="presParOf" srcId="{89FDF4F3-0120-4B4E-9D96-F1BFBFFF45A1}" destId="{8F3814EB-1B37-4FB2-A4EA-BDCD4F07C73A}" srcOrd="5" destOrd="0" presId="urn:microsoft.com/office/officeart/2017/3/layout/DropPinTimeline"/>
    <dgm:cxn modelId="{F6369ED6-DB1A-4061-8299-F8A485C5AB8F}" type="presParOf" srcId="{9B1DF4CF-6675-4BDC-9412-E569DA307106}" destId="{FD26502C-7865-4577-84AA-1D86CBC83947}" srcOrd="7" destOrd="0" presId="urn:microsoft.com/office/officeart/2017/3/layout/DropPinTimeline"/>
    <dgm:cxn modelId="{75AF21A4-E5DD-46A4-A9A5-C5A3533A8A44}" type="presParOf" srcId="{9B1DF4CF-6675-4BDC-9412-E569DA307106}" destId="{53096B05-7CB3-4FA9-B80E-05C53DBDDADD}" srcOrd="8" destOrd="0" presId="urn:microsoft.com/office/officeart/2017/3/layout/DropPinTimeline"/>
    <dgm:cxn modelId="{E2971B11-106B-4C40-8ACF-76756C413F0A}" type="presParOf" srcId="{53096B05-7CB3-4FA9-B80E-05C53DBDDADD}" destId="{01F13611-824C-446F-B499-F967151974B1}" srcOrd="0" destOrd="0" presId="urn:microsoft.com/office/officeart/2017/3/layout/DropPinTimeline"/>
    <dgm:cxn modelId="{74B6AE49-DD2D-40CB-AEDA-62C4AEE2E462}" type="presParOf" srcId="{53096B05-7CB3-4FA9-B80E-05C53DBDDADD}" destId="{2BEF2E08-6821-44E2-8B1F-1CDB52957C12}" srcOrd="1" destOrd="0" presId="urn:microsoft.com/office/officeart/2017/3/layout/DropPinTimeline"/>
    <dgm:cxn modelId="{313466A5-F87A-4518-BBB9-D98947875DA5}" type="presParOf" srcId="{2BEF2E08-6821-44E2-8B1F-1CDB52957C12}" destId="{6278E80A-BCFC-4189-AE7B-1691FB8AE80D}" srcOrd="0" destOrd="0" presId="urn:microsoft.com/office/officeart/2017/3/layout/DropPinTimeline"/>
    <dgm:cxn modelId="{BD02A051-90E5-41E0-A42D-5566ABB423C7}" type="presParOf" srcId="{2BEF2E08-6821-44E2-8B1F-1CDB52957C12}" destId="{F1CBD4BE-969B-4486-A695-DC1D5CAB272D}" srcOrd="1" destOrd="0" presId="urn:microsoft.com/office/officeart/2017/3/layout/DropPinTimeline"/>
    <dgm:cxn modelId="{3EF8E23A-CAAA-4C00-84C3-ACD97840C20A}" type="presParOf" srcId="{53096B05-7CB3-4FA9-B80E-05C53DBDDADD}" destId="{A5BE71DF-C37C-4F2A-9734-B1D1F8575720}" srcOrd="2" destOrd="0" presId="urn:microsoft.com/office/officeart/2017/3/layout/DropPinTimeline"/>
    <dgm:cxn modelId="{3749E6EE-062D-4617-9A91-AB06270BC294}" type="presParOf" srcId="{53096B05-7CB3-4FA9-B80E-05C53DBDDADD}" destId="{EF110A13-FCBC-47DD-AE79-EC993998E6B5}" srcOrd="3" destOrd="0" presId="urn:microsoft.com/office/officeart/2017/3/layout/DropPinTimeline"/>
    <dgm:cxn modelId="{25EA0A05-3596-45F6-80FC-379FFCFCC40D}" type="presParOf" srcId="{53096B05-7CB3-4FA9-B80E-05C53DBDDADD}" destId="{DC12CFBB-7A5D-422A-8058-0FEECFD65D69}" srcOrd="4" destOrd="0" presId="urn:microsoft.com/office/officeart/2017/3/layout/DropPinTimeline"/>
    <dgm:cxn modelId="{05B6563A-F7FE-46BD-A048-C424296BC10A}" type="presParOf" srcId="{53096B05-7CB3-4FA9-B80E-05C53DBDDADD}" destId="{9455C1A1-EDFE-492F-82FC-40C4CE82BB6C}" srcOrd="5" destOrd="0" presId="urn:microsoft.com/office/officeart/2017/3/layout/DropPinTimeline"/>
    <dgm:cxn modelId="{830D7C66-E678-4F57-83B0-B12B6DC75F03}" type="presParOf" srcId="{9B1DF4CF-6675-4BDC-9412-E569DA307106}" destId="{F1C3781D-12E3-4B67-B9B3-69295322DF4D}" srcOrd="9" destOrd="0" presId="urn:microsoft.com/office/officeart/2017/3/layout/DropPinTimeline"/>
    <dgm:cxn modelId="{4374B3C6-B603-460D-9D52-EA0B6BCF9C9A}" type="presParOf" srcId="{9B1DF4CF-6675-4BDC-9412-E569DA307106}" destId="{69AEC687-E581-454E-A165-698483F33481}" srcOrd="10" destOrd="0" presId="urn:microsoft.com/office/officeart/2017/3/layout/DropPinTimeline"/>
    <dgm:cxn modelId="{00C884A6-6D22-49CF-822C-19662E96285E}" type="presParOf" srcId="{69AEC687-E581-454E-A165-698483F33481}" destId="{5293DF7D-452E-4C56-9B51-32317CFB04DC}" srcOrd="0" destOrd="0" presId="urn:microsoft.com/office/officeart/2017/3/layout/DropPinTimeline"/>
    <dgm:cxn modelId="{3ACA09B4-6ACE-4CA7-AC2C-34C1E5D27ABA}" type="presParOf" srcId="{69AEC687-E581-454E-A165-698483F33481}" destId="{2CCAF919-E22D-489E-932B-033EC37F39D0}" srcOrd="1" destOrd="0" presId="urn:microsoft.com/office/officeart/2017/3/layout/DropPinTimeline"/>
    <dgm:cxn modelId="{4D37D695-F2FE-4B48-9E3B-241028FAA347}" type="presParOf" srcId="{2CCAF919-E22D-489E-932B-033EC37F39D0}" destId="{60FAF9D9-DA8C-40BC-B90A-6768F9FD68EA}" srcOrd="0" destOrd="0" presId="urn:microsoft.com/office/officeart/2017/3/layout/DropPinTimeline"/>
    <dgm:cxn modelId="{CB91C8CC-A486-41F4-95AD-426C2FF15FCE}" type="presParOf" srcId="{2CCAF919-E22D-489E-932B-033EC37F39D0}" destId="{240E7FBE-C865-407A-AADD-6DA049BA2859}" srcOrd="1" destOrd="0" presId="urn:microsoft.com/office/officeart/2017/3/layout/DropPinTimeline"/>
    <dgm:cxn modelId="{798F2046-FA87-44F2-A295-6300F7E1C97E}" type="presParOf" srcId="{69AEC687-E581-454E-A165-698483F33481}" destId="{CC69FFE9-758C-4AFE-941C-838434F0E077}" srcOrd="2" destOrd="0" presId="urn:microsoft.com/office/officeart/2017/3/layout/DropPinTimeline"/>
    <dgm:cxn modelId="{A4B094D3-3A44-4F52-9B89-56B70448CD48}" type="presParOf" srcId="{69AEC687-E581-454E-A165-698483F33481}" destId="{56ADB5EA-A5C5-4B6F-9257-5AF5D80E59F4}" srcOrd="3" destOrd="0" presId="urn:microsoft.com/office/officeart/2017/3/layout/DropPinTimeline"/>
    <dgm:cxn modelId="{E97F0D7E-17C1-409A-892C-8F2079BCB1CB}" type="presParOf" srcId="{69AEC687-E581-454E-A165-698483F33481}" destId="{30D44984-3A2C-4CAC-8D87-F097FA251E44}" srcOrd="4" destOrd="0" presId="urn:microsoft.com/office/officeart/2017/3/layout/DropPinTimeline"/>
    <dgm:cxn modelId="{522CBCE3-D785-4EF3-81AA-5803E437A864}" type="presParOf" srcId="{69AEC687-E581-454E-A165-698483F33481}" destId="{A29B82CE-056B-4548-94D1-D426A43A1AE3}" srcOrd="5" destOrd="0" presId="urn:microsoft.com/office/officeart/2017/3/layout/DropPinTimeline"/>
    <dgm:cxn modelId="{0C12992A-80C4-4775-B849-5ACDDF323061}" type="presParOf" srcId="{9B1DF4CF-6675-4BDC-9412-E569DA307106}" destId="{9822861A-F61A-4B5D-8790-034723170D79}" srcOrd="11" destOrd="0" presId="urn:microsoft.com/office/officeart/2017/3/layout/DropPinTimeline"/>
    <dgm:cxn modelId="{979021F2-1F33-4965-8A0B-E7219CCD8FF2}" type="presParOf" srcId="{9B1DF4CF-6675-4BDC-9412-E569DA307106}" destId="{F15F3E78-F468-454F-9AB0-0D9C432CFC4B}" srcOrd="12" destOrd="0" presId="urn:microsoft.com/office/officeart/2017/3/layout/DropPinTimeline"/>
    <dgm:cxn modelId="{44A2E783-389E-46F9-8632-F64DFB7A55F5}" type="presParOf" srcId="{F15F3E78-F468-454F-9AB0-0D9C432CFC4B}" destId="{98238378-CA86-4555-809D-878D4E51DCB8}" srcOrd="0" destOrd="0" presId="urn:microsoft.com/office/officeart/2017/3/layout/DropPinTimeline"/>
    <dgm:cxn modelId="{CF16FD3D-F54B-43FF-847B-81A7C6B74DB7}" type="presParOf" srcId="{F15F3E78-F468-454F-9AB0-0D9C432CFC4B}" destId="{8701F964-E63C-480D-9452-23E0E8334986}" srcOrd="1" destOrd="0" presId="urn:microsoft.com/office/officeart/2017/3/layout/DropPinTimeline"/>
    <dgm:cxn modelId="{3C8CE2DB-AD5E-4A8A-A9C7-584951B9AD8B}" type="presParOf" srcId="{8701F964-E63C-480D-9452-23E0E8334986}" destId="{A8F7AE89-82D0-4DDD-BB3E-5919A1B97A5D}" srcOrd="0" destOrd="0" presId="urn:microsoft.com/office/officeart/2017/3/layout/DropPinTimeline"/>
    <dgm:cxn modelId="{F1187A1E-61E9-46FE-8CCA-0E7ED4C1BB85}" type="presParOf" srcId="{8701F964-E63C-480D-9452-23E0E8334986}" destId="{035B2F06-DF58-456F-94CB-BC9DABC7BB1D}" srcOrd="1" destOrd="0" presId="urn:microsoft.com/office/officeart/2017/3/layout/DropPinTimeline"/>
    <dgm:cxn modelId="{15C90514-7FCC-442A-8209-24D76320FBEB}" type="presParOf" srcId="{F15F3E78-F468-454F-9AB0-0D9C432CFC4B}" destId="{93115257-A1D5-41DB-A1B2-B11B956D6557}" srcOrd="2" destOrd="0" presId="urn:microsoft.com/office/officeart/2017/3/layout/DropPinTimeline"/>
    <dgm:cxn modelId="{F00FB0E1-B853-49C2-8CE9-5AE16B910CF6}" type="presParOf" srcId="{F15F3E78-F468-454F-9AB0-0D9C432CFC4B}" destId="{32C68120-95FE-49F6-8FA0-955148FEE4FE}" srcOrd="3" destOrd="0" presId="urn:microsoft.com/office/officeart/2017/3/layout/DropPinTimeline"/>
    <dgm:cxn modelId="{25325F81-F2F5-43E0-887F-9B2FA39FBE99}" type="presParOf" srcId="{F15F3E78-F468-454F-9AB0-0D9C432CFC4B}" destId="{29A3FFDF-C4FF-4AC7-9D1E-B26B2FAE95CD}" srcOrd="4" destOrd="0" presId="urn:microsoft.com/office/officeart/2017/3/layout/DropPinTimeline"/>
    <dgm:cxn modelId="{D1154107-3765-4986-BBDC-CDC7BA0A09B0}" type="presParOf" srcId="{F15F3E78-F468-454F-9AB0-0D9C432CFC4B}" destId="{87149BF6-9CA0-4E18-A4FF-77ABA7A4B916}" srcOrd="5" destOrd="0" presId="urn:microsoft.com/office/officeart/2017/3/layout/DropPinTimeline"/>
    <dgm:cxn modelId="{8F941C59-A9BA-40C8-AA03-069082367386}" type="presParOf" srcId="{9B1DF4CF-6675-4BDC-9412-E569DA307106}" destId="{34FBA1CD-CF12-44E6-864A-10DB3B08FF57}" srcOrd="13" destOrd="0" presId="urn:microsoft.com/office/officeart/2017/3/layout/DropPinTimeline"/>
    <dgm:cxn modelId="{F6505026-3841-4DEB-89AD-82CBC61F48DA}" type="presParOf" srcId="{9B1DF4CF-6675-4BDC-9412-E569DA307106}" destId="{96EB570F-16AD-4E0A-A3E2-A4A235735748}" srcOrd="14" destOrd="0" presId="urn:microsoft.com/office/officeart/2017/3/layout/DropPinTimeline"/>
    <dgm:cxn modelId="{8AD6C8BE-0114-4235-A8B5-13070DDFB5B3}" type="presParOf" srcId="{96EB570F-16AD-4E0A-A3E2-A4A235735748}" destId="{AF7FEEB2-6A00-45C3-A9E2-F6D08E8A6ECB}" srcOrd="0" destOrd="0" presId="urn:microsoft.com/office/officeart/2017/3/layout/DropPinTimeline"/>
    <dgm:cxn modelId="{420A10DF-ACCF-4CAC-A400-018D8656BCE2}" type="presParOf" srcId="{96EB570F-16AD-4E0A-A3E2-A4A235735748}" destId="{FEC70A51-55AE-4695-B1E0-402C4422A3DB}" srcOrd="1" destOrd="0" presId="urn:microsoft.com/office/officeart/2017/3/layout/DropPinTimeline"/>
    <dgm:cxn modelId="{8E8C6D2D-FD7E-42EE-8EF7-AE9F15F17E4B}" type="presParOf" srcId="{FEC70A51-55AE-4695-B1E0-402C4422A3DB}" destId="{465A2C4C-7E90-452A-B14B-B7C332F3AFEF}" srcOrd="0" destOrd="0" presId="urn:microsoft.com/office/officeart/2017/3/layout/DropPinTimeline"/>
    <dgm:cxn modelId="{5B7E2E56-BFC3-416B-AADB-B915CCAFB5C1}" type="presParOf" srcId="{FEC70A51-55AE-4695-B1E0-402C4422A3DB}" destId="{BD564CF5-EA25-4734-86C1-A853C820E9B3}" srcOrd="1" destOrd="0" presId="urn:microsoft.com/office/officeart/2017/3/layout/DropPinTimeline"/>
    <dgm:cxn modelId="{46A57A8E-F250-40E7-8049-1095CF184510}" type="presParOf" srcId="{96EB570F-16AD-4E0A-A3E2-A4A235735748}" destId="{917ACB6D-1602-4108-9B15-A94A065E8FDD}" srcOrd="2" destOrd="0" presId="urn:microsoft.com/office/officeart/2017/3/layout/DropPinTimeline"/>
    <dgm:cxn modelId="{B3096774-B286-4C1D-9487-BF1D435B99BE}" type="presParOf" srcId="{96EB570F-16AD-4E0A-A3E2-A4A235735748}" destId="{B1F37C2F-7445-4AC7-8D86-7A5E29D7B54F}" srcOrd="3" destOrd="0" presId="urn:microsoft.com/office/officeart/2017/3/layout/DropPinTimeline"/>
    <dgm:cxn modelId="{1E65EE3A-FC88-469F-A243-6D91EF2465F4}" type="presParOf" srcId="{96EB570F-16AD-4E0A-A3E2-A4A235735748}" destId="{D3D1E2CE-EBF0-441F-A5A4-94CA49DAFDC1}" srcOrd="4" destOrd="0" presId="urn:microsoft.com/office/officeart/2017/3/layout/DropPinTimeline"/>
    <dgm:cxn modelId="{7DF0DFDE-F4B4-402B-BBEB-9518E05A0F7C}" type="presParOf" srcId="{96EB570F-16AD-4E0A-A3E2-A4A235735748}" destId="{FCB20337-EB4E-4C0C-B0A8-E82A8AD8CBD1}" srcOrd="5" destOrd="0" presId="urn:microsoft.com/office/officeart/2017/3/layout/DropPinTimeline"/>
    <dgm:cxn modelId="{62BEFD79-115A-449C-A4D8-DC5C6DDE1AE6}" type="presParOf" srcId="{9B1DF4CF-6675-4BDC-9412-E569DA307106}" destId="{DE0A3EC6-5596-4A37-B8B6-1A48086E82EE}" srcOrd="15" destOrd="0" presId="urn:microsoft.com/office/officeart/2017/3/layout/DropPinTimeline"/>
    <dgm:cxn modelId="{EF9E14BE-7022-4DD3-A352-EF679080A671}" type="presParOf" srcId="{9B1DF4CF-6675-4BDC-9412-E569DA307106}" destId="{D086E6FC-4E38-4341-AFEC-E46145C6A15F}" srcOrd="16" destOrd="0" presId="urn:microsoft.com/office/officeart/2017/3/layout/DropPinTimeline"/>
    <dgm:cxn modelId="{B33EDCE6-2ABA-4500-8BEA-D33CC05A9F43}" type="presParOf" srcId="{D086E6FC-4E38-4341-AFEC-E46145C6A15F}" destId="{6BAD957E-D896-4E33-8FED-B66CEEDE7C52}" srcOrd="0" destOrd="0" presId="urn:microsoft.com/office/officeart/2017/3/layout/DropPinTimeline"/>
    <dgm:cxn modelId="{796B3B48-B062-461A-82C7-7CDAEDA81618}" type="presParOf" srcId="{D086E6FC-4E38-4341-AFEC-E46145C6A15F}" destId="{9D2BC794-BB6D-4E8C-B69C-CC36D26066AD}" srcOrd="1" destOrd="0" presId="urn:microsoft.com/office/officeart/2017/3/layout/DropPinTimeline"/>
    <dgm:cxn modelId="{E16A1B0A-3DA3-4FEA-977A-A97E52CC1E99}" type="presParOf" srcId="{9D2BC794-BB6D-4E8C-B69C-CC36D26066AD}" destId="{A4293CF1-5934-49DC-8F59-D580A9F73673}" srcOrd="0" destOrd="0" presId="urn:microsoft.com/office/officeart/2017/3/layout/DropPinTimeline"/>
    <dgm:cxn modelId="{6FFDFD24-D8AF-49A5-86EC-597012F26F88}" type="presParOf" srcId="{9D2BC794-BB6D-4E8C-B69C-CC36D26066AD}" destId="{86B023C2-AD15-466D-8B5A-5B82C13F80E0}" srcOrd="1" destOrd="0" presId="urn:microsoft.com/office/officeart/2017/3/layout/DropPinTimeline"/>
    <dgm:cxn modelId="{A5C10D76-CE86-4E83-912A-BCA91F65FCFD}" type="presParOf" srcId="{D086E6FC-4E38-4341-AFEC-E46145C6A15F}" destId="{89365B68-B858-46BA-B1FA-B43AB669D9ED}" srcOrd="2" destOrd="0" presId="urn:microsoft.com/office/officeart/2017/3/layout/DropPinTimeline"/>
    <dgm:cxn modelId="{B0F01838-20A4-4EAB-B0F7-2360E7E47C50}" type="presParOf" srcId="{D086E6FC-4E38-4341-AFEC-E46145C6A15F}" destId="{53648BC2-65C6-4B8F-8795-28344210DDDB}" srcOrd="3" destOrd="0" presId="urn:microsoft.com/office/officeart/2017/3/layout/DropPinTimeline"/>
    <dgm:cxn modelId="{BC07B222-C701-4502-B113-17686514C927}" type="presParOf" srcId="{D086E6FC-4E38-4341-AFEC-E46145C6A15F}" destId="{682834C6-6C60-4716-A538-CEB0B38E6892}" srcOrd="4" destOrd="0" presId="urn:microsoft.com/office/officeart/2017/3/layout/DropPinTimeline"/>
    <dgm:cxn modelId="{EF6CE51B-0CEA-4767-806A-EA7E53B12D19}" type="presParOf" srcId="{D086E6FC-4E38-4341-AFEC-E46145C6A15F}" destId="{8CE547CF-8C62-4B90-8774-9060537E0C24}" srcOrd="5" destOrd="0" presId="urn:microsoft.com/office/officeart/2017/3/layout/DropPinTimeline"/>
    <dgm:cxn modelId="{19950076-09C0-4E68-AC0D-C750F52D803C}" type="presParOf" srcId="{9B1DF4CF-6675-4BDC-9412-E569DA307106}" destId="{41DF7B98-1A40-4EF3-B4AB-2B5AC6D1734C}" srcOrd="17" destOrd="0" presId="urn:microsoft.com/office/officeart/2017/3/layout/DropPinTimeline"/>
    <dgm:cxn modelId="{83E3E183-7962-4248-B8C8-D5939E95AFF1}" type="presParOf" srcId="{9B1DF4CF-6675-4BDC-9412-E569DA307106}" destId="{E61D56EC-F8BE-43D3-84EF-DDAA0FCC2AF9}" srcOrd="18" destOrd="0" presId="urn:microsoft.com/office/officeart/2017/3/layout/DropPinTimeline"/>
    <dgm:cxn modelId="{DBF9C12A-B673-495B-9D60-B1F53417DD58}" type="presParOf" srcId="{E61D56EC-F8BE-43D3-84EF-DDAA0FCC2AF9}" destId="{CF9632A1-6FEE-4FD2-8E8E-CB0E31403F6E}" srcOrd="0" destOrd="0" presId="urn:microsoft.com/office/officeart/2017/3/layout/DropPinTimeline"/>
    <dgm:cxn modelId="{08F46A31-6F7A-42AB-ACC8-20404BC19DE6}" type="presParOf" srcId="{E61D56EC-F8BE-43D3-84EF-DDAA0FCC2AF9}" destId="{48B6F159-508A-44DD-8DFA-1E39CD86239A}" srcOrd="1" destOrd="0" presId="urn:microsoft.com/office/officeart/2017/3/layout/DropPinTimeline"/>
    <dgm:cxn modelId="{FFCA2DDB-B80D-479A-8D2C-86A25F65B074}" type="presParOf" srcId="{48B6F159-508A-44DD-8DFA-1E39CD86239A}" destId="{9D1ED963-B587-4871-811A-E95983AC81B1}" srcOrd="0" destOrd="0" presId="urn:microsoft.com/office/officeart/2017/3/layout/DropPinTimeline"/>
    <dgm:cxn modelId="{32723866-7107-40CC-B776-72723BD6C415}" type="presParOf" srcId="{48B6F159-508A-44DD-8DFA-1E39CD86239A}" destId="{84F9DAB1-3180-4BAC-998C-62D3D6D03BC0}" srcOrd="1" destOrd="0" presId="urn:microsoft.com/office/officeart/2017/3/layout/DropPinTimeline"/>
    <dgm:cxn modelId="{E2CC1DA2-4CBB-40C8-9C00-65EC26F1A3BD}" type="presParOf" srcId="{E61D56EC-F8BE-43D3-84EF-DDAA0FCC2AF9}" destId="{6FF275F1-277A-438B-8903-8476A0F866C5}" srcOrd="2" destOrd="0" presId="urn:microsoft.com/office/officeart/2017/3/layout/DropPinTimeline"/>
    <dgm:cxn modelId="{F3D4120F-90E0-4896-B845-4CC9493979E9}" type="presParOf" srcId="{E61D56EC-F8BE-43D3-84EF-DDAA0FCC2AF9}" destId="{869FEED5-CD70-49E8-BF51-B4E248BBFFF7}" srcOrd="3" destOrd="0" presId="urn:microsoft.com/office/officeart/2017/3/layout/DropPinTimeline"/>
    <dgm:cxn modelId="{ECB887E1-9F1A-4E28-959F-EC5CFCA2D045}" type="presParOf" srcId="{E61D56EC-F8BE-43D3-84EF-DDAA0FCC2AF9}" destId="{F63FF71E-CAA4-4EDB-ACC7-4DB83BE222AD}" srcOrd="4" destOrd="0" presId="urn:microsoft.com/office/officeart/2017/3/layout/DropPinTimeline"/>
    <dgm:cxn modelId="{ABC9E635-F16E-4773-82DD-89467CC9E269}" type="presParOf" srcId="{E61D56EC-F8BE-43D3-84EF-DDAA0FCC2AF9}" destId="{DA93EEC7-D78A-471F-A329-A19A893D11C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54AF8F-7DEB-4BBC-876D-69F10E48383E}" type="doc">
      <dgm:prSet loTypeId="urn:microsoft.com/office/officeart/2005/8/layout/lProcess3" loCatId="process" qsTypeId="urn:microsoft.com/office/officeart/2005/8/quickstyle/simple5" qsCatId="simple" csTypeId="urn:microsoft.com/office/officeart/2005/8/colors/accent1_3" csCatId="accent1" phldr="1"/>
      <dgm:spPr/>
      <dgm:t>
        <a:bodyPr/>
        <a:lstStyle/>
        <a:p>
          <a:endParaRPr lang="en-US"/>
        </a:p>
      </dgm:t>
    </dgm:pt>
    <dgm:pt modelId="{4DA69501-8BA4-43B7-ACAE-0F1C7FF9DFDD}">
      <dgm:prSet custT="1"/>
      <dgm:spPr>
        <a:solidFill>
          <a:schemeClr val="accent1"/>
        </a:solidFill>
        <a:ln>
          <a:noFill/>
        </a:ln>
        <a:effectLst/>
      </dgm:spPr>
      <dgm:t>
        <a:bodyPr/>
        <a:lstStyle/>
        <a:p>
          <a:r>
            <a:rPr lang="en-US" sz="2800" baseline="0"/>
            <a:t>Maintaining indexes</a:t>
          </a:r>
          <a:endParaRPr lang="en-US" sz="2800"/>
        </a:p>
      </dgm:t>
    </dgm:pt>
    <dgm:pt modelId="{9393BB73-12C4-4978-9D4D-3A7E09401E37}" type="parTrans" cxnId="{D4E1EAD3-0F09-4017-8B30-0CD02E772F1F}">
      <dgm:prSet/>
      <dgm:spPr/>
      <dgm:t>
        <a:bodyPr/>
        <a:lstStyle/>
        <a:p>
          <a:endParaRPr lang="en-US"/>
        </a:p>
      </dgm:t>
    </dgm:pt>
    <dgm:pt modelId="{81DD0ABF-2340-4C3C-A7AE-A9B442D0FE41}" type="sibTrans" cxnId="{D4E1EAD3-0F09-4017-8B30-0CD02E772F1F}">
      <dgm:prSet/>
      <dgm:spPr/>
      <dgm:t>
        <a:bodyPr/>
        <a:lstStyle/>
        <a:p>
          <a:endParaRPr lang="en-US"/>
        </a:p>
      </dgm:t>
    </dgm:pt>
    <dgm:pt modelId="{72B74FDD-11F3-47E0-B474-A077AE779087}">
      <dgm:prSet custT="1"/>
      <dgm:spPr>
        <a:solidFill>
          <a:schemeClr val="accent2">
            <a:alpha val="90000"/>
          </a:schemeClr>
        </a:solidFill>
        <a:ln>
          <a:noFill/>
        </a:ln>
      </dgm:spPr>
      <dgm:t>
        <a:bodyPr/>
        <a:lstStyle/>
        <a:p>
          <a:r>
            <a:rPr lang="en-US" sz="2000" baseline="0"/>
            <a:t>REBUILD and REORG</a:t>
          </a:r>
          <a:endParaRPr lang="en-US" sz="2000"/>
        </a:p>
      </dgm:t>
    </dgm:pt>
    <dgm:pt modelId="{E8D43D40-5EAD-4AD2-A0C7-848F67EEEA04}" type="parTrans" cxnId="{A29C487E-C1A2-42E0-9D51-E62E75769D79}">
      <dgm:prSet/>
      <dgm:spPr/>
      <dgm:t>
        <a:bodyPr/>
        <a:lstStyle/>
        <a:p>
          <a:endParaRPr lang="en-US"/>
        </a:p>
      </dgm:t>
    </dgm:pt>
    <dgm:pt modelId="{689EFA86-DC7F-4035-BD00-D9A4BA2A5BDB}" type="sibTrans" cxnId="{A29C487E-C1A2-42E0-9D51-E62E75769D79}">
      <dgm:prSet/>
      <dgm:spPr/>
      <dgm:t>
        <a:bodyPr/>
        <a:lstStyle/>
        <a:p>
          <a:endParaRPr lang="en-US"/>
        </a:p>
      </dgm:t>
    </dgm:pt>
    <dgm:pt modelId="{B8D27787-54F2-4E95-887A-FC318585A56A}">
      <dgm:prSet custT="1"/>
      <dgm:spPr>
        <a:solidFill>
          <a:schemeClr val="tx1"/>
        </a:solidFill>
        <a:effectLst/>
      </dgm:spPr>
      <dgm:t>
        <a:bodyPr/>
        <a:lstStyle/>
        <a:p>
          <a:r>
            <a:rPr lang="en-US" sz="2800" baseline="0"/>
            <a:t>Maintaining statistics</a:t>
          </a:r>
          <a:endParaRPr lang="en-US" sz="2800"/>
        </a:p>
      </dgm:t>
    </dgm:pt>
    <dgm:pt modelId="{C3FB1035-28E8-4C9D-AA1A-FF12242C362A}" type="parTrans" cxnId="{3398599D-522D-4763-9852-DC2D05671BB4}">
      <dgm:prSet/>
      <dgm:spPr/>
      <dgm:t>
        <a:bodyPr/>
        <a:lstStyle/>
        <a:p>
          <a:endParaRPr lang="en-US"/>
        </a:p>
      </dgm:t>
    </dgm:pt>
    <dgm:pt modelId="{283FA354-ACFC-4ACF-B97C-A6E0F99F65FE}" type="sibTrans" cxnId="{3398599D-522D-4763-9852-DC2D05671BB4}">
      <dgm:prSet/>
      <dgm:spPr/>
      <dgm:t>
        <a:bodyPr/>
        <a:lstStyle/>
        <a:p>
          <a:endParaRPr lang="en-US"/>
        </a:p>
      </dgm:t>
    </dgm:pt>
    <dgm:pt modelId="{AEAD2768-EE67-426F-B960-0C91F5F920AB}">
      <dgm:prSet custT="1"/>
      <dgm:spPr>
        <a:solidFill>
          <a:schemeClr val="accent5">
            <a:alpha val="90000"/>
          </a:schemeClr>
        </a:solidFill>
        <a:ln>
          <a:noFill/>
        </a:ln>
      </dgm:spPr>
      <dgm:t>
        <a:bodyPr/>
        <a:lstStyle/>
        <a:p>
          <a:r>
            <a:rPr lang="en-US" sz="2000" baseline="0"/>
            <a:t>Automatic Stats</a:t>
          </a:r>
          <a:endParaRPr lang="en-US" sz="2000"/>
        </a:p>
      </dgm:t>
    </dgm:pt>
    <dgm:pt modelId="{E0B438DC-5066-42B2-B3E4-09D07ECC86AD}" type="parTrans" cxnId="{F6E73D5D-90ED-4608-B9F1-3176A7FCE416}">
      <dgm:prSet/>
      <dgm:spPr/>
      <dgm:t>
        <a:bodyPr/>
        <a:lstStyle/>
        <a:p>
          <a:endParaRPr lang="en-US"/>
        </a:p>
      </dgm:t>
    </dgm:pt>
    <dgm:pt modelId="{40EADE86-913B-45DE-8011-4F1AB58F05AA}" type="sibTrans" cxnId="{F6E73D5D-90ED-4608-B9F1-3176A7FCE416}">
      <dgm:prSet/>
      <dgm:spPr/>
      <dgm:t>
        <a:bodyPr/>
        <a:lstStyle/>
        <a:p>
          <a:endParaRPr lang="en-US"/>
        </a:p>
      </dgm:t>
    </dgm:pt>
    <dgm:pt modelId="{1E6DF8AC-4B68-40CF-9B7F-8BA91DC6F250}" type="pres">
      <dgm:prSet presAssocID="{8D54AF8F-7DEB-4BBC-876D-69F10E48383E}" presName="Name0" presStyleCnt="0">
        <dgm:presLayoutVars>
          <dgm:chPref val="3"/>
          <dgm:dir/>
          <dgm:animLvl val="lvl"/>
          <dgm:resizeHandles/>
        </dgm:presLayoutVars>
      </dgm:prSet>
      <dgm:spPr/>
    </dgm:pt>
    <dgm:pt modelId="{CBDA1C26-3DCD-46D1-A75F-3D29E95B0ED6}" type="pres">
      <dgm:prSet presAssocID="{4DA69501-8BA4-43B7-ACAE-0F1C7FF9DFDD}" presName="horFlow" presStyleCnt="0"/>
      <dgm:spPr/>
    </dgm:pt>
    <dgm:pt modelId="{9A0881EA-C254-452F-9F57-0FB095F161F9}" type="pres">
      <dgm:prSet presAssocID="{4DA69501-8BA4-43B7-ACAE-0F1C7FF9DFDD}" presName="bigChev" presStyleLbl="node1" presStyleIdx="0" presStyleCnt="2" custScaleX="125352" custScaleY="77671"/>
      <dgm:spPr/>
    </dgm:pt>
    <dgm:pt modelId="{6125670B-625F-495D-A05E-46B3BE31A667}" type="pres">
      <dgm:prSet presAssocID="{E8D43D40-5EAD-4AD2-A0C7-848F67EEEA04}" presName="parTrans" presStyleCnt="0"/>
      <dgm:spPr/>
    </dgm:pt>
    <dgm:pt modelId="{94922009-2B77-415E-9D86-1C570B30B7D5}" type="pres">
      <dgm:prSet presAssocID="{72B74FDD-11F3-47E0-B474-A077AE779087}" presName="node" presStyleLbl="alignAccFollowNode1" presStyleIdx="0" presStyleCnt="2" custScaleX="122947">
        <dgm:presLayoutVars>
          <dgm:bulletEnabled val="1"/>
        </dgm:presLayoutVars>
      </dgm:prSet>
      <dgm:spPr/>
    </dgm:pt>
    <dgm:pt modelId="{BBE46EA7-0B85-46E1-A59A-3A493A0CD6F9}" type="pres">
      <dgm:prSet presAssocID="{4DA69501-8BA4-43B7-ACAE-0F1C7FF9DFDD}" presName="vSp" presStyleCnt="0"/>
      <dgm:spPr/>
    </dgm:pt>
    <dgm:pt modelId="{8785D712-836B-4DBF-931A-6968B8685CEE}" type="pres">
      <dgm:prSet presAssocID="{B8D27787-54F2-4E95-887A-FC318585A56A}" presName="horFlow" presStyleCnt="0"/>
      <dgm:spPr/>
    </dgm:pt>
    <dgm:pt modelId="{DCD1918A-31A4-45BF-9ED3-7C7AE471D373}" type="pres">
      <dgm:prSet presAssocID="{B8D27787-54F2-4E95-887A-FC318585A56A}" presName="bigChev" presStyleLbl="node1" presStyleIdx="1" presStyleCnt="2" custScaleX="125352" custScaleY="77671"/>
      <dgm:spPr/>
    </dgm:pt>
    <dgm:pt modelId="{BC136291-2613-458E-BBE7-38A465D442A7}" type="pres">
      <dgm:prSet presAssocID="{E0B438DC-5066-42B2-B3E4-09D07ECC86AD}" presName="parTrans" presStyleCnt="0"/>
      <dgm:spPr/>
    </dgm:pt>
    <dgm:pt modelId="{70567449-F99B-4D5F-88ED-01A628D4BC30}" type="pres">
      <dgm:prSet presAssocID="{AEAD2768-EE67-426F-B960-0C91F5F920AB}" presName="node" presStyleLbl="alignAccFollowNode1" presStyleIdx="1" presStyleCnt="2" custScaleX="122947">
        <dgm:presLayoutVars>
          <dgm:bulletEnabled val="1"/>
        </dgm:presLayoutVars>
      </dgm:prSet>
      <dgm:spPr/>
    </dgm:pt>
  </dgm:ptLst>
  <dgm:cxnLst>
    <dgm:cxn modelId="{60054603-EC5C-4DC2-8BD5-4B3630D9C956}" type="presOf" srcId="{4DA69501-8BA4-43B7-ACAE-0F1C7FF9DFDD}" destId="{9A0881EA-C254-452F-9F57-0FB095F161F9}" srcOrd="0" destOrd="0" presId="urn:microsoft.com/office/officeart/2005/8/layout/lProcess3"/>
    <dgm:cxn modelId="{BD83B104-D9DA-4599-AD8F-CC5355B713AA}" type="presOf" srcId="{AEAD2768-EE67-426F-B960-0C91F5F920AB}" destId="{70567449-F99B-4D5F-88ED-01A628D4BC30}" srcOrd="0" destOrd="0" presId="urn:microsoft.com/office/officeart/2005/8/layout/lProcess3"/>
    <dgm:cxn modelId="{F6E73D5D-90ED-4608-B9F1-3176A7FCE416}" srcId="{B8D27787-54F2-4E95-887A-FC318585A56A}" destId="{AEAD2768-EE67-426F-B960-0C91F5F920AB}" srcOrd="0" destOrd="0" parTransId="{E0B438DC-5066-42B2-B3E4-09D07ECC86AD}" sibTransId="{40EADE86-913B-45DE-8011-4F1AB58F05AA}"/>
    <dgm:cxn modelId="{A29C487E-C1A2-42E0-9D51-E62E75769D79}" srcId="{4DA69501-8BA4-43B7-ACAE-0F1C7FF9DFDD}" destId="{72B74FDD-11F3-47E0-B474-A077AE779087}" srcOrd="0" destOrd="0" parTransId="{E8D43D40-5EAD-4AD2-A0C7-848F67EEEA04}" sibTransId="{689EFA86-DC7F-4035-BD00-D9A4BA2A5BDB}"/>
    <dgm:cxn modelId="{3398599D-522D-4763-9852-DC2D05671BB4}" srcId="{8D54AF8F-7DEB-4BBC-876D-69F10E48383E}" destId="{B8D27787-54F2-4E95-887A-FC318585A56A}" srcOrd="1" destOrd="0" parTransId="{C3FB1035-28E8-4C9D-AA1A-FF12242C362A}" sibTransId="{283FA354-ACFC-4ACF-B97C-A6E0F99F65FE}"/>
    <dgm:cxn modelId="{A0B8F6A5-CE6A-4D13-983F-CB23F6E91E5D}" type="presOf" srcId="{72B74FDD-11F3-47E0-B474-A077AE779087}" destId="{94922009-2B77-415E-9D86-1C570B30B7D5}" srcOrd="0" destOrd="0" presId="urn:microsoft.com/office/officeart/2005/8/layout/lProcess3"/>
    <dgm:cxn modelId="{B5C471B3-1191-4D57-B477-49F99DE46868}" type="presOf" srcId="{B8D27787-54F2-4E95-887A-FC318585A56A}" destId="{DCD1918A-31A4-45BF-9ED3-7C7AE471D373}" srcOrd="0" destOrd="0" presId="urn:microsoft.com/office/officeart/2005/8/layout/lProcess3"/>
    <dgm:cxn modelId="{D4E1EAD3-0F09-4017-8B30-0CD02E772F1F}" srcId="{8D54AF8F-7DEB-4BBC-876D-69F10E48383E}" destId="{4DA69501-8BA4-43B7-ACAE-0F1C7FF9DFDD}" srcOrd="0" destOrd="0" parTransId="{9393BB73-12C4-4978-9D4D-3A7E09401E37}" sibTransId="{81DD0ABF-2340-4C3C-A7AE-A9B442D0FE41}"/>
    <dgm:cxn modelId="{1A6B71DD-D810-4991-9AE6-173DDCE960B8}" type="presOf" srcId="{8D54AF8F-7DEB-4BBC-876D-69F10E48383E}" destId="{1E6DF8AC-4B68-40CF-9B7F-8BA91DC6F250}" srcOrd="0" destOrd="0" presId="urn:microsoft.com/office/officeart/2005/8/layout/lProcess3"/>
    <dgm:cxn modelId="{77510DCA-14DA-490F-9660-E9C3FE61706E}" type="presParOf" srcId="{1E6DF8AC-4B68-40CF-9B7F-8BA91DC6F250}" destId="{CBDA1C26-3DCD-46D1-A75F-3D29E95B0ED6}" srcOrd="0" destOrd="0" presId="urn:microsoft.com/office/officeart/2005/8/layout/lProcess3"/>
    <dgm:cxn modelId="{83384028-E496-446F-B408-B5CD1FEAEC50}" type="presParOf" srcId="{CBDA1C26-3DCD-46D1-A75F-3D29E95B0ED6}" destId="{9A0881EA-C254-452F-9F57-0FB095F161F9}" srcOrd="0" destOrd="0" presId="urn:microsoft.com/office/officeart/2005/8/layout/lProcess3"/>
    <dgm:cxn modelId="{9E5D4DE9-08BC-4305-81D8-B3FF43460B80}" type="presParOf" srcId="{CBDA1C26-3DCD-46D1-A75F-3D29E95B0ED6}" destId="{6125670B-625F-495D-A05E-46B3BE31A667}" srcOrd="1" destOrd="0" presId="urn:microsoft.com/office/officeart/2005/8/layout/lProcess3"/>
    <dgm:cxn modelId="{F40B6025-A7EE-45A7-9A1D-8CE7C8CFAFFF}" type="presParOf" srcId="{CBDA1C26-3DCD-46D1-A75F-3D29E95B0ED6}" destId="{94922009-2B77-415E-9D86-1C570B30B7D5}" srcOrd="2" destOrd="0" presId="urn:microsoft.com/office/officeart/2005/8/layout/lProcess3"/>
    <dgm:cxn modelId="{ACFD09AE-C149-477A-93CF-948A43815052}" type="presParOf" srcId="{1E6DF8AC-4B68-40CF-9B7F-8BA91DC6F250}" destId="{BBE46EA7-0B85-46E1-A59A-3A493A0CD6F9}" srcOrd="1" destOrd="0" presId="urn:microsoft.com/office/officeart/2005/8/layout/lProcess3"/>
    <dgm:cxn modelId="{FA1CC3C3-1431-42C7-95E3-A5B0296E35C8}" type="presParOf" srcId="{1E6DF8AC-4B68-40CF-9B7F-8BA91DC6F250}" destId="{8785D712-836B-4DBF-931A-6968B8685CEE}" srcOrd="2" destOrd="0" presId="urn:microsoft.com/office/officeart/2005/8/layout/lProcess3"/>
    <dgm:cxn modelId="{7122D230-22CD-4560-94A0-A87CBDD39289}" type="presParOf" srcId="{8785D712-836B-4DBF-931A-6968B8685CEE}" destId="{DCD1918A-31A4-45BF-9ED3-7C7AE471D373}" srcOrd="0" destOrd="0" presId="urn:microsoft.com/office/officeart/2005/8/layout/lProcess3"/>
    <dgm:cxn modelId="{8F8D5974-1878-42F5-B029-BC087652765E}" type="presParOf" srcId="{8785D712-836B-4DBF-931A-6968B8685CEE}" destId="{BC136291-2613-458E-BBE7-38A465D442A7}" srcOrd="1" destOrd="0" presId="urn:microsoft.com/office/officeart/2005/8/layout/lProcess3"/>
    <dgm:cxn modelId="{9C7FC7EE-0F4E-43A2-BE76-295769207EB6}" type="presParOf" srcId="{8785D712-836B-4DBF-931A-6968B8685CEE}" destId="{70567449-F99B-4D5F-88ED-01A628D4BC30}"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44DF4B-BCD4-40AB-B173-354F3316C40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AE1C0B6-FC88-453D-BE42-245F0A9A79FB}">
      <dgm:prSet/>
      <dgm:spPr/>
      <dgm:t>
        <a:bodyPr/>
        <a:lstStyle/>
        <a:p>
          <a:r>
            <a:rPr lang="en-US" baseline="0"/>
            <a:t>Region and Datacenter availability</a:t>
          </a:r>
          <a:endParaRPr lang="en-US"/>
        </a:p>
      </dgm:t>
    </dgm:pt>
    <dgm:pt modelId="{88B415FD-C397-49B8-9907-2DC3DA4E25A9}" type="parTrans" cxnId="{832AF5F1-5493-46FE-BA73-5EF367759E49}">
      <dgm:prSet/>
      <dgm:spPr/>
      <dgm:t>
        <a:bodyPr/>
        <a:lstStyle/>
        <a:p>
          <a:endParaRPr lang="en-US"/>
        </a:p>
      </dgm:t>
    </dgm:pt>
    <dgm:pt modelId="{EE05C169-D54E-47CC-ACFA-F238190493DA}" type="sibTrans" cxnId="{832AF5F1-5493-46FE-BA73-5EF367759E49}">
      <dgm:prSet/>
      <dgm:spPr/>
      <dgm:t>
        <a:bodyPr/>
        <a:lstStyle/>
        <a:p>
          <a:endParaRPr lang="en-US"/>
        </a:p>
      </dgm:t>
    </dgm:pt>
    <dgm:pt modelId="{D49E26A7-C6B8-4DCD-AF63-BADBE383891A}">
      <dgm:prSet/>
      <dgm:spPr/>
      <dgm:t>
        <a:bodyPr/>
        <a:lstStyle/>
        <a:p>
          <a:r>
            <a:rPr lang="en-US" baseline="0"/>
            <a:t>Server availability</a:t>
          </a:r>
          <a:endParaRPr lang="en-US"/>
        </a:p>
      </dgm:t>
    </dgm:pt>
    <dgm:pt modelId="{A0323F41-D861-47F3-B169-917AB58454B5}" type="parTrans" cxnId="{A0A19428-5512-412E-B1F2-61C62B2ED951}">
      <dgm:prSet/>
      <dgm:spPr/>
      <dgm:t>
        <a:bodyPr/>
        <a:lstStyle/>
        <a:p>
          <a:endParaRPr lang="en-US"/>
        </a:p>
      </dgm:t>
    </dgm:pt>
    <dgm:pt modelId="{25EC5376-5984-4D0E-A3E5-9384C74C3C0B}" type="sibTrans" cxnId="{A0A19428-5512-412E-B1F2-61C62B2ED951}">
      <dgm:prSet/>
      <dgm:spPr/>
      <dgm:t>
        <a:bodyPr/>
        <a:lstStyle/>
        <a:p>
          <a:endParaRPr lang="en-US"/>
        </a:p>
      </dgm:t>
    </dgm:pt>
    <dgm:pt modelId="{477DD502-EED5-47EF-98BD-AB32A2BAA713}">
      <dgm:prSet/>
      <dgm:spPr/>
      <dgm:t>
        <a:bodyPr/>
        <a:lstStyle/>
        <a:p>
          <a:r>
            <a:rPr lang="en-US" baseline="0"/>
            <a:t>Database availability</a:t>
          </a:r>
          <a:endParaRPr lang="en-US"/>
        </a:p>
      </dgm:t>
    </dgm:pt>
    <dgm:pt modelId="{6B58D5AD-6CEF-400F-BFE8-9A4948CCF53F}" type="parTrans" cxnId="{D88B04D0-B4EB-4E46-8DDF-AFE73103156C}">
      <dgm:prSet/>
      <dgm:spPr/>
      <dgm:t>
        <a:bodyPr/>
        <a:lstStyle/>
        <a:p>
          <a:endParaRPr lang="en-US"/>
        </a:p>
      </dgm:t>
    </dgm:pt>
    <dgm:pt modelId="{D0024D08-B69B-4F05-9325-BE2DAB9B9568}" type="sibTrans" cxnId="{D88B04D0-B4EB-4E46-8DDF-AFE73103156C}">
      <dgm:prSet/>
      <dgm:spPr/>
      <dgm:t>
        <a:bodyPr/>
        <a:lstStyle/>
        <a:p>
          <a:endParaRPr lang="en-US"/>
        </a:p>
      </dgm:t>
    </dgm:pt>
    <dgm:pt modelId="{4ACC1172-FBD4-4D72-AFF7-FABE7B24C45A}">
      <dgm:prSet/>
      <dgm:spPr/>
      <dgm:t>
        <a:bodyPr/>
        <a:lstStyle/>
        <a:p>
          <a:r>
            <a:rPr lang="en-US" baseline="0"/>
            <a:t>Backup/Restore history</a:t>
          </a:r>
          <a:endParaRPr lang="en-US"/>
        </a:p>
      </dgm:t>
    </dgm:pt>
    <dgm:pt modelId="{28CCE650-F633-494E-A896-6E1C92564403}" type="parTrans" cxnId="{F9CEAE2D-4F75-46C1-97FA-2C393278D132}">
      <dgm:prSet/>
      <dgm:spPr/>
      <dgm:t>
        <a:bodyPr/>
        <a:lstStyle/>
        <a:p>
          <a:endParaRPr lang="en-US"/>
        </a:p>
      </dgm:t>
    </dgm:pt>
    <dgm:pt modelId="{2FF31857-99AA-481B-899A-52F55C08DC9F}" type="sibTrans" cxnId="{F9CEAE2D-4F75-46C1-97FA-2C393278D132}">
      <dgm:prSet/>
      <dgm:spPr/>
      <dgm:t>
        <a:bodyPr/>
        <a:lstStyle/>
        <a:p>
          <a:endParaRPr lang="en-US"/>
        </a:p>
      </dgm:t>
    </dgm:pt>
    <dgm:pt modelId="{129F58E2-5EE8-4EFA-B520-AC63518DA324}">
      <dgm:prSet/>
      <dgm:spPr/>
      <dgm:t>
        <a:bodyPr/>
        <a:lstStyle/>
        <a:p>
          <a:r>
            <a:rPr lang="en-US" baseline="0"/>
            <a:t>Replica Status</a:t>
          </a:r>
          <a:endParaRPr lang="en-US"/>
        </a:p>
      </dgm:t>
    </dgm:pt>
    <dgm:pt modelId="{725B4C7F-A2B1-4990-B88F-F7EA9122C697}" type="parTrans" cxnId="{CFD456EF-AAAD-4475-AF28-6D73558D25B0}">
      <dgm:prSet/>
      <dgm:spPr/>
      <dgm:t>
        <a:bodyPr/>
        <a:lstStyle/>
        <a:p>
          <a:endParaRPr lang="en-US"/>
        </a:p>
      </dgm:t>
    </dgm:pt>
    <dgm:pt modelId="{FA7BE01B-26C4-4A16-9CBD-FC752D761BE0}" type="sibTrans" cxnId="{CFD456EF-AAAD-4475-AF28-6D73558D25B0}">
      <dgm:prSet/>
      <dgm:spPr/>
      <dgm:t>
        <a:bodyPr/>
        <a:lstStyle/>
        <a:p>
          <a:endParaRPr lang="en-US"/>
        </a:p>
      </dgm:t>
    </dgm:pt>
    <dgm:pt modelId="{4CCD4F76-10A5-425F-A562-27F677681489}">
      <dgm:prSet/>
      <dgm:spPr/>
      <dgm:t>
        <a:bodyPr/>
        <a:lstStyle/>
        <a:p>
          <a:r>
            <a:rPr lang="en-US" baseline="0"/>
            <a:t>Failover reasons</a:t>
          </a:r>
          <a:endParaRPr lang="en-US"/>
        </a:p>
      </dgm:t>
    </dgm:pt>
    <dgm:pt modelId="{7B912D9C-D6E5-4E97-A737-BAC965D9AEBF}" type="parTrans" cxnId="{7DE9E448-3F90-480D-B609-4D627F7A05D9}">
      <dgm:prSet/>
      <dgm:spPr/>
      <dgm:t>
        <a:bodyPr/>
        <a:lstStyle/>
        <a:p>
          <a:endParaRPr lang="en-US"/>
        </a:p>
      </dgm:t>
    </dgm:pt>
    <dgm:pt modelId="{D5003FEC-4B97-494E-8748-760D3AB09271}" type="sibTrans" cxnId="{7DE9E448-3F90-480D-B609-4D627F7A05D9}">
      <dgm:prSet/>
      <dgm:spPr/>
      <dgm:t>
        <a:bodyPr/>
        <a:lstStyle/>
        <a:p>
          <a:endParaRPr lang="en-US"/>
        </a:p>
      </dgm:t>
    </dgm:pt>
    <dgm:pt modelId="{97133AE0-3411-4EE8-8BAB-D2ED89C61025}" type="pres">
      <dgm:prSet presAssocID="{0344DF4B-BCD4-40AB-B173-354F3316C406}" presName="diagram" presStyleCnt="0">
        <dgm:presLayoutVars>
          <dgm:dir/>
          <dgm:resizeHandles val="exact"/>
        </dgm:presLayoutVars>
      </dgm:prSet>
      <dgm:spPr/>
    </dgm:pt>
    <dgm:pt modelId="{3F8F0DFC-867A-42BF-8EDB-32B315778139}" type="pres">
      <dgm:prSet presAssocID="{AAE1C0B6-FC88-453D-BE42-245F0A9A79FB}" presName="node" presStyleLbl="node1" presStyleIdx="0" presStyleCnt="6">
        <dgm:presLayoutVars>
          <dgm:bulletEnabled val="1"/>
        </dgm:presLayoutVars>
      </dgm:prSet>
      <dgm:spPr/>
    </dgm:pt>
    <dgm:pt modelId="{7DCA6D87-434C-41B9-A856-AA502186CAA1}" type="pres">
      <dgm:prSet presAssocID="{EE05C169-D54E-47CC-ACFA-F238190493DA}" presName="sibTrans" presStyleCnt="0"/>
      <dgm:spPr/>
    </dgm:pt>
    <dgm:pt modelId="{4A8F3316-D57D-4B62-9120-84CCC97831B5}" type="pres">
      <dgm:prSet presAssocID="{D49E26A7-C6B8-4DCD-AF63-BADBE383891A}" presName="node" presStyleLbl="node1" presStyleIdx="1" presStyleCnt="6">
        <dgm:presLayoutVars>
          <dgm:bulletEnabled val="1"/>
        </dgm:presLayoutVars>
      </dgm:prSet>
      <dgm:spPr/>
    </dgm:pt>
    <dgm:pt modelId="{E61F9F24-0716-441A-87EE-6B9D413ECD3C}" type="pres">
      <dgm:prSet presAssocID="{25EC5376-5984-4D0E-A3E5-9384C74C3C0B}" presName="sibTrans" presStyleCnt="0"/>
      <dgm:spPr/>
    </dgm:pt>
    <dgm:pt modelId="{74B2ED23-AAF2-4C98-8B04-11506D934870}" type="pres">
      <dgm:prSet presAssocID="{477DD502-EED5-47EF-98BD-AB32A2BAA713}" presName="node" presStyleLbl="node1" presStyleIdx="2" presStyleCnt="6">
        <dgm:presLayoutVars>
          <dgm:bulletEnabled val="1"/>
        </dgm:presLayoutVars>
      </dgm:prSet>
      <dgm:spPr/>
    </dgm:pt>
    <dgm:pt modelId="{13BDCA14-B9B3-476F-8276-6B871410B2FD}" type="pres">
      <dgm:prSet presAssocID="{D0024D08-B69B-4F05-9325-BE2DAB9B9568}" presName="sibTrans" presStyleCnt="0"/>
      <dgm:spPr/>
    </dgm:pt>
    <dgm:pt modelId="{38226C60-28C9-4E5F-A518-CAE200306014}" type="pres">
      <dgm:prSet presAssocID="{4ACC1172-FBD4-4D72-AFF7-FABE7B24C45A}" presName="node" presStyleLbl="node1" presStyleIdx="3" presStyleCnt="6">
        <dgm:presLayoutVars>
          <dgm:bulletEnabled val="1"/>
        </dgm:presLayoutVars>
      </dgm:prSet>
      <dgm:spPr/>
    </dgm:pt>
    <dgm:pt modelId="{01B3D85F-CA43-400B-B3B4-A7BF64C46A45}" type="pres">
      <dgm:prSet presAssocID="{2FF31857-99AA-481B-899A-52F55C08DC9F}" presName="sibTrans" presStyleCnt="0"/>
      <dgm:spPr/>
    </dgm:pt>
    <dgm:pt modelId="{BBDE5884-801D-452F-AE97-7DB39B1DB383}" type="pres">
      <dgm:prSet presAssocID="{129F58E2-5EE8-4EFA-B520-AC63518DA324}" presName="node" presStyleLbl="node1" presStyleIdx="4" presStyleCnt="6">
        <dgm:presLayoutVars>
          <dgm:bulletEnabled val="1"/>
        </dgm:presLayoutVars>
      </dgm:prSet>
      <dgm:spPr/>
    </dgm:pt>
    <dgm:pt modelId="{A14B1BEC-57E8-46C2-B4C0-3BAC61C6F7CE}" type="pres">
      <dgm:prSet presAssocID="{FA7BE01B-26C4-4A16-9CBD-FC752D761BE0}" presName="sibTrans" presStyleCnt="0"/>
      <dgm:spPr/>
    </dgm:pt>
    <dgm:pt modelId="{BEF0BD84-AD70-4EFF-9372-1A42EE3D5AE2}" type="pres">
      <dgm:prSet presAssocID="{4CCD4F76-10A5-425F-A562-27F677681489}" presName="node" presStyleLbl="node1" presStyleIdx="5" presStyleCnt="6">
        <dgm:presLayoutVars>
          <dgm:bulletEnabled val="1"/>
        </dgm:presLayoutVars>
      </dgm:prSet>
      <dgm:spPr/>
    </dgm:pt>
  </dgm:ptLst>
  <dgm:cxnLst>
    <dgm:cxn modelId="{6EE2DA0A-E0CB-4D74-8CFB-A0BAFFFB5606}" type="presOf" srcId="{D49E26A7-C6B8-4DCD-AF63-BADBE383891A}" destId="{4A8F3316-D57D-4B62-9120-84CCC97831B5}" srcOrd="0" destOrd="0" presId="urn:microsoft.com/office/officeart/2005/8/layout/default"/>
    <dgm:cxn modelId="{AA4A9E12-E4F7-4A5C-ADEB-AA67BDF74410}" type="presOf" srcId="{129F58E2-5EE8-4EFA-B520-AC63518DA324}" destId="{BBDE5884-801D-452F-AE97-7DB39B1DB383}" srcOrd="0" destOrd="0" presId="urn:microsoft.com/office/officeart/2005/8/layout/default"/>
    <dgm:cxn modelId="{700D2820-C37C-4DE5-AF01-4FC2872C799B}" type="presOf" srcId="{4CCD4F76-10A5-425F-A562-27F677681489}" destId="{BEF0BD84-AD70-4EFF-9372-1A42EE3D5AE2}" srcOrd="0" destOrd="0" presId="urn:microsoft.com/office/officeart/2005/8/layout/default"/>
    <dgm:cxn modelId="{A0A19428-5512-412E-B1F2-61C62B2ED951}" srcId="{0344DF4B-BCD4-40AB-B173-354F3316C406}" destId="{D49E26A7-C6B8-4DCD-AF63-BADBE383891A}" srcOrd="1" destOrd="0" parTransId="{A0323F41-D861-47F3-B169-917AB58454B5}" sibTransId="{25EC5376-5984-4D0E-A3E5-9384C74C3C0B}"/>
    <dgm:cxn modelId="{F9CEAE2D-4F75-46C1-97FA-2C393278D132}" srcId="{0344DF4B-BCD4-40AB-B173-354F3316C406}" destId="{4ACC1172-FBD4-4D72-AFF7-FABE7B24C45A}" srcOrd="3" destOrd="0" parTransId="{28CCE650-F633-494E-A896-6E1C92564403}" sibTransId="{2FF31857-99AA-481B-899A-52F55C08DC9F}"/>
    <dgm:cxn modelId="{7DE9E448-3F90-480D-B609-4D627F7A05D9}" srcId="{0344DF4B-BCD4-40AB-B173-354F3316C406}" destId="{4CCD4F76-10A5-425F-A562-27F677681489}" srcOrd="5" destOrd="0" parTransId="{7B912D9C-D6E5-4E97-A737-BAC965D9AEBF}" sibTransId="{D5003FEC-4B97-494E-8748-760D3AB09271}"/>
    <dgm:cxn modelId="{D9F67F76-6359-4E54-B74B-CD0D819545C5}" type="presOf" srcId="{0344DF4B-BCD4-40AB-B173-354F3316C406}" destId="{97133AE0-3411-4EE8-8BAB-D2ED89C61025}" srcOrd="0" destOrd="0" presId="urn:microsoft.com/office/officeart/2005/8/layout/default"/>
    <dgm:cxn modelId="{4FCB7B8E-E552-4595-891A-00904BE91719}" type="presOf" srcId="{477DD502-EED5-47EF-98BD-AB32A2BAA713}" destId="{74B2ED23-AAF2-4C98-8B04-11506D934870}" srcOrd="0" destOrd="0" presId="urn:microsoft.com/office/officeart/2005/8/layout/default"/>
    <dgm:cxn modelId="{3640C5A8-BD11-462C-91AD-9E4318553656}" type="presOf" srcId="{AAE1C0B6-FC88-453D-BE42-245F0A9A79FB}" destId="{3F8F0DFC-867A-42BF-8EDB-32B315778139}" srcOrd="0" destOrd="0" presId="urn:microsoft.com/office/officeart/2005/8/layout/default"/>
    <dgm:cxn modelId="{D88B04D0-B4EB-4E46-8DDF-AFE73103156C}" srcId="{0344DF4B-BCD4-40AB-B173-354F3316C406}" destId="{477DD502-EED5-47EF-98BD-AB32A2BAA713}" srcOrd="2" destOrd="0" parTransId="{6B58D5AD-6CEF-400F-BFE8-9A4948CCF53F}" sibTransId="{D0024D08-B69B-4F05-9325-BE2DAB9B9568}"/>
    <dgm:cxn modelId="{45D321EB-B356-4385-9988-3BE9F16EAD9D}" type="presOf" srcId="{4ACC1172-FBD4-4D72-AFF7-FABE7B24C45A}" destId="{38226C60-28C9-4E5F-A518-CAE200306014}" srcOrd="0" destOrd="0" presId="urn:microsoft.com/office/officeart/2005/8/layout/default"/>
    <dgm:cxn modelId="{CFD456EF-AAAD-4475-AF28-6D73558D25B0}" srcId="{0344DF4B-BCD4-40AB-B173-354F3316C406}" destId="{129F58E2-5EE8-4EFA-B520-AC63518DA324}" srcOrd="4" destOrd="0" parTransId="{725B4C7F-A2B1-4990-B88F-F7EA9122C697}" sibTransId="{FA7BE01B-26C4-4A16-9CBD-FC752D761BE0}"/>
    <dgm:cxn modelId="{832AF5F1-5493-46FE-BA73-5EF367759E49}" srcId="{0344DF4B-BCD4-40AB-B173-354F3316C406}" destId="{AAE1C0B6-FC88-453D-BE42-245F0A9A79FB}" srcOrd="0" destOrd="0" parTransId="{88B415FD-C397-49B8-9907-2DC3DA4E25A9}" sibTransId="{EE05C169-D54E-47CC-ACFA-F238190493DA}"/>
    <dgm:cxn modelId="{304D239D-53B0-4430-8A7A-2131E07AD796}" type="presParOf" srcId="{97133AE0-3411-4EE8-8BAB-D2ED89C61025}" destId="{3F8F0DFC-867A-42BF-8EDB-32B315778139}" srcOrd="0" destOrd="0" presId="urn:microsoft.com/office/officeart/2005/8/layout/default"/>
    <dgm:cxn modelId="{6BF42C94-BB02-4637-BB02-FC45E5C70EF0}" type="presParOf" srcId="{97133AE0-3411-4EE8-8BAB-D2ED89C61025}" destId="{7DCA6D87-434C-41B9-A856-AA502186CAA1}" srcOrd="1" destOrd="0" presId="urn:microsoft.com/office/officeart/2005/8/layout/default"/>
    <dgm:cxn modelId="{6CA585A9-E801-4A93-AED6-48EB8B71F2EA}" type="presParOf" srcId="{97133AE0-3411-4EE8-8BAB-D2ED89C61025}" destId="{4A8F3316-D57D-4B62-9120-84CCC97831B5}" srcOrd="2" destOrd="0" presId="urn:microsoft.com/office/officeart/2005/8/layout/default"/>
    <dgm:cxn modelId="{56D43BF2-F37D-4B4A-A05D-ECA9814D9925}" type="presParOf" srcId="{97133AE0-3411-4EE8-8BAB-D2ED89C61025}" destId="{E61F9F24-0716-441A-87EE-6B9D413ECD3C}" srcOrd="3" destOrd="0" presId="urn:microsoft.com/office/officeart/2005/8/layout/default"/>
    <dgm:cxn modelId="{DAE59CD0-4EFC-471E-8F22-123E0B0D5F07}" type="presParOf" srcId="{97133AE0-3411-4EE8-8BAB-D2ED89C61025}" destId="{74B2ED23-AAF2-4C98-8B04-11506D934870}" srcOrd="4" destOrd="0" presId="urn:microsoft.com/office/officeart/2005/8/layout/default"/>
    <dgm:cxn modelId="{92E69144-661D-420B-9CB4-2F762A55110B}" type="presParOf" srcId="{97133AE0-3411-4EE8-8BAB-D2ED89C61025}" destId="{13BDCA14-B9B3-476F-8276-6B871410B2FD}" srcOrd="5" destOrd="0" presId="urn:microsoft.com/office/officeart/2005/8/layout/default"/>
    <dgm:cxn modelId="{8CACF48F-9C63-445E-8965-4A64A8D31893}" type="presParOf" srcId="{97133AE0-3411-4EE8-8BAB-D2ED89C61025}" destId="{38226C60-28C9-4E5F-A518-CAE200306014}" srcOrd="6" destOrd="0" presId="urn:microsoft.com/office/officeart/2005/8/layout/default"/>
    <dgm:cxn modelId="{F104E15E-722E-437F-BCA6-D234942F0AF1}" type="presParOf" srcId="{97133AE0-3411-4EE8-8BAB-D2ED89C61025}" destId="{01B3D85F-CA43-400B-B3B4-A7BF64C46A45}" srcOrd="7" destOrd="0" presId="urn:microsoft.com/office/officeart/2005/8/layout/default"/>
    <dgm:cxn modelId="{0CDFCB49-9EF4-4E41-85DB-36AB0AFBE638}" type="presParOf" srcId="{97133AE0-3411-4EE8-8BAB-D2ED89C61025}" destId="{BBDE5884-801D-452F-AE97-7DB39B1DB383}" srcOrd="8" destOrd="0" presId="urn:microsoft.com/office/officeart/2005/8/layout/default"/>
    <dgm:cxn modelId="{956844C4-261A-4E69-B8A3-EAAB2EA55CBA}" type="presParOf" srcId="{97133AE0-3411-4EE8-8BAB-D2ED89C61025}" destId="{A14B1BEC-57E8-46C2-B4C0-3BAC61C6F7CE}" srcOrd="9" destOrd="0" presId="urn:microsoft.com/office/officeart/2005/8/layout/default"/>
    <dgm:cxn modelId="{2A678599-077A-4DF2-A8F5-5A0FC74AFE6D}" type="presParOf" srcId="{97133AE0-3411-4EE8-8BAB-D2ED89C61025}" destId="{BEF0BD84-AD70-4EFF-9372-1A42EE3D5AE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1F82F3-5987-4F1D-8A4B-D9344E2AAD5A}"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47F1700-103B-41EC-B32D-B4E991198F52}">
      <dgm:prSet/>
      <dgm:spPr/>
      <dgm:t>
        <a:bodyPr/>
        <a:lstStyle/>
        <a:p>
          <a:r>
            <a:rPr lang="en-US" baseline="0"/>
            <a:t>Azure portal</a:t>
          </a:r>
          <a:endParaRPr lang="en-US"/>
        </a:p>
      </dgm:t>
    </dgm:pt>
    <dgm:pt modelId="{2D8FD755-AE42-4C0B-9DB6-CB96AE0264B1}" type="parTrans" cxnId="{6B89EE59-508C-42EE-9BD1-A8D92A29F04A}">
      <dgm:prSet/>
      <dgm:spPr/>
      <dgm:t>
        <a:bodyPr/>
        <a:lstStyle/>
        <a:p>
          <a:endParaRPr lang="en-US"/>
        </a:p>
      </dgm:t>
    </dgm:pt>
    <dgm:pt modelId="{9107814F-E8F2-4B53-B012-E13038C73DDF}" type="sibTrans" cxnId="{6B89EE59-508C-42EE-9BD1-A8D92A29F04A}">
      <dgm:prSet/>
      <dgm:spPr/>
      <dgm:t>
        <a:bodyPr/>
        <a:lstStyle/>
        <a:p>
          <a:endParaRPr lang="en-US"/>
        </a:p>
      </dgm:t>
    </dgm:pt>
    <dgm:pt modelId="{1004287A-64BA-42B2-8ACD-6C302218C309}">
      <dgm:prSet/>
      <dgm:spPr/>
      <dgm:t>
        <a:bodyPr/>
        <a:lstStyle/>
        <a:p>
          <a:r>
            <a:rPr lang="en-US" baseline="0"/>
            <a:t>Service Health Dashboard and feeds</a:t>
          </a:r>
          <a:endParaRPr lang="en-US"/>
        </a:p>
      </dgm:t>
    </dgm:pt>
    <dgm:pt modelId="{9AF5A03B-461F-4B21-BE3D-09F11A21BDCA}" type="parTrans" cxnId="{1C0CB8C1-5AAB-4BAE-92E5-5277DFCD8569}">
      <dgm:prSet/>
      <dgm:spPr/>
      <dgm:t>
        <a:bodyPr/>
        <a:lstStyle/>
        <a:p>
          <a:endParaRPr lang="en-US"/>
        </a:p>
      </dgm:t>
    </dgm:pt>
    <dgm:pt modelId="{367E38F7-B3FB-481C-9609-3E446E483547}" type="sibTrans" cxnId="{1C0CB8C1-5AAB-4BAE-92E5-5277DFCD8569}">
      <dgm:prSet/>
      <dgm:spPr/>
      <dgm:t>
        <a:bodyPr/>
        <a:lstStyle/>
        <a:p>
          <a:endParaRPr lang="en-US"/>
        </a:p>
      </dgm:t>
    </dgm:pt>
    <dgm:pt modelId="{068CD964-6745-4D2E-8AF1-AD5D6959E1F2}">
      <dgm:prSet/>
      <dgm:spPr/>
      <dgm:t>
        <a:bodyPr/>
        <a:lstStyle/>
        <a:p>
          <a:r>
            <a:rPr lang="en-US" baseline="0"/>
            <a:t>Azure Monitor</a:t>
          </a:r>
          <a:endParaRPr lang="en-US"/>
        </a:p>
      </dgm:t>
    </dgm:pt>
    <dgm:pt modelId="{76068603-EE6C-435B-BB44-68C14C51E76C}" type="parTrans" cxnId="{2646348B-8561-49B7-B228-3A55501C5011}">
      <dgm:prSet/>
      <dgm:spPr/>
      <dgm:t>
        <a:bodyPr/>
        <a:lstStyle/>
        <a:p>
          <a:endParaRPr lang="en-US"/>
        </a:p>
      </dgm:t>
    </dgm:pt>
    <dgm:pt modelId="{672B792A-30B5-4F8D-9F06-57D4828545D0}" type="sibTrans" cxnId="{2646348B-8561-49B7-B228-3A55501C5011}">
      <dgm:prSet/>
      <dgm:spPr/>
      <dgm:t>
        <a:bodyPr/>
        <a:lstStyle/>
        <a:p>
          <a:endParaRPr lang="en-US"/>
        </a:p>
      </dgm:t>
    </dgm:pt>
    <dgm:pt modelId="{E2687921-2D4B-4DAE-84EF-95ABFE756C25}">
      <dgm:prSet/>
      <dgm:spPr/>
      <dgm:t>
        <a:bodyPr/>
        <a:lstStyle/>
        <a:p>
          <a:r>
            <a:rPr lang="en-US" baseline="0"/>
            <a:t>XEvent</a:t>
          </a:r>
          <a:endParaRPr lang="en-US"/>
        </a:p>
      </dgm:t>
    </dgm:pt>
    <dgm:pt modelId="{031658DE-CEF1-4640-B262-A120B0E1DB57}" type="parTrans" cxnId="{B08B2D9E-5140-4931-8B49-4991F26A33A6}">
      <dgm:prSet/>
      <dgm:spPr/>
      <dgm:t>
        <a:bodyPr/>
        <a:lstStyle/>
        <a:p>
          <a:endParaRPr lang="en-US"/>
        </a:p>
      </dgm:t>
    </dgm:pt>
    <dgm:pt modelId="{213C511F-75FF-4BEB-B698-CA7966C00B8A}" type="sibTrans" cxnId="{B08B2D9E-5140-4931-8B49-4991F26A33A6}">
      <dgm:prSet/>
      <dgm:spPr/>
      <dgm:t>
        <a:bodyPr/>
        <a:lstStyle/>
        <a:p>
          <a:endParaRPr lang="en-US"/>
        </a:p>
      </dgm:t>
    </dgm:pt>
    <dgm:pt modelId="{8A0CF260-5B5C-4CF2-9E44-DC06CD74A9C7}">
      <dgm:prSet/>
      <dgm:spPr/>
      <dgm:t>
        <a:bodyPr/>
        <a:lstStyle/>
        <a:p>
          <a:r>
            <a:rPr lang="en-US" baseline="0"/>
            <a:t>CLI</a:t>
          </a:r>
          <a:endParaRPr lang="en-US"/>
        </a:p>
      </dgm:t>
    </dgm:pt>
    <dgm:pt modelId="{8BF124D6-003B-4C02-B7D3-B47BC84C0C82}" type="parTrans" cxnId="{3755F96D-3043-4044-B3C9-DEDD3DC73F75}">
      <dgm:prSet/>
      <dgm:spPr/>
      <dgm:t>
        <a:bodyPr/>
        <a:lstStyle/>
        <a:p>
          <a:endParaRPr lang="en-US"/>
        </a:p>
      </dgm:t>
    </dgm:pt>
    <dgm:pt modelId="{EAFFBDF8-05C3-49F5-AE78-11D3B978EECD}" type="sibTrans" cxnId="{3755F96D-3043-4044-B3C9-DEDD3DC73F75}">
      <dgm:prSet/>
      <dgm:spPr/>
      <dgm:t>
        <a:bodyPr/>
        <a:lstStyle/>
        <a:p>
          <a:endParaRPr lang="en-US"/>
        </a:p>
      </dgm:t>
    </dgm:pt>
    <dgm:pt modelId="{751C60A5-24F8-40E7-8686-77C85EF6EF95}">
      <dgm:prSet/>
      <dgm:spPr/>
      <dgm:t>
        <a:bodyPr/>
        <a:lstStyle/>
        <a:p>
          <a:r>
            <a:rPr lang="en-US" baseline="0"/>
            <a:t>Azure CLI</a:t>
          </a:r>
          <a:endParaRPr lang="en-US"/>
        </a:p>
      </dgm:t>
    </dgm:pt>
    <dgm:pt modelId="{C9AC7321-B89F-4C2A-9F9D-8AC32950C799}" type="parTrans" cxnId="{D554C008-E24F-4F6F-A2DC-68BDF1081B20}">
      <dgm:prSet/>
      <dgm:spPr/>
      <dgm:t>
        <a:bodyPr/>
        <a:lstStyle/>
        <a:p>
          <a:endParaRPr lang="en-US"/>
        </a:p>
      </dgm:t>
    </dgm:pt>
    <dgm:pt modelId="{8B0ED6D3-0B0D-40D1-A789-5AB13B303286}" type="sibTrans" cxnId="{D554C008-E24F-4F6F-A2DC-68BDF1081B20}">
      <dgm:prSet/>
      <dgm:spPr/>
      <dgm:t>
        <a:bodyPr/>
        <a:lstStyle/>
        <a:p>
          <a:endParaRPr lang="en-US"/>
        </a:p>
      </dgm:t>
    </dgm:pt>
    <dgm:pt modelId="{DF6750FD-6CCF-4F9C-861F-6E17B8017546}">
      <dgm:prSet/>
      <dgm:spPr/>
      <dgm:t>
        <a:bodyPr/>
        <a:lstStyle/>
        <a:p>
          <a:r>
            <a:rPr lang="en-US" baseline="0"/>
            <a:t>Az Module for PowerShell</a:t>
          </a:r>
          <a:endParaRPr lang="en-US"/>
        </a:p>
      </dgm:t>
    </dgm:pt>
    <dgm:pt modelId="{D65562D6-57C8-4CF2-BD58-245E4D1FEA08}" type="parTrans" cxnId="{F459B0B4-2FB2-4C15-84E2-49B684E7CC68}">
      <dgm:prSet/>
      <dgm:spPr/>
      <dgm:t>
        <a:bodyPr/>
        <a:lstStyle/>
        <a:p>
          <a:endParaRPr lang="en-US"/>
        </a:p>
      </dgm:t>
    </dgm:pt>
    <dgm:pt modelId="{81DE28AA-62BB-46E3-BF55-F1B9309A4D97}" type="sibTrans" cxnId="{F459B0B4-2FB2-4C15-84E2-49B684E7CC68}">
      <dgm:prSet/>
      <dgm:spPr/>
      <dgm:t>
        <a:bodyPr/>
        <a:lstStyle/>
        <a:p>
          <a:endParaRPr lang="en-US"/>
        </a:p>
      </dgm:t>
    </dgm:pt>
    <dgm:pt modelId="{1FEC5E97-D1C4-4786-8497-97FFC09750E6}">
      <dgm:prSet/>
      <dgm:spPr/>
      <dgm:t>
        <a:bodyPr/>
        <a:lstStyle/>
        <a:p>
          <a:r>
            <a:rPr lang="en-US" baseline="0"/>
            <a:t>REST APIs</a:t>
          </a:r>
          <a:endParaRPr lang="en-US"/>
        </a:p>
      </dgm:t>
    </dgm:pt>
    <dgm:pt modelId="{C4F629D1-9ECF-4FBB-95CA-8CF085B2CD30}" type="parTrans" cxnId="{32D88B3B-4318-4EFD-9D3C-94DE63AF1B2C}">
      <dgm:prSet/>
      <dgm:spPr/>
      <dgm:t>
        <a:bodyPr/>
        <a:lstStyle/>
        <a:p>
          <a:endParaRPr lang="en-US"/>
        </a:p>
      </dgm:t>
    </dgm:pt>
    <dgm:pt modelId="{5115064F-3571-4CCE-B4FF-F164EF9A6642}" type="sibTrans" cxnId="{32D88B3B-4318-4EFD-9D3C-94DE63AF1B2C}">
      <dgm:prSet/>
      <dgm:spPr/>
      <dgm:t>
        <a:bodyPr/>
        <a:lstStyle/>
        <a:p>
          <a:endParaRPr lang="en-US"/>
        </a:p>
      </dgm:t>
    </dgm:pt>
    <dgm:pt modelId="{86C8E057-0884-4BEF-A043-E3FB2FB7E681}">
      <dgm:prSet/>
      <dgm:spPr/>
      <dgm:t>
        <a:bodyPr/>
        <a:lstStyle/>
        <a:p>
          <a:r>
            <a:rPr lang="en-US" baseline="0"/>
            <a:t>Log Analytics</a:t>
          </a:r>
          <a:endParaRPr lang="en-US"/>
        </a:p>
      </dgm:t>
    </dgm:pt>
    <dgm:pt modelId="{94BB156D-8238-4BC7-9436-2D6E40AE337D}" type="parTrans" cxnId="{C56A7902-918A-4806-9584-5F974BFD1C3E}">
      <dgm:prSet/>
      <dgm:spPr/>
      <dgm:t>
        <a:bodyPr/>
        <a:lstStyle/>
        <a:p>
          <a:endParaRPr lang="en-US"/>
        </a:p>
      </dgm:t>
    </dgm:pt>
    <dgm:pt modelId="{E4400FA6-8DD2-4312-B778-00F0D077314E}" type="sibTrans" cxnId="{C56A7902-918A-4806-9584-5F974BFD1C3E}">
      <dgm:prSet/>
      <dgm:spPr/>
      <dgm:t>
        <a:bodyPr/>
        <a:lstStyle/>
        <a:p>
          <a:endParaRPr lang="en-US"/>
        </a:p>
      </dgm:t>
    </dgm:pt>
    <dgm:pt modelId="{B188A32F-219B-4861-8049-6251AD0ED0F8}">
      <dgm:prSet/>
      <dgm:spPr/>
      <dgm:t>
        <a:bodyPr/>
        <a:lstStyle/>
        <a:p>
          <a:r>
            <a:rPr lang="en-US" baseline="0"/>
            <a:t>Custom dashboards</a:t>
          </a:r>
          <a:endParaRPr lang="en-US"/>
        </a:p>
      </dgm:t>
    </dgm:pt>
    <dgm:pt modelId="{898075A0-6196-4F7D-AB5A-1402078EE16E}" type="parTrans" cxnId="{F13BAA28-AECA-4F31-A167-24E1BE5A0C58}">
      <dgm:prSet/>
      <dgm:spPr/>
      <dgm:t>
        <a:bodyPr/>
        <a:lstStyle/>
        <a:p>
          <a:endParaRPr lang="en-US"/>
        </a:p>
      </dgm:t>
    </dgm:pt>
    <dgm:pt modelId="{2E1E7770-0480-48DA-9BE1-489F0153F144}" type="sibTrans" cxnId="{F13BAA28-AECA-4F31-A167-24E1BE5A0C58}">
      <dgm:prSet/>
      <dgm:spPr/>
      <dgm:t>
        <a:bodyPr/>
        <a:lstStyle/>
        <a:p>
          <a:endParaRPr lang="en-US"/>
        </a:p>
      </dgm:t>
    </dgm:pt>
    <dgm:pt modelId="{67372F26-DC40-4192-A9D1-628C1AEE527B}">
      <dgm:prSet/>
      <dgm:spPr/>
      <dgm:t>
        <a:bodyPr/>
        <a:lstStyle/>
        <a:p>
          <a:r>
            <a:rPr lang="en-US" baseline="0"/>
            <a:t>KQL</a:t>
          </a:r>
          <a:endParaRPr lang="en-US"/>
        </a:p>
      </dgm:t>
    </dgm:pt>
    <dgm:pt modelId="{28C5F0B3-785A-45C0-8BAD-EF691947DC85}" type="parTrans" cxnId="{70557F87-AAF6-4034-A7AD-672B0D8A1B99}">
      <dgm:prSet/>
      <dgm:spPr/>
      <dgm:t>
        <a:bodyPr/>
        <a:lstStyle/>
        <a:p>
          <a:endParaRPr lang="en-US"/>
        </a:p>
      </dgm:t>
    </dgm:pt>
    <dgm:pt modelId="{0C56ED16-F0EB-4589-8BAF-6498C2FEE688}" type="sibTrans" cxnId="{70557F87-AAF6-4034-A7AD-672B0D8A1B99}">
      <dgm:prSet/>
      <dgm:spPr/>
      <dgm:t>
        <a:bodyPr/>
        <a:lstStyle/>
        <a:p>
          <a:endParaRPr lang="en-US"/>
        </a:p>
      </dgm:t>
    </dgm:pt>
    <dgm:pt modelId="{557D4F63-DEAE-4BA7-B841-32FFD43298DD}">
      <dgm:prSet/>
      <dgm:spPr/>
      <dgm:t>
        <a:bodyPr/>
        <a:lstStyle/>
        <a:p>
          <a:r>
            <a:rPr lang="en-US"/>
            <a:t>T-SQL</a:t>
          </a:r>
        </a:p>
      </dgm:t>
    </dgm:pt>
    <dgm:pt modelId="{00A8EC6C-CE4C-4F36-8B19-195A8DF9ED8E}" type="parTrans" cxnId="{04C8EA6B-3F1C-4487-8AE5-B54EA8F1A726}">
      <dgm:prSet/>
      <dgm:spPr/>
      <dgm:t>
        <a:bodyPr/>
        <a:lstStyle/>
        <a:p>
          <a:endParaRPr lang="en-US"/>
        </a:p>
      </dgm:t>
    </dgm:pt>
    <dgm:pt modelId="{8B97A0C1-5983-408E-AA92-7DF14FED7A32}" type="sibTrans" cxnId="{04C8EA6B-3F1C-4487-8AE5-B54EA8F1A726}">
      <dgm:prSet/>
      <dgm:spPr/>
      <dgm:t>
        <a:bodyPr/>
        <a:lstStyle/>
        <a:p>
          <a:endParaRPr lang="en-US"/>
        </a:p>
      </dgm:t>
    </dgm:pt>
    <dgm:pt modelId="{E99018FD-1148-40FE-ACBC-99FB4043FE39}">
      <dgm:prSet/>
      <dgm:spPr/>
      <dgm:t>
        <a:bodyPr/>
        <a:lstStyle/>
        <a:p>
          <a:r>
            <a:rPr lang="en-US"/>
            <a:t>Catalog Views</a:t>
          </a:r>
        </a:p>
      </dgm:t>
    </dgm:pt>
    <dgm:pt modelId="{6E241A2F-C9D2-481D-97FD-005D99B26F73}" type="parTrans" cxnId="{9B685376-62C2-496F-B6D8-D83BA001CF71}">
      <dgm:prSet/>
      <dgm:spPr/>
      <dgm:t>
        <a:bodyPr/>
        <a:lstStyle/>
        <a:p>
          <a:endParaRPr lang="en-US"/>
        </a:p>
      </dgm:t>
    </dgm:pt>
    <dgm:pt modelId="{B69AC98C-85D2-4BB7-B8FB-23E0880CA2A1}" type="sibTrans" cxnId="{9B685376-62C2-496F-B6D8-D83BA001CF71}">
      <dgm:prSet/>
      <dgm:spPr/>
      <dgm:t>
        <a:bodyPr/>
        <a:lstStyle/>
        <a:p>
          <a:endParaRPr lang="en-US"/>
        </a:p>
      </dgm:t>
    </dgm:pt>
    <dgm:pt modelId="{A56F3D4D-46A5-4012-B474-77A7B8FDD701}">
      <dgm:prSet/>
      <dgm:spPr/>
      <dgm:t>
        <a:bodyPr/>
        <a:lstStyle/>
        <a:p>
          <a:r>
            <a:rPr lang="en-US"/>
            <a:t>DMVs</a:t>
          </a:r>
        </a:p>
      </dgm:t>
    </dgm:pt>
    <dgm:pt modelId="{DB636D67-FBE8-40E0-B479-07193337EBB4}" type="parTrans" cxnId="{D2BBD59D-B21F-4B20-8C13-B845327DD949}">
      <dgm:prSet/>
      <dgm:spPr/>
      <dgm:t>
        <a:bodyPr/>
        <a:lstStyle/>
        <a:p>
          <a:endParaRPr lang="en-US"/>
        </a:p>
      </dgm:t>
    </dgm:pt>
    <dgm:pt modelId="{A065D4BB-0286-41FE-9940-B1D8071566B4}" type="sibTrans" cxnId="{D2BBD59D-B21F-4B20-8C13-B845327DD949}">
      <dgm:prSet/>
      <dgm:spPr/>
      <dgm:t>
        <a:bodyPr/>
        <a:lstStyle/>
        <a:p>
          <a:endParaRPr lang="en-US"/>
        </a:p>
      </dgm:t>
    </dgm:pt>
    <dgm:pt modelId="{944A7732-CB2A-4490-A134-B7B980E20995}">
      <dgm:prSet/>
      <dgm:spPr/>
      <dgm:t>
        <a:bodyPr/>
        <a:lstStyle/>
        <a:p>
          <a:r>
            <a:rPr lang="en-US" baseline="0"/>
            <a:t>Resource Health</a:t>
          </a:r>
          <a:endParaRPr lang="en-US"/>
        </a:p>
      </dgm:t>
    </dgm:pt>
    <dgm:pt modelId="{E0E4BAF9-B19E-496A-8E94-0A721583D665}" type="parTrans" cxnId="{380E9F40-DFCB-41C3-9D46-6F871C61C1D2}">
      <dgm:prSet/>
      <dgm:spPr/>
      <dgm:t>
        <a:bodyPr/>
        <a:lstStyle/>
        <a:p>
          <a:endParaRPr lang="en-US"/>
        </a:p>
      </dgm:t>
    </dgm:pt>
    <dgm:pt modelId="{7E4525B9-AA8E-47FA-9037-0B706F6CC142}" type="sibTrans" cxnId="{380E9F40-DFCB-41C3-9D46-6F871C61C1D2}">
      <dgm:prSet/>
      <dgm:spPr/>
      <dgm:t>
        <a:bodyPr/>
        <a:lstStyle/>
        <a:p>
          <a:endParaRPr lang="en-US"/>
        </a:p>
      </dgm:t>
    </dgm:pt>
    <dgm:pt modelId="{CCBEAE4D-9482-464A-B795-10CD32A78A64}" type="pres">
      <dgm:prSet presAssocID="{821F82F3-5987-4F1D-8A4B-D9344E2AAD5A}" presName="hierChild1" presStyleCnt="0">
        <dgm:presLayoutVars>
          <dgm:orgChart val="1"/>
          <dgm:chPref val="1"/>
          <dgm:dir/>
          <dgm:animOne val="branch"/>
          <dgm:animLvl val="lvl"/>
          <dgm:resizeHandles/>
        </dgm:presLayoutVars>
      </dgm:prSet>
      <dgm:spPr/>
    </dgm:pt>
    <dgm:pt modelId="{0094DB80-01DB-4466-B8BF-68A409239846}" type="pres">
      <dgm:prSet presAssocID="{C47F1700-103B-41EC-B32D-B4E991198F52}" presName="hierRoot1" presStyleCnt="0">
        <dgm:presLayoutVars>
          <dgm:hierBranch val="init"/>
        </dgm:presLayoutVars>
      </dgm:prSet>
      <dgm:spPr/>
    </dgm:pt>
    <dgm:pt modelId="{B51FD428-3E6F-41A8-8609-B26F646DC771}" type="pres">
      <dgm:prSet presAssocID="{C47F1700-103B-41EC-B32D-B4E991198F52}" presName="rootComposite1" presStyleCnt="0"/>
      <dgm:spPr/>
    </dgm:pt>
    <dgm:pt modelId="{132AF4F2-A979-4D0E-814E-A9E596AF7403}" type="pres">
      <dgm:prSet presAssocID="{C47F1700-103B-41EC-B32D-B4E991198F52}" presName="rootText1" presStyleLbl="node0" presStyleIdx="0" presStyleCnt="3">
        <dgm:presLayoutVars>
          <dgm:chPref val="3"/>
        </dgm:presLayoutVars>
      </dgm:prSet>
      <dgm:spPr/>
    </dgm:pt>
    <dgm:pt modelId="{2E6E19F5-D205-43E7-8175-03988807CE1C}" type="pres">
      <dgm:prSet presAssocID="{C47F1700-103B-41EC-B32D-B4E991198F52}" presName="rootConnector1" presStyleLbl="node1" presStyleIdx="0" presStyleCnt="0"/>
      <dgm:spPr/>
    </dgm:pt>
    <dgm:pt modelId="{E9E443EA-6336-4CED-84D8-278314FB8609}" type="pres">
      <dgm:prSet presAssocID="{C47F1700-103B-41EC-B32D-B4E991198F52}" presName="hierChild2" presStyleCnt="0"/>
      <dgm:spPr/>
    </dgm:pt>
    <dgm:pt modelId="{3E9A53A3-2A76-4942-9809-3C097CC82E0E}" type="pres">
      <dgm:prSet presAssocID="{9AF5A03B-461F-4B21-BE3D-09F11A21BDCA}" presName="Name37" presStyleLbl="parChTrans1D2" presStyleIdx="0" presStyleCnt="10"/>
      <dgm:spPr/>
    </dgm:pt>
    <dgm:pt modelId="{46EFE887-22AE-41A1-B490-D14E0ADF306B}" type="pres">
      <dgm:prSet presAssocID="{1004287A-64BA-42B2-8ACD-6C302218C309}" presName="hierRoot2" presStyleCnt="0">
        <dgm:presLayoutVars>
          <dgm:hierBranch val="init"/>
        </dgm:presLayoutVars>
      </dgm:prSet>
      <dgm:spPr/>
    </dgm:pt>
    <dgm:pt modelId="{0F9C93C7-E764-48BB-9F58-7C2BFE243054}" type="pres">
      <dgm:prSet presAssocID="{1004287A-64BA-42B2-8ACD-6C302218C309}" presName="rootComposite" presStyleCnt="0"/>
      <dgm:spPr/>
    </dgm:pt>
    <dgm:pt modelId="{29281538-8D56-4839-A583-F26AF4901FE1}" type="pres">
      <dgm:prSet presAssocID="{1004287A-64BA-42B2-8ACD-6C302218C309}" presName="rootText" presStyleLbl="node2" presStyleIdx="0" presStyleCnt="10">
        <dgm:presLayoutVars>
          <dgm:chPref val="3"/>
        </dgm:presLayoutVars>
      </dgm:prSet>
      <dgm:spPr/>
    </dgm:pt>
    <dgm:pt modelId="{5CFE523E-3D42-4BD2-975D-C7520E77686A}" type="pres">
      <dgm:prSet presAssocID="{1004287A-64BA-42B2-8ACD-6C302218C309}" presName="rootConnector" presStyleLbl="node2" presStyleIdx="0" presStyleCnt="10"/>
      <dgm:spPr/>
    </dgm:pt>
    <dgm:pt modelId="{A07C29A3-0210-495D-B2F7-6F35F9DB662E}" type="pres">
      <dgm:prSet presAssocID="{1004287A-64BA-42B2-8ACD-6C302218C309}" presName="hierChild4" presStyleCnt="0"/>
      <dgm:spPr/>
    </dgm:pt>
    <dgm:pt modelId="{D895979A-7C74-4DE4-9A4C-7E3B7A85F493}" type="pres">
      <dgm:prSet presAssocID="{1004287A-64BA-42B2-8ACD-6C302218C309}" presName="hierChild5" presStyleCnt="0"/>
      <dgm:spPr/>
    </dgm:pt>
    <dgm:pt modelId="{99C6F8A7-2F80-4F6D-824C-2B5DE6121D10}" type="pres">
      <dgm:prSet presAssocID="{E0E4BAF9-B19E-496A-8E94-0A721583D665}" presName="Name37" presStyleLbl="parChTrans1D2" presStyleIdx="1" presStyleCnt="10"/>
      <dgm:spPr/>
    </dgm:pt>
    <dgm:pt modelId="{D3DDE218-4B28-4302-BFF8-2691FFA5BA91}" type="pres">
      <dgm:prSet presAssocID="{944A7732-CB2A-4490-A134-B7B980E20995}" presName="hierRoot2" presStyleCnt="0">
        <dgm:presLayoutVars>
          <dgm:hierBranch val="init"/>
        </dgm:presLayoutVars>
      </dgm:prSet>
      <dgm:spPr/>
    </dgm:pt>
    <dgm:pt modelId="{6CF8AA85-65D7-4EA0-AA30-DB8BF029D90D}" type="pres">
      <dgm:prSet presAssocID="{944A7732-CB2A-4490-A134-B7B980E20995}" presName="rootComposite" presStyleCnt="0"/>
      <dgm:spPr/>
    </dgm:pt>
    <dgm:pt modelId="{AFA970E9-E4B9-4EED-A849-FA279D2F9434}" type="pres">
      <dgm:prSet presAssocID="{944A7732-CB2A-4490-A134-B7B980E20995}" presName="rootText" presStyleLbl="node2" presStyleIdx="1" presStyleCnt="10">
        <dgm:presLayoutVars>
          <dgm:chPref val="3"/>
        </dgm:presLayoutVars>
      </dgm:prSet>
      <dgm:spPr/>
    </dgm:pt>
    <dgm:pt modelId="{D0FD6ECF-657F-4B93-ABF9-E983552AFC1A}" type="pres">
      <dgm:prSet presAssocID="{944A7732-CB2A-4490-A134-B7B980E20995}" presName="rootConnector" presStyleLbl="node2" presStyleIdx="1" presStyleCnt="10"/>
      <dgm:spPr/>
    </dgm:pt>
    <dgm:pt modelId="{A2C34B3D-A3A8-47F3-953D-14C92906AAA5}" type="pres">
      <dgm:prSet presAssocID="{944A7732-CB2A-4490-A134-B7B980E20995}" presName="hierChild4" presStyleCnt="0"/>
      <dgm:spPr/>
    </dgm:pt>
    <dgm:pt modelId="{22B00E1D-7093-463B-B3EE-E1FDF247D9E0}" type="pres">
      <dgm:prSet presAssocID="{944A7732-CB2A-4490-A134-B7B980E20995}" presName="hierChild5" presStyleCnt="0"/>
      <dgm:spPr/>
    </dgm:pt>
    <dgm:pt modelId="{51F41AE1-D96C-4B4A-A9CF-7E20EF271B6F}" type="pres">
      <dgm:prSet presAssocID="{76068603-EE6C-435B-BB44-68C14C51E76C}" presName="Name37" presStyleLbl="parChTrans1D2" presStyleIdx="2" presStyleCnt="10"/>
      <dgm:spPr/>
    </dgm:pt>
    <dgm:pt modelId="{6ADD2D66-3D9B-4F67-A542-97231DCD03E9}" type="pres">
      <dgm:prSet presAssocID="{068CD964-6745-4D2E-8AF1-AD5D6959E1F2}" presName="hierRoot2" presStyleCnt="0">
        <dgm:presLayoutVars>
          <dgm:hierBranch val="init"/>
        </dgm:presLayoutVars>
      </dgm:prSet>
      <dgm:spPr/>
    </dgm:pt>
    <dgm:pt modelId="{43856A3D-A251-478B-9701-E95BA787EF33}" type="pres">
      <dgm:prSet presAssocID="{068CD964-6745-4D2E-8AF1-AD5D6959E1F2}" presName="rootComposite" presStyleCnt="0"/>
      <dgm:spPr/>
    </dgm:pt>
    <dgm:pt modelId="{1E0C58F7-3620-4D35-BE2B-AD2A64F78D00}" type="pres">
      <dgm:prSet presAssocID="{068CD964-6745-4D2E-8AF1-AD5D6959E1F2}" presName="rootText" presStyleLbl="node2" presStyleIdx="2" presStyleCnt="10">
        <dgm:presLayoutVars>
          <dgm:chPref val="3"/>
        </dgm:presLayoutVars>
      </dgm:prSet>
      <dgm:spPr/>
    </dgm:pt>
    <dgm:pt modelId="{09D05B2C-7408-4F76-99EB-E8D11C0F27BF}" type="pres">
      <dgm:prSet presAssocID="{068CD964-6745-4D2E-8AF1-AD5D6959E1F2}" presName="rootConnector" presStyleLbl="node2" presStyleIdx="2" presStyleCnt="10"/>
      <dgm:spPr/>
    </dgm:pt>
    <dgm:pt modelId="{26B57D52-1FF2-42EE-AE80-3934D84F331D}" type="pres">
      <dgm:prSet presAssocID="{068CD964-6745-4D2E-8AF1-AD5D6959E1F2}" presName="hierChild4" presStyleCnt="0"/>
      <dgm:spPr/>
    </dgm:pt>
    <dgm:pt modelId="{060A6E18-427F-458F-891B-63A35B055BDF}" type="pres">
      <dgm:prSet presAssocID="{068CD964-6745-4D2E-8AF1-AD5D6959E1F2}" presName="hierChild5" presStyleCnt="0"/>
      <dgm:spPr/>
    </dgm:pt>
    <dgm:pt modelId="{A70FC2B6-2E6F-44AA-92A1-F7DD850CA8DF}" type="pres">
      <dgm:prSet presAssocID="{94BB156D-8238-4BC7-9436-2D6E40AE337D}" presName="Name37" presStyleLbl="parChTrans1D2" presStyleIdx="3" presStyleCnt="10"/>
      <dgm:spPr/>
    </dgm:pt>
    <dgm:pt modelId="{5C2E91C5-5101-4A3C-A80D-A415C9090992}" type="pres">
      <dgm:prSet presAssocID="{86C8E057-0884-4BEF-A043-E3FB2FB7E681}" presName="hierRoot2" presStyleCnt="0">
        <dgm:presLayoutVars>
          <dgm:hierBranch val="init"/>
        </dgm:presLayoutVars>
      </dgm:prSet>
      <dgm:spPr/>
    </dgm:pt>
    <dgm:pt modelId="{B8667855-1CD1-4463-B5ED-18C8E0B1EF64}" type="pres">
      <dgm:prSet presAssocID="{86C8E057-0884-4BEF-A043-E3FB2FB7E681}" presName="rootComposite" presStyleCnt="0"/>
      <dgm:spPr/>
    </dgm:pt>
    <dgm:pt modelId="{33A87013-91BE-4343-9676-3735C931A634}" type="pres">
      <dgm:prSet presAssocID="{86C8E057-0884-4BEF-A043-E3FB2FB7E681}" presName="rootText" presStyleLbl="node2" presStyleIdx="3" presStyleCnt="10">
        <dgm:presLayoutVars>
          <dgm:chPref val="3"/>
        </dgm:presLayoutVars>
      </dgm:prSet>
      <dgm:spPr/>
    </dgm:pt>
    <dgm:pt modelId="{F629598A-FDE5-4203-A1D6-F3F2776BA5E4}" type="pres">
      <dgm:prSet presAssocID="{86C8E057-0884-4BEF-A043-E3FB2FB7E681}" presName="rootConnector" presStyleLbl="node2" presStyleIdx="3" presStyleCnt="10"/>
      <dgm:spPr/>
    </dgm:pt>
    <dgm:pt modelId="{ADCEBBC3-25C0-4AE0-B2CE-A6EBCF239AFA}" type="pres">
      <dgm:prSet presAssocID="{86C8E057-0884-4BEF-A043-E3FB2FB7E681}" presName="hierChild4" presStyleCnt="0"/>
      <dgm:spPr/>
    </dgm:pt>
    <dgm:pt modelId="{F63428CB-654E-4ACE-BA81-4D73E1A17B37}" type="pres">
      <dgm:prSet presAssocID="{898075A0-6196-4F7D-AB5A-1402078EE16E}" presName="Name37" presStyleLbl="parChTrans1D3" presStyleIdx="0" presStyleCnt="2"/>
      <dgm:spPr/>
    </dgm:pt>
    <dgm:pt modelId="{9AA9D341-C4FE-4AED-9935-B9B8DC9B8C2C}" type="pres">
      <dgm:prSet presAssocID="{B188A32F-219B-4861-8049-6251AD0ED0F8}" presName="hierRoot2" presStyleCnt="0">
        <dgm:presLayoutVars>
          <dgm:hierBranch val="init"/>
        </dgm:presLayoutVars>
      </dgm:prSet>
      <dgm:spPr/>
    </dgm:pt>
    <dgm:pt modelId="{0EDF9967-17EF-489A-A301-3A96A61334EF}" type="pres">
      <dgm:prSet presAssocID="{B188A32F-219B-4861-8049-6251AD0ED0F8}" presName="rootComposite" presStyleCnt="0"/>
      <dgm:spPr/>
    </dgm:pt>
    <dgm:pt modelId="{FDC53852-BA6D-425D-BFA7-EEFA79739BDA}" type="pres">
      <dgm:prSet presAssocID="{B188A32F-219B-4861-8049-6251AD0ED0F8}" presName="rootText" presStyleLbl="node3" presStyleIdx="0" presStyleCnt="2">
        <dgm:presLayoutVars>
          <dgm:chPref val="3"/>
        </dgm:presLayoutVars>
      </dgm:prSet>
      <dgm:spPr/>
    </dgm:pt>
    <dgm:pt modelId="{16C976BB-5D03-45EA-9D9D-4BB367703B6A}" type="pres">
      <dgm:prSet presAssocID="{B188A32F-219B-4861-8049-6251AD0ED0F8}" presName="rootConnector" presStyleLbl="node3" presStyleIdx="0" presStyleCnt="2"/>
      <dgm:spPr/>
    </dgm:pt>
    <dgm:pt modelId="{348E41A3-A02B-423C-9FDB-646FADA4ECFF}" type="pres">
      <dgm:prSet presAssocID="{B188A32F-219B-4861-8049-6251AD0ED0F8}" presName="hierChild4" presStyleCnt="0"/>
      <dgm:spPr/>
    </dgm:pt>
    <dgm:pt modelId="{5A83EFB4-0989-47C3-AFDA-5AB68D529531}" type="pres">
      <dgm:prSet presAssocID="{B188A32F-219B-4861-8049-6251AD0ED0F8}" presName="hierChild5" presStyleCnt="0"/>
      <dgm:spPr/>
    </dgm:pt>
    <dgm:pt modelId="{4B1EBC9B-4B4E-4434-9BB5-85FE10D9F7C9}" type="pres">
      <dgm:prSet presAssocID="{28C5F0B3-785A-45C0-8BAD-EF691947DC85}" presName="Name37" presStyleLbl="parChTrans1D3" presStyleIdx="1" presStyleCnt="2"/>
      <dgm:spPr/>
    </dgm:pt>
    <dgm:pt modelId="{291589E6-3F57-4449-A0A2-54C95F44CC61}" type="pres">
      <dgm:prSet presAssocID="{67372F26-DC40-4192-A9D1-628C1AEE527B}" presName="hierRoot2" presStyleCnt="0">
        <dgm:presLayoutVars>
          <dgm:hierBranch val="init"/>
        </dgm:presLayoutVars>
      </dgm:prSet>
      <dgm:spPr/>
    </dgm:pt>
    <dgm:pt modelId="{EA817AF1-8F91-4EFA-8B42-10C392A0E76B}" type="pres">
      <dgm:prSet presAssocID="{67372F26-DC40-4192-A9D1-628C1AEE527B}" presName="rootComposite" presStyleCnt="0"/>
      <dgm:spPr/>
    </dgm:pt>
    <dgm:pt modelId="{18545F1A-AB04-4136-8E27-3F3ADC4CDB07}" type="pres">
      <dgm:prSet presAssocID="{67372F26-DC40-4192-A9D1-628C1AEE527B}" presName="rootText" presStyleLbl="node3" presStyleIdx="1" presStyleCnt="2">
        <dgm:presLayoutVars>
          <dgm:chPref val="3"/>
        </dgm:presLayoutVars>
      </dgm:prSet>
      <dgm:spPr/>
    </dgm:pt>
    <dgm:pt modelId="{2895C0CE-DBDA-42F7-91AF-36E98E131B73}" type="pres">
      <dgm:prSet presAssocID="{67372F26-DC40-4192-A9D1-628C1AEE527B}" presName="rootConnector" presStyleLbl="node3" presStyleIdx="1" presStyleCnt="2"/>
      <dgm:spPr/>
    </dgm:pt>
    <dgm:pt modelId="{5481FEC0-9C7E-42A2-A109-6F1E5F616A67}" type="pres">
      <dgm:prSet presAssocID="{67372F26-DC40-4192-A9D1-628C1AEE527B}" presName="hierChild4" presStyleCnt="0"/>
      <dgm:spPr/>
    </dgm:pt>
    <dgm:pt modelId="{5128703A-C005-4EA6-81E9-8F436F436E94}" type="pres">
      <dgm:prSet presAssocID="{67372F26-DC40-4192-A9D1-628C1AEE527B}" presName="hierChild5" presStyleCnt="0"/>
      <dgm:spPr/>
    </dgm:pt>
    <dgm:pt modelId="{E53E5917-B928-4415-9EC2-8A007B21A199}" type="pres">
      <dgm:prSet presAssocID="{86C8E057-0884-4BEF-A043-E3FB2FB7E681}" presName="hierChild5" presStyleCnt="0"/>
      <dgm:spPr/>
    </dgm:pt>
    <dgm:pt modelId="{957778CA-042A-448F-934E-1D49EDCABE13}" type="pres">
      <dgm:prSet presAssocID="{C47F1700-103B-41EC-B32D-B4E991198F52}" presName="hierChild3" presStyleCnt="0"/>
      <dgm:spPr/>
    </dgm:pt>
    <dgm:pt modelId="{33C0154B-7802-49A3-9B49-FF276DF2935B}" type="pres">
      <dgm:prSet presAssocID="{557D4F63-DEAE-4BA7-B841-32FFD43298DD}" presName="hierRoot1" presStyleCnt="0">
        <dgm:presLayoutVars>
          <dgm:hierBranch val="init"/>
        </dgm:presLayoutVars>
      </dgm:prSet>
      <dgm:spPr/>
    </dgm:pt>
    <dgm:pt modelId="{4D8B7208-73D3-48BE-BF9E-0AEE1DA103E5}" type="pres">
      <dgm:prSet presAssocID="{557D4F63-DEAE-4BA7-B841-32FFD43298DD}" presName="rootComposite1" presStyleCnt="0"/>
      <dgm:spPr/>
    </dgm:pt>
    <dgm:pt modelId="{1A4E7EEA-E9FB-4048-AFD0-F308A29F98DA}" type="pres">
      <dgm:prSet presAssocID="{557D4F63-DEAE-4BA7-B841-32FFD43298DD}" presName="rootText1" presStyleLbl="node0" presStyleIdx="1" presStyleCnt="3">
        <dgm:presLayoutVars>
          <dgm:chPref val="3"/>
        </dgm:presLayoutVars>
      </dgm:prSet>
      <dgm:spPr/>
    </dgm:pt>
    <dgm:pt modelId="{A25D9A59-2280-428F-B9CA-999E1B564E0E}" type="pres">
      <dgm:prSet presAssocID="{557D4F63-DEAE-4BA7-B841-32FFD43298DD}" presName="rootConnector1" presStyleLbl="node1" presStyleIdx="0" presStyleCnt="0"/>
      <dgm:spPr/>
    </dgm:pt>
    <dgm:pt modelId="{40F68A0C-C575-4541-8671-3DD2FD44B8AA}" type="pres">
      <dgm:prSet presAssocID="{557D4F63-DEAE-4BA7-B841-32FFD43298DD}" presName="hierChild2" presStyleCnt="0"/>
      <dgm:spPr/>
    </dgm:pt>
    <dgm:pt modelId="{645EFE18-1360-4232-B31A-5628112A0A39}" type="pres">
      <dgm:prSet presAssocID="{031658DE-CEF1-4640-B262-A120B0E1DB57}" presName="Name37" presStyleLbl="parChTrans1D2" presStyleIdx="4" presStyleCnt="10"/>
      <dgm:spPr/>
    </dgm:pt>
    <dgm:pt modelId="{CB506E26-6BA2-4DBD-83D8-E14D0E15CDD6}" type="pres">
      <dgm:prSet presAssocID="{E2687921-2D4B-4DAE-84EF-95ABFE756C25}" presName="hierRoot2" presStyleCnt="0">
        <dgm:presLayoutVars>
          <dgm:hierBranch val="init"/>
        </dgm:presLayoutVars>
      </dgm:prSet>
      <dgm:spPr/>
    </dgm:pt>
    <dgm:pt modelId="{BDD93860-2F9C-4E9F-99BB-ABDBE57CF471}" type="pres">
      <dgm:prSet presAssocID="{E2687921-2D4B-4DAE-84EF-95ABFE756C25}" presName="rootComposite" presStyleCnt="0"/>
      <dgm:spPr/>
    </dgm:pt>
    <dgm:pt modelId="{45533BFC-60BA-4082-B08D-9886379CA9C5}" type="pres">
      <dgm:prSet presAssocID="{E2687921-2D4B-4DAE-84EF-95ABFE756C25}" presName="rootText" presStyleLbl="node2" presStyleIdx="4" presStyleCnt="10">
        <dgm:presLayoutVars>
          <dgm:chPref val="3"/>
        </dgm:presLayoutVars>
      </dgm:prSet>
      <dgm:spPr/>
    </dgm:pt>
    <dgm:pt modelId="{7581065C-F74E-427E-9B9A-BC97A7EEC0BB}" type="pres">
      <dgm:prSet presAssocID="{E2687921-2D4B-4DAE-84EF-95ABFE756C25}" presName="rootConnector" presStyleLbl="node2" presStyleIdx="4" presStyleCnt="10"/>
      <dgm:spPr/>
    </dgm:pt>
    <dgm:pt modelId="{D007078D-76E2-4B3D-BF21-398D18EA3523}" type="pres">
      <dgm:prSet presAssocID="{E2687921-2D4B-4DAE-84EF-95ABFE756C25}" presName="hierChild4" presStyleCnt="0"/>
      <dgm:spPr/>
    </dgm:pt>
    <dgm:pt modelId="{347D6F8D-FA3C-4EF5-8ABA-B66C3384C539}" type="pres">
      <dgm:prSet presAssocID="{E2687921-2D4B-4DAE-84EF-95ABFE756C25}" presName="hierChild5" presStyleCnt="0"/>
      <dgm:spPr/>
    </dgm:pt>
    <dgm:pt modelId="{60445D60-511E-4FFD-B993-72D22E54CA8B}" type="pres">
      <dgm:prSet presAssocID="{6E241A2F-C9D2-481D-97FD-005D99B26F73}" presName="Name37" presStyleLbl="parChTrans1D2" presStyleIdx="5" presStyleCnt="10"/>
      <dgm:spPr/>
    </dgm:pt>
    <dgm:pt modelId="{DA6595D5-466D-4CCE-9020-6D02E28A6895}" type="pres">
      <dgm:prSet presAssocID="{E99018FD-1148-40FE-ACBC-99FB4043FE39}" presName="hierRoot2" presStyleCnt="0">
        <dgm:presLayoutVars>
          <dgm:hierBranch val="init"/>
        </dgm:presLayoutVars>
      </dgm:prSet>
      <dgm:spPr/>
    </dgm:pt>
    <dgm:pt modelId="{7E94D96B-B172-4E2E-A2CD-3799066EF1CC}" type="pres">
      <dgm:prSet presAssocID="{E99018FD-1148-40FE-ACBC-99FB4043FE39}" presName="rootComposite" presStyleCnt="0"/>
      <dgm:spPr/>
    </dgm:pt>
    <dgm:pt modelId="{EFFAAC25-1FE1-4914-BE86-F17B4486808B}" type="pres">
      <dgm:prSet presAssocID="{E99018FD-1148-40FE-ACBC-99FB4043FE39}" presName="rootText" presStyleLbl="node2" presStyleIdx="5" presStyleCnt="10">
        <dgm:presLayoutVars>
          <dgm:chPref val="3"/>
        </dgm:presLayoutVars>
      </dgm:prSet>
      <dgm:spPr/>
    </dgm:pt>
    <dgm:pt modelId="{09C12428-C720-4C00-9FD0-5A18A1D294DD}" type="pres">
      <dgm:prSet presAssocID="{E99018FD-1148-40FE-ACBC-99FB4043FE39}" presName="rootConnector" presStyleLbl="node2" presStyleIdx="5" presStyleCnt="10"/>
      <dgm:spPr/>
    </dgm:pt>
    <dgm:pt modelId="{524DF3E0-4E5A-4582-B31B-738A19E68C28}" type="pres">
      <dgm:prSet presAssocID="{E99018FD-1148-40FE-ACBC-99FB4043FE39}" presName="hierChild4" presStyleCnt="0"/>
      <dgm:spPr/>
    </dgm:pt>
    <dgm:pt modelId="{F47910C7-F28F-410E-A009-ECC740DB31D8}" type="pres">
      <dgm:prSet presAssocID="{E99018FD-1148-40FE-ACBC-99FB4043FE39}" presName="hierChild5" presStyleCnt="0"/>
      <dgm:spPr/>
    </dgm:pt>
    <dgm:pt modelId="{D6C0D719-A4C1-40DF-B5C1-9F9EA0D6543D}" type="pres">
      <dgm:prSet presAssocID="{DB636D67-FBE8-40E0-B479-07193337EBB4}" presName="Name37" presStyleLbl="parChTrans1D2" presStyleIdx="6" presStyleCnt="10"/>
      <dgm:spPr/>
    </dgm:pt>
    <dgm:pt modelId="{437D0208-8474-43EA-AF9D-49421A1ED57A}" type="pres">
      <dgm:prSet presAssocID="{A56F3D4D-46A5-4012-B474-77A7B8FDD701}" presName="hierRoot2" presStyleCnt="0">
        <dgm:presLayoutVars>
          <dgm:hierBranch val="init"/>
        </dgm:presLayoutVars>
      </dgm:prSet>
      <dgm:spPr/>
    </dgm:pt>
    <dgm:pt modelId="{E7093D1A-D9D3-4209-9CD1-D84A680FF612}" type="pres">
      <dgm:prSet presAssocID="{A56F3D4D-46A5-4012-B474-77A7B8FDD701}" presName="rootComposite" presStyleCnt="0"/>
      <dgm:spPr/>
    </dgm:pt>
    <dgm:pt modelId="{C554E0C7-0076-4D01-A8EE-A379C783523D}" type="pres">
      <dgm:prSet presAssocID="{A56F3D4D-46A5-4012-B474-77A7B8FDD701}" presName="rootText" presStyleLbl="node2" presStyleIdx="6" presStyleCnt="10">
        <dgm:presLayoutVars>
          <dgm:chPref val="3"/>
        </dgm:presLayoutVars>
      </dgm:prSet>
      <dgm:spPr/>
    </dgm:pt>
    <dgm:pt modelId="{C0BD06AD-486A-4FB4-96F7-53F60F51B4A6}" type="pres">
      <dgm:prSet presAssocID="{A56F3D4D-46A5-4012-B474-77A7B8FDD701}" presName="rootConnector" presStyleLbl="node2" presStyleIdx="6" presStyleCnt="10"/>
      <dgm:spPr/>
    </dgm:pt>
    <dgm:pt modelId="{568FC567-1B99-41DC-B72B-FFBEE1603725}" type="pres">
      <dgm:prSet presAssocID="{A56F3D4D-46A5-4012-B474-77A7B8FDD701}" presName="hierChild4" presStyleCnt="0"/>
      <dgm:spPr/>
    </dgm:pt>
    <dgm:pt modelId="{48368FE2-D30B-4A74-9901-0C7D2F49B40A}" type="pres">
      <dgm:prSet presAssocID="{A56F3D4D-46A5-4012-B474-77A7B8FDD701}" presName="hierChild5" presStyleCnt="0"/>
      <dgm:spPr/>
    </dgm:pt>
    <dgm:pt modelId="{63228838-DFBE-4805-8A65-86C4A3F5CCE7}" type="pres">
      <dgm:prSet presAssocID="{557D4F63-DEAE-4BA7-B841-32FFD43298DD}" presName="hierChild3" presStyleCnt="0"/>
      <dgm:spPr/>
    </dgm:pt>
    <dgm:pt modelId="{CFFFACED-829D-4DB2-8017-7C6B90641AC7}" type="pres">
      <dgm:prSet presAssocID="{8A0CF260-5B5C-4CF2-9E44-DC06CD74A9C7}" presName="hierRoot1" presStyleCnt="0">
        <dgm:presLayoutVars>
          <dgm:hierBranch val="init"/>
        </dgm:presLayoutVars>
      </dgm:prSet>
      <dgm:spPr/>
    </dgm:pt>
    <dgm:pt modelId="{EC1261B6-0D42-4200-B47E-162BB219F363}" type="pres">
      <dgm:prSet presAssocID="{8A0CF260-5B5C-4CF2-9E44-DC06CD74A9C7}" presName="rootComposite1" presStyleCnt="0"/>
      <dgm:spPr/>
    </dgm:pt>
    <dgm:pt modelId="{77199257-A219-4A19-9C39-D26BDA7BBC51}" type="pres">
      <dgm:prSet presAssocID="{8A0CF260-5B5C-4CF2-9E44-DC06CD74A9C7}" presName="rootText1" presStyleLbl="node0" presStyleIdx="2" presStyleCnt="3">
        <dgm:presLayoutVars>
          <dgm:chPref val="3"/>
        </dgm:presLayoutVars>
      </dgm:prSet>
      <dgm:spPr/>
    </dgm:pt>
    <dgm:pt modelId="{CA7E4185-DF78-4147-A29C-4235315C3ECF}" type="pres">
      <dgm:prSet presAssocID="{8A0CF260-5B5C-4CF2-9E44-DC06CD74A9C7}" presName="rootConnector1" presStyleLbl="node1" presStyleIdx="0" presStyleCnt="0"/>
      <dgm:spPr/>
    </dgm:pt>
    <dgm:pt modelId="{8190FF1A-046D-47E2-897E-8196155E80DE}" type="pres">
      <dgm:prSet presAssocID="{8A0CF260-5B5C-4CF2-9E44-DC06CD74A9C7}" presName="hierChild2" presStyleCnt="0"/>
      <dgm:spPr/>
    </dgm:pt>
    <dgm:pt modelId="{08154466-B874-44C6-9DBB-7DFE9019E2C7}" type="pres">
      <dgm:prSet presAssocID="{C9AC7321-B89F-4C2A-9F9D-8AC32950C799}" presName="Name37" presStyleLbl="parChTrans1D2" presStyleIdx="7" presStyleCnt="10"/>
      <dgm:spPr/>
    </dgm:pt>
    <dgm:pt modelId="{67631B38-827F-4B5E-BACA-09EAA8CB2743}" type="pres">
      <dgm:prSet presAssocID="{751C60A5-24F8-40E7-8686-77C85EF6EF95}" presName="hierRoot2" presStyleCnt="0">
        <dgm:presLayoutVars>
          <dgm:hierBranch val="init"/>
        </dgm:presLayoutVars>
      </dgm:prSet>
      <dgm:spPr/>
    </dgm:pt>
    <dgm:pt modelId="{A997B5D5-7F08-4978-950A-98427B3E177D}" type="pres">
      <dgm:prSet presAssocID="{751C60A5-24F8-40E7-8686-77C85EF6EF95}" presName="rootComposite" presStyleCnt="0"/>
      <dgm:spPr/>
    </dgm:pt>
    <dgm:pt modelId="{60ECC066-5590-47FC-ABA6-91AD974430E1}" type="pres">
      <dgm:prSet presAssocID="{751C60A5-24F8-40E7-8686-77C85EF6EF95}" presName="rootText" presStyleLbl="node2" presStyleIdx="7" presStyleCnt="10">
        <dgm:presLayoutVars>
          <dgm:chPref val="3"/>
        </dgm:presLayoutVars>
      </dgm:prSet>
      <dgm:spPr/>
    </dgm:pt>
    <dgm:pt modelId="{E70927D4-F4DC-4E4C-BF3C-B60ADC9109C0}" type="pres">
      <dgm:prSet presAssocID="{751C60A5-24F8-40E7-8686-77C85EF6EF95}" presName="rootConnector" presStyleLbl="node2" presStyleIdx="7" presStyleCnt="10"/>
      <dgm:spPr/>
    </dgm:pt>
    <dgm:pt modelId="{8EE0CCDC-5256-4E64-9566-9E0849FF60E5}" type="pres">
      <dgm:prSet presAssocID="{751C60A5-24F8-40E7-8686-77C85EF6EF95}" presName="hierChild4" presStyleCnt="0"/>
      <dgm:spPr/>
    </dgm:pt>
    <dgm:pt modelId="{4461F365-3E40-4F7B-AF6B-E5599DE4F8FE}" type="pres">
      <dgm:prSet presAssocID="{751C60A5-24F8-40E7-8686-77C85EF6EF95}" presName="hierChild5" presStyleCnt="0"/>
      <dgm:spPr/>
    </dgm:pt>
    <dgm:pt modelId="{BBFDC472-9A2B-43C9-B871-361E6C815CC3}" type="pres">
      <dgm:prSet presAssocID="{D65562D6-57C8-4CF2-BD58-245E4D1FEA08}" presName="Name37" presStyleLbl="parChTrans1D2" presStyleIdx="8" presStyleCnt="10"/>
      <dgm:spPr/>
    </dgm:pt>
    <dgm:pt modelId="{0790B6BD-BCC5-4E58-9668-550EA2AB8F7E}" type="pres">
      <dgm:prSet presAssocID="{DF6750FD-6CCF-4F9C-861F-6E17B8017546}" presName="hierRoot2" presStyleCnt="0">
        <dgm:presLayoutVars>
          <dgm:hierBranch val="init"/>
        </dgm:presLayoutVars>
      </dgm:prSet>
      <dgm:spPr/>
    </dgm:pt>
    <dgm:pt modelId="{98B6BB4B-05EA-4DC4-A8A5-D603BBD354AE}" type="pres">
      <dgm:prSet presAssocID="{DF6750FD-6CCF-4F9C-861F-6E17B8017546}" presName="rootComposite" presStyleCnt="0"/>
      <dgm:spPr/>
    </dgm:pt>
    <dgm:pt modelId="{52EE90D2-953A-4F56-961A-526B01626811}" type="pres">
      <dgm:prSet presAssocID="{DF6750FD-6CCF-4F9C-861F-6E17B8017546}" presName="rootText" presStyleLbl="node2" presStyleIdx="8" presStyleCnt="10">
        <dgm:presLayoutVars>
          <dgm:chPref val="3"/>
        </dgm:presLayoutVars>
      </dgm:prSet>
      <dgm:spPr/>
    </dgm:pt>
    <dgm:pt modelId="{A4BA4FA3-81CB-4915-B3A8-2F8042B2387C}" type="pres">
      <dgm:prSet presAssocID="{DF6750FD-6CCF-4F9C-861F-6E17B8017546}" presName="rootConnector" presStyleLbl="node2" presStyleIdx="8" presStyleCnt="10"/>
      <dgm:spPr/>
    </dgm:pt>
    <dgm:pt modelId="{38EDC392-CE5C-4B2B-B8A7-9B78AE96C198}" type="pres">
      <dgm:prSet presAssocID="{DF6750FD-6CCF-4F9C-861F-6E17B8017546}" presName="hierChild4" presStyleCnt="0"/>
      <dgm:spPr/>
    </dgm:pt>
    <dgm:pt modelId="{673910E1-8385-48E0-96FC-1C6F9A1401BB}" type="pres">
      <dgm:prSet presAssocID="{DF6750FD-6CCF-4F9C-861F-6E17B8017546}" presName="hierChild5" presStyleCnt="0"/>
      <dgm:spPr/>
    </dgm:pt>
    <dgm:pt modelId="{4416D7EB-8772-4CBF-8E4A-CB8F499C31EA}" type="pres">
      <dgm:prSet presAssocID="{C4F629D1-9ECF-4FBB-95CA-8CF085B2CD30}" presName="Name37" presStyleLbl="parChTrans1D2" presStyleIdx="9" presStyleCnt="10"/>
      <dgm:spPr/>
    </dgm:pt>
    <dgm:pt modelId="{1F058F3A-7768-404D-9DB5-72ABCC39B10B}" type="pres">
      <dgm:prSet presAssocID="{1FEC5E97-D1C4-4786-8497-97FFC09750E6}" presName="hierRoot2" presStyleCnt="0">
        <dgm:presLayoutVars>
          <dgm:hierBranch val="init"/>
        </dgm:presLayoutVars>
      </dgm:prSet>
      <dgm:spPr/>
    </dgm:pt>
    <dgm:pt modelId="{6F282994-A262-48D6-ACC0-2FCF8AA2A572}" type="pres">
      <dgm:prSet presAssocID="{1FEC5E97-D1C4-4786-8497-97FFC09750E6}" presName="rootComposite" presStyleCnt="0"/>
      <dgm:spPr/>
    </dgm:pt>
    <dgm:pt modelId="{D66325F5-28DA-44D3-97B3-56557A284AB2}" type="pres">
      <dgm:prSet presAssocID="{1FEC5E97-D1C4-4786-8497-97FFC09750E6}" presName="rootText" presStyleLbl="node2" presStyleIdx="9" presStyleCnt="10">
        <dgm:presLayoutVars>
          <dgm:chPref val="3"/>
        </dgm:presLayoutVars>
      </dgm:prSet>
      <dgm:spPr/>
    </dgm:pt>
    <dgm:pt modelId="{AF0E9923-F4E8-437B-A023-6C5D21CE01C7}" type="pres">
      <dgm:prSet presAssocID="{1FEC5E97-D1C4-4786-8497-97FFC09750E6}" presName="rootConnector" presStyleLbl="node2" presStyleIdx="9" presStyleCnt="10"/>
      <dgm:spPr/>
    </dgm:pt>
    <dgm:pt modelId="{4F273BE3-597E-4750-9523-CA560E8D0A54}" type="pres">
      <dgm:prSet presAssocID="{1FEC5E97-D1C4-4786-8497-97FFC09750E6}" presName="hierChild4" presStyleCnt="0"/>
      <dgm:spPr/>
    </dgm:pt>
    <dgm:pt modelId="{860F81B2-C573-4417-B420-A70AD7FC8A7B}" type="pres">
      <dgm:prSet presAssocID="{1FEC5E97-D1C4-4786-8497-97FFC09750E6}" presName="hierChild5" presStyleCnt="0"/>
      <dgm:spPr/>
    </dgm:pt>
    <dgm:pt modelId="{6D87BC86-F804-4640-BE32-A7D57870E6A3}" type="pres">
      <dgm:prSet presAssocID="{8A0CF260-5B5C-4CF2-9E44-DC06CD74A9C7}" presName="hierChild3" presStyleCnt="0"/>
      <dgm:spPr/>
    </dgm:pt>
  </dgm:ptLst>
  <dgm:cxnLst>
    <dgm:cxn modelId="{C56A7902-918A-4806-9584-5F974BFD1C3E}" srcId="{C47F1700-103B-41EC-B32D-B4E991198F52}" destId="{86C8E057-0884-4BEF-A043-E3FB2FB7E681}" srcOrd="3" destOrd="0" parTransId="{94BB156D-8238-4BC7-9436-2D6E40AE337D}" sibTransId="{E4400FA6-8DD2-4312-B778-00F0D077314E}"/>
    <dgm:cxn modelId="{89D5BC04-FF05-4E83-8CD7-EF2EF67BBAD4}" type="presOf" srcId="{068CD964-6745-4D2E-8AF1-AD5D6959E1F2}" destId="{1E0C58F7-3620-4D35-BE2B-AD2A64F78D00}" srcOrd="0" destOrd="0" presId="urn:microsoft.com/office/officeart/2005/8/layout/orgChart1"/>
    <dgm:cxn modelId="{0A97D904-99E3-4111-951F-1B237C0DAB1E}" type="presOf" srcId="{94BB156D-8238-4BC7-9436-2D6E40AE337D}" destId="{A70FC2B6-2E6F-44AA-92A1-F7DD850CA8DF}" srcOrd="0" destOrd="0" presId="urn:microsoft.com/office/officeart/2005/8/layout/orgChart1"/>
    <dgm:cxn modelId="{C7E1F705-F13A-468E-BB8B-A9C723708DA4}" type="presOf" srcId="{28C5F0B3-785A-45C0-8BAD-EF691947DC85}" destId="{4B1EBC9B-4B4E-4434-9BB5-85FE10D9F7C9}" srcOrd="0" destOrd="0" presId="urn:microsoft.com/office/officeart/2005/8/layout/orgChart1"/>
    <dgm:cxn modelId="{D554C008-E24F-4F6F-A2DC-68BDF1081B20}" srcId="{8A0CF260-5B5C-4CF2-9E44-DC06CD74A9C7}" destId="{751C60A5-24F8-40E7-8686-77C85EF6EF95}" srcOrd="0" destOrd="0" parTransId="{C9AC7321-B89F-4C2A-9F9D-8AC32950C799}" sibTransId="{8B0ED6D3-0B0D-40D1-A789-5AB13B303286}"/>
    <dgm:cxn modelId="{E7EF4E0A-A02B-46BD-B702-DAD82D9188CF}" type="presOf" srcId="{B188A32F-219B-4861-8049-6251AD0ED0F8}" destId="{16C976BB-5D03-45EA-9D9D-4BB367703B6A}" srcOrd="1" destOrd="0" presId="urn:microsoft.com/office/officeart/2005/8/layout/orgChart1"/>
    <dgm:cxn modelId="{5121560A-2201-489B-9D56-BE5EBD9E6D40}" type="presOf" srcId="{A56F3D4D-46A5-4012-B474-77A7B8FDD701}" destId="{C0BD06AD-486A-4FB4-96F7-53F60F51B4A6}" srcOrd="1" destOrd="0" presId="urn:microsoft.com/office/officeart/2005/8/layout/orgChart1"/>
    <dgm:cxn modelId="{AAAFDF0B-2BD7-4B8D-BA31-02B3F44308D4}" type="presOf" srcId="{DB636D67-FBE8-40E0-B479-07193337EBB4}" destId="{D6C0D719-A4C1-40DF-B5C1-9F9EA0D6543D}" srcOrd="0" destOrd="0" presId="urn:microsoft.com/office/officeart/2005/8/layout/orgChart1"/>
    <dgm:cxn modelId="{3DC9F914-6347-40FC-9AEA-B389B639CB8D}" type="presOf" srcId="{E99018FD-1148-40FE-ACBC-99FB4043FE39}" destId="{09C12428-C720-4C00-9FD0-5A18A1D294DD}" srcOrd="1" destOrd="0" presId="urn:microsoft.com/office/officeart/2005/8/layout/orgChart1"/>
    <dgm:cxn modelId="{83FA471A-A1C0-41A6-8715-0D499725DE15}" type="presOf" srcId="{DF6750FD-6CCF-4F9C-861F-6E17B8017546}" destId="{52EE90D2-953A-4F56-961A-526B01626811}" srcOrd="0" destOrd="0" presId="urn:microsoft.com/office/officeart/2005/8/layout/orgChart1"/>
    <dgm:cxn modelId="{E2E39E20-0E6F-4F1D-89B3-8E060AF93976}" type="presOf" srcId="{031658DE-CEF1-4640-B262-A120B0E1DB57}" destId="{645EFE18-1360-4232-B31A-5628112A0A39}" srcOrd="0" destOrd="0" presId="urn:microsoft.com/office/officeart/2005/8/layout/orgChart1"/>
    <dgm:cxn modelId="{228F0124-612B-4622-A1D8-7353A1492E9F}" type="presOf" srcId="{D65562D6-57C8-4CF2-BD58-245E4D1FEA08}" destId="{BBFDC472-9A2B-43C9-B871-361E6C815CC3}" srcOrd="0" destOrd="0" presId="urn:microsoft.com/office/officeart/2005/8/layout/orgChart1"/>
    <dgm:cxn modelId="{F13BAA28-AECA-4F31-A167-24E1BE5A0C58}" srcId="{86C8E057-0884-4BEF-A043-E3FB2FB7E681}" destId="{B188A32F-219B-4861-8049-6251AD0ED0F8}" srcOrd="0" destOrd="0" parTransId="{898075A0-6196-4F7D-AB5A-1402078EE16E}" sibTransId="{2E1E7770-0480-48DA-9BE1-489F0153F144}"/>
    <dgm:cxn modelId="{9D45642B-0C3C-4724-9924-629A14109322}" type="presOf" srcId="{C9AC7321-B89F-4C2A-9F9D-8AC32950C799}" destId="{08154466-B874-44C6-9DBB-7DFE9019E2C7}" srcOrd="0" destOrd="0" presId="urn:microsoft.com/office/officeart/2005/8/layout/orgChart1"/>
    <dgm:cxn modelId="{B1A4AE2D-9AA8-4E95-8266-DE97809D69A9}" type="presOf" srcId="{1004287A-64BA-42B2-8ACD-6C302218C309}" destId="{5CFE523E-3D42-4BD2-975D-C7520E77686A}" srcOrd="1" destOrd="0" presId="urn:microsoft.com/office/officeart/2005/8/layout/orgChart1"/>
    <dgm:cxn modelId="{50100E32-18BF-4CBA-94DC-C92B312704BD}" type="presOf" srcId="{8A0CF260-5B5C-4CF2-9E44-DC06CD74A9C7}" destId="{77199257-A219-4A19-9C39-D26BDA7BBC51}" srcOrd="0" destOrd="0" presId="urn:microsoft.com/office/officeart/2005/8/layout/orgChart1"/>
    <dgm:cxn modelId="{61FB1937-1BC1-4A92-A415-84245D50FC60}" type="presOf" srcId="{B188A32F-219B-4861-8049-6251AD0ED0F8}" destId="{FDC53852-BA6D-425D-BFA7-EEFA79739BDA}" srcOrd="0" destOrd="0" presId="urn:microsoft.com/office/officeart/2005/8/layout/orgChart1"/>
    <dgm:cxn modelId="{D824CD3A-DCC1-43E2-B36A-3C28D457D005}" type="presOf" srcId="{C4F629D1-9ECF-4FBB-95CA-8CF085B2CD30}" destId="{4416D7EB-8772-4CBF-8E4A-CB8F499C31EA}" srcOrd="0" destOrd="0" presId="urn:microsoft.com/office/officeart/2005/8/layout/orgChart1"/>
    <dgm:cxn modelId="{32D88B3B-4318-4EFD-9D3C-94DE63AF1B2C}" srcId="{8A0CF260-5B5C-4CF2-9E44-DC06CD74A9C7}" destId="{1FEC5E97-D1C4-4786-8497-97FFC09750E6}" srcOrd="2" destOrd="0" parTransId="{C4F629D1-9ECF-4FBB-95CA-8CF085B2CD30}" sibTransId="{5115064F-3571-4CCE-B4FF-F164EF9A6642}"/>
    <dgm:cxn modelId="{380E9F40-DFCB-41C3-9D46-6F871C61C1D2}" srcId="{C47F1700-103B-41EC-B32D-B4E991198F52}" destId="{944A7732-CB2A-4490-A134-B7B980E20995}" srcOrd="1" destOrd="0" parTransId="{E0E4BAF9-B19E-496A-8E94-0A721583D665}" sibTransId="{7E4525B9-AA8E-47FA-9037-0B706F6CC142}"/>
    <dgm:cxn modelId="{E4AF155D-AA47-4A90-B792-77D797B07816}" type="presOf" srcId="{557D4F63-DEAE-4BA7-B841-32FFD43298DD}" destId="{A25D9A59-2280-428F-B9CA-999E1B564E0E}" srcOrd="1" destOrd="0" presId="urn:microsoft.com/office/officeart/2005/8/layout/orgChart1"/>
    <dgm:cxn modelId="{0D90555F-33A9-4DFB-A9C6-727396B8DF3D}" type="presOf" srcId="{557D4F63-DEAE-4BA7-B841-32FFD43298DD}" destId="{1A4E7EEA-E9FB-4048-AFD0-F308A29F98DA}" srcOrd="0" destOrd="0" presId="urn:microsoft.com/office/officeart/2005/8/layout/orgChart1"/>
    <dgm:cxn modelId="{CC6A904A-DD7C-4523-B018-6AA2835FC22A}" type="presOf" srcId="{C47F1700-103B-41EC-B32D-B4E991198F52}" destId="{132AF4F2-A979-4D0E-814E-A9E596AF7403}" srcOrd="0" destOrd="0" presId="urn:microsoft.com/office/officeart/2005/8/layout/orgChart1"/>
    <dgm:cxn modelId="{04C8EA6B-3F1C-4487-8AE5-B54EA8F1A726}" srcId="{821F82F3-5987-4F1D-8A4B-D9344E2AAD5A}" destId="{557D4F63-DEAE-4BA7-B841-32FFD43298DD}" srcOrd="1" destOrd="0" parTransId="{00A8EC6C-CE4C-4F36-8B19-195A8DF9ED8E}" sibTransId="{8B97A0C1-5983-408E-AA92-7DF14FED7A32}"/>
    <dgm:cxn modelId="{8596BD6D-51FE-4F6A-8F3D-902C3825B2A8}" type="presOf" srcId="{068CD964-6745-4D2E-8AF1-AD5D6959E1F2}" destId="{09D05B2C-7408-4F76-99EB-E8D11C0F27BF}" srcOrd="1" destOrd="0" presId="urn:microsoft.com/office/officeart/2005/8/layout/orgChart1"/>
    <dgm:cxn modelId="{3755F96D-3043-4044-B3C9-DEDD3DC73F75}" srcId="{821F82F3-5987-4F1D-8A4B-D9344E2AAD5A}" destId="{8A0CF260-5B5C-4CF2-9E44-DC06CD74A9C7}" srcOrd="2" destOrd="0" parTransId="{8BF124D6-003B-4C02-B7D3-B47BC84C0C82}" sibTransId="{EAFFBDF8-05C3-49F5-AE78-11D3B978EECD}"/>
    <dgm:cxn modelId="{5BC53352-96C5-404E-8310-260A51C3B8CC}" type="presOf" srcId="{E2687921-2D4B-4DAE-84EF-95ABFE756C25}" destId="{7581065C-F74E-427E-9B9A-BC97A7EEC0BB}" srcOrd="1" destOrd="0" presId="urn:microsoft.com/office/officeart/2005/8/layout/orgChart1"/>
    <dgm:cxn modelId="{A7326773-1538-4F1A-88F8-1BCC74EDF4CE}" type="presOf" srcId="{E99018FD-1148-40FE-ACBC-99FB4043FE39}" destId="{EFFAAC25-1FE1-4914-BE86-F17B4486808B}" srcOrd="0" destOrd="0" presId="urn:microsoft.com/office/officeart/2005/8/layout/orgChart1"/>
    <dgm:cxn modelId="{F5C52655-F00B-4905-B24E-A1B89F06DC26}" type="presOf" srcId="{8A0CF260-5B5C-4CF2-9E44-DC06CD74A9C7}" destId="{CA7E4185-DF78-4147-A29C-4235315C3ECF}" srcOrd="1" destOrd="0" presId="urn:microsoft.com/office/officeart/2005/8/layout/orgChart1"/>
    <dgm:cxn modelId="{5DF96056-2951-4ABF-BD5E-432D76A397AA}" type="presOf" srcId="{1FEC5E97-D1C4-4786-8497-97FFC09750E6}" destId="{AF0E9923-F4E8-437B-A023-6C5D21CE01C7}" srcOrd="1" destOrd="0" presId="urn:microsoft.com/office/officeart/2005/8/layout/orgChart1"/>
    <dgm:cxn modelId="{9B685376-62C2-496F-B6D8-D83BA001CF71}" srcId="{557D4F63-DEAE-4BA7-B841-32FFD43298DD}" destId="{E99018FD-1148-40FE-ACBC-99FB4043FE39}" srcOrd="1" destOrd="0" parTransId="{6E241A2F-C9D2-481D-97FD-005D99B26F73}" sibTransId="{B69AC98C-85D2-4BB7-B8FB-23E0880CA2A1}"/>
    <dgm:cxn modelId="{DC88BB58-EF81-47A3-A731-793FC5883360}" type="presOf" srcId="{86C8E057-0884-4BEF-A043-E3FB2FB7E681}" destId="{33A87013-91BE-4343-9676-3735C931A634}" srcOrd="0" destOrd="0" presId="urn:microsoft.com/office/officeart/2005/8/layout/orgChart1"/>
    <dgm:cxn modelId="{6B89EE59-508C-42EE-9BD1-A8D92A29F04A}" srcId="{821F82F3-5987-4F1D-8A4B-D9344E2AAD5A}" destId="{C47F1700-103B-41EC-B32D-B4E991198F52}" srcOrd="0" destOrd="0" parTransId="{2D8FD755-AE42-4C0B-9DB6-CB96AE0264B1}" sibTransId="{9107814F-E8F2-4B53-B012-E13038C73DDF}"/>
    <dgm:cxn modelId="{CE258B7F-6BA5-4E51-A816-EEE62CC544AF}" type="presOf" srcId="{76068603-EE6C-435B-BB44-68C14C51E76C}" destId="{51F41AE1-D96C-4B4A-A9CF-7E20EF271B6F}" srcOrd="0" destOrd="0" presId="urn:microsoft.com/office/officeart/2005/8/layout/orgChart1"/>
    <dgm:cxn modelId="{CFC3CA85-2DD4-494B-A960-0EF161664561}" type="presOf" srcId="{86C8E057-0884-4BEF-A043-E3FB2FB7E681}" destId="{F629598A-FDE5-4203-A1D6-F3F2776BA5E4}" srcOrd="1" destOrd="0" presId="urn:microsoft.com/office/officeart/2005/8/layout/orgChart1"/>
    <dgm:cxn modelId="{70557F87-AAF6-4034-A7AD-672B0D8A1B99}" srcId="{86C8E057-0884-4BEF-A043-E3FB2FB7E681}" destId="{67372F26-DC40-4192-A9D1-628C1AEE527B}" srcOrd="1" destOrd="0" parTransId="{28C5F0B3-785A-45C0-8BAD-EF691947DC85}" sibTransId="{0C56ED16-F0EB-4589-8BAF-6498C2FEE688}"/>
    <dgm:cxn modelId="{2646348B-8561-49B7-B228-3A55501C5011}" srcId="{C47F1700-103B-41EC-B32D-B4E991198F52}" destId="{068CD964-6745-4D2E-8AF1-AD5D6959E1F2}" srcOrd="2" destOrd="0" parTransId="{76068603-EE6C-435B-BB44-68C14C51E76C}" sibTransId="{672B792A-30B5-4F8D-9F06-57D4828545D0}"/>
    <dgm:cxn modelId="{3D15428E-74FA-4FB1-9654-39BB795383F5}" type="presOf" srcId="{6E241A2F-C9D2-481D-97FD-005D99B26F73}" destId="{60445D60-511E-4FFD-B993-72D22E54CA8B}" srcOrd="0" destOrd="0" presId="urn:microsoft.com/office/officeart/2005/8/layout/orgChart1"/>
    <dgm:cxn modelId="{DFF01394-F08B-49AB-AF5F-C73947F3E918}" type="presOf" srcId="{E2687921-2D4B-4DAE-84EF-95ABFE756C25}" destId="{45533BFC-60BA-4082-B08D-9886379CA9C5}" srcOrd="0" destOrd="0" presId="urn:microsoft.com/office/officeart/2005/8/layout/orgChart1"/>
    <dgm:cxn modelId="{D2BBD59D-B21F-4B20-8C13-B845327DD949}" srcId="{557D4F63-DEAE-4BA7-B841-32FFD43298DD}" destId="{A56F3D4D-46A5-4012-B474-77A7B8FDD701}" srcOrd="2" destOrd="0" parTransId="{DB636D67-FBE8-40E0-B479-07193337EBB4}" sibTransId="{A065D4BB-0286-41FE-9940-B1D8071566B4}"/>
    <dgm:cxn modelId="{B08B2D9E-5140-4931-8B49-4991F26A33A6}" srcId="{557D4F63-DEAE-4BA7-B841-32FFD43298DD}" destId="{E2687921-2D4B-4DAE-84EF-95ABFE756C25}" srcOrd="0" destOrd="0" parTransId="{031658DE-CEF1-4640-B262-A120B0E1DB57}" sibTransId="{213C511F-75FF-4BEB-B698-CA7966C00B8A}"/>
    <dgm:cxn modelId="{37C0359E-AC5A-44A5-ADEE-83B51BD4EDE2}" type="presOf" srcId="{821F82F3-5987-4F1D-8A4B-D9344E2AAD5A}" destId="{CCBEAE4D-9482-464A-B795-10CD32A78A64}" srcOrd="0" destOrd="0" presId="urn:microsoft.com/office/officeart/2005/8/layout/orgChart1"/>
    <dgm:cxn modelId="{EFAB00A1-5CA2-499F-AE6B-151DDE12738C}" type="presOf" srcId="{67372F26-DC40-4192-A9D1-628C1AEE527B}" destId="{18545F1A-AB04-4136-8E27-3F3ADC4CDB07}" srcOrd="0" destOrd="0" presId="urn:microsoft.com/office/officeart/2005/8/layout/orgChart1"/>
    <dgm:cxn modelId="{18A280A7-6CB3-4F29-9D5B-FDFA92147565}" type="presOf" srcId="{C47F1700-103B-41EC-B32D-B4E991198F52}" destId="{2E6E19F5-D205-43E7-8175-03988807CE1C}" srcOrd="1" destOrd="0" presId="urn:microsoft.com/office/officeart/2005/8/layout/orgChart1"/>
    <dgm:cxn modelId="{F459B0B4-2FB2-4C15-84E2-49B684E7CC68}" srcId="{8A0CF260-5B5C-4CF2-9E44-DC06CD74A9C7}" destId="{DF6750FD-6CCF-4F9C-861F-6E17B8017546}" srcOrd="1" destOrd="0" parTransId="{D65562D6-57C8-4CF2-BD58-245E4D1FEA08}" sibTransId="{81DE28AA-62BB-46E3-BF55-F1B9309A4D97}"/>
    <dgm:cxn modelId="{E77B01B7-B146-4E2F-825C-6D0BF47F23AC}" type="presOf" srcId="{E0E4BAF9-B19E-496A-8E94-0A721583D665}" destId="{99C6F8A7-2F80-4F6D-824C-2B5DE6121D10}" srcOrd="0" destOrd="0" presId="urn:microsoft.com/office/officeart/2005/8/layout/orgChart1"/>
    <dgm:cxn modelId="{268FBAB7-4749-4A36-A3B2-EBB528480A1E}" type="presOf" srcId="{A56F3D4D-46A5-4012-B474-77A7B8FDD701}" destId="{C554E0C7-0076-4D01-A8EE-A379C783523D}" srcOrd="0" destOrd="0" presId="urn:microsoft.com/office/officeart/2005/8/layout/orgChart1"/>
    <dgm:cxn modelId="{2389AABB-FDC3-4869-91BE-290CBB53A8C4}" type="presOf" srcId="{898075A0-6196-4F7D-AB5A-1402078EE16E}" destId="{F63428CB-654E-4ACE-BA81-4D73E1A17B37}" srcOrd="0" destOrd="0" presId="urn:microsoft.com/office/officeart/2005/8/layout/orgChart1"/>
    <dgm:cxn modelId="{1C0CB8C1-5AAB-4BAE-92E5-5277DFCD8569}" srcId="{C47F1700-103B-41EC-B32D-B4E991198F52}" destId="{1004287A-64BA-42B2-8ACD-6C302218C309}" srcOrd="0" destOrd="0" parTransId="{9AF5A03B-461F-4B21-BE3D-09F11A21BDCA}" sibTransId="{367E38F7-B3FB-481C-9609-3E446E483547}"/>
    <dgm:cxn modelId="{C829A8C3-DB94-441E-87D9-2A84ED3247D9}" type="presOf" srcId="{944A7732-CB2A-4490-A134-B7B980E20995}" destId="{D0FD6ECF-657F-4B93-ABF9-E983552AFC1A}" srcOrd="1" destOrd="0" presId="urn:microsoft.com/office/officeart/2005/8/layout/orgChart1"/>
    <dgm:cxn modelId="{17F7E8C3-FAD3-4AEC-AFF1-489FCB3F3C93}" type="presOf" srcId="{67372F26-DC40-4192-A9D1-628C1AEE527B}" destId="{2895C0CE-DBDA-42F7-91AF-36E98E131B73}" srcOrd="1" destOrd="0" presId="urn:microsoft.com/office/officeart/2005/8/layout/orgChart1"/>
    <dgm:cxn modelId="{2A0663C8-7EB9-4EF5-BBB7-720655D48A45}" type="presOf" srcId="{1FEC5E97-D1C4-4786-8497-97FFC09750E6}" destId="{D66325F5-28DA-44D3-97B3-56557A284AB2}" srcOrd="0" destOrd="0" presId="urn:microsoft.com/office/officeart/2005/8/layout/orgChart1"/>
    <dgm:cxn modelId="{0AE70CCD-5CCF-4CB8-B335-25EA15B71AF6}" type="presOf" srcId="{1004287A-64BA-42B2-8ACD-6C302218C309}" destId="{29281538-8D56-4839-A583-F26AF4901FE1}" srcOrd="0" destOrd="0" presId="urn:microsoft.com/office/officeart/2005/8/layout/orgChart1"/>
    <dgm:cxn modelId="{A6C9EDDB-0A9C-4D01-9C67-FB6257EB2D64}" type="presOf" srcId="{9AF5A03B-461F-4B21-BE3D-09F11A21BDCA}" destId="{3E9A53A3-2A76-4942-9809-3C097CC82E0E}" srcOrd="0" destOrd="0" presId="urn:microsoft.com/office/officeart/2005/8/layout/orgChart1"/>
    <dgm:cxn modelId="{564634E8-B7CE-4E83-B816-C13F144E7395}" type="presOf" srcId="{751C60A5-24F8-40E7-8686-77C85EF6EF95}" destId="{60ECC066-5590-47FC-ABA6-91AD974430E1}" srcOrd="0" destOrd="0" presId="urn:microsoft.com/office/officeart/2005/8/layout/orgChart1"/>
    <dgm:cxn modelId="{49ECBDEF-BB5F-4161-84AC-AB76340BE327}" type="presOf" srcId="{751C60A5-24F8-40E7-8686-77C85EF6EF95}" destId="{E70927D4-F4DC-4E4C-BF3C-B60ADC9109C0}" srcOrd="1" destOrd="0" presId="urn:microsoft.com/office/officeart/2005/8/layout/orgChart1"/>
    <dgm:cxn modelId="{921973F3-9565-49A5-852A-33A99C7DB69D}" type="presOf" srcId="{DF6750FD-6CCF-4F9C-861F-6E17B8017546}" destId="{A4BA4FA3-81CB-4915-B3A8-2F8042B2387C}" srcOrd="1" destOrd="0" presId="urn:microsoft.com/office/officeart/2005/8/layout/orgChart1"/>
    <dgm:cxn modelId="{4016CAFB-0E27-466E-AD1C-26F061B9D367}" type="presOf" srcId="{944A7732-CB2A-4490-A134-B7B980E20995}" destId="{AFA970E9-E4B9-4EED-A849-FA279D2F9434}" srcOrd="0" destOrd="0" presId="urn:microsoft.com/office/officeart/2005/8/layout/orgChart1"/>
    <dgm:cxn modelId="{3D152787-B5A6-46A4-88D2-6AE681A9AA23}" type="presParOf" srcId="{CCBEAE4D-9482-464A-B795-10CD32A78A64}" destId="{0094DB80-01DB-4466-B8BF-68A409239846}" srcOrd="0" destOrd="0" presId="urn:microsoft.com/office/officeart/2005/8/layout/orgChart1"/>
    <dgm:cxn modelId="{591BA72B-7434-4254-AF46-9ECC48A08DC0}" type="presParOf" srcId="{0094DB80-01DB-4466-B8BF-68A409239846}" destId="{B51FD428-3E6F-41A8-8609-B26F646DC771}" srcOrd="0" destOrd="0" presId="urn:microsoft.com/office/officeart/2005/8/layout/orgChart1"/>
    <dgm:cxn modelId="{150AB3EC-59B3-40F9-B444-07F7D19F3E7B}" type="presParOf" srcId="{B51FD428-3E6F-41A8-8609-B26F646DC771}" destId="{132AF4F2-A979-4D0E-814E-A9E596AF7403}" srcOrd="0" destOrd="0" presId="urn:microsoft.com/office/officeart/2005/8/layout/orgChart1"/>
    <dgm:cxn modelId="{24D2985D-4CA8-4535-B680-D8CB38455223}" type="presParOf" srcId="{B51FD428-3E6F-41A8-8609-B26F646DC771}" destId="{2E6E19F5-D205-43E7-8175-03988807CE1C}" srcOrd="1" destOrd="0" presId="urn:microsoft.com/office/officeart/2005/8/layout/orgChart1"/>
    <dgm:cxn modelId="{D3F22DED-2C1B-4764-B1BC-EBF98CD2907A}" type="presParOf" srcId="{0094DB80-01DB-4466-B8BF-68A409239846}" destId="{E9E443EA-6336-4CED-84D8-278314FB8609}" srcOrd="1" destOrd="0" presId="urn:microsoft.com/office/officeart/2005/8/layout/orgChart1"/>
    <dgm:cxn modelId="{D2EA59C2-9605-477B-A8B6-C9699031D470}" type="presParOf" srcId="{E9E443EA-6336-4CED-84D8-278314FB8609}" destId="{3E9A53A3-2A76-4942-9809-3C097CC82E0E}" srcOrd="0" destOrd="0" presId="urn:microsoft.com/office/officeart/2005/8/layout/orgChart1"/>
    <dgm:cxn modelId="{EB99AAB0-CFAA-42AB-BABE-4CD90C2A2E59}" type="presParOf" srcId="{E9E443EA-6336-4CED-84D8-278314FB8609}" destId="{46EFE887-22AE-41A1-B490-D14E0ADF306B}" srcOrd="1" destOrd="0" presId="urn:microsoft.com/office/officeart/2005/8/layout/orgChart1"/>
    <dgm:cxn modelId="{69749DF5-F632-4FB0-A70A-880FF244C4AF}" type="presParOf" srcId="{46EFE887-22AE-41A1-B490-D14E0ADF306B}" destId="{0F9C93C7-E764-48BB-9F58-7C2BFE243054}" srcOrd="0" destOrd="0" presId="urn:microsoft.com/office/officeart/2005/8/layout/orgChart1"/>
    <dgm:cxn modelId="{48097922-7811-4C22-9C31-737BD8F0B380}" type="presParOf" srcId="{0F9C93C7-E764-48BB-9F58-7C2BFE243054}" destId="{29281538-8D56-4839-A583-F26AF4901FE1}" srcOrd="0" destOrd="0" presId="urn:microsoft.com/office/officeart/2005/8/layout/orgChart1"/>
    <dgm:cxn modelId="{5BB1F7D3-61BC-4213-A6CD-9F42008B8618}" type="presParOf" srcId="{0F9C93C7-E764-48BB-9F58-7C2BFE243054}" destId="{5CFE523E-3D42-4BD2-975D-C7520E77686A}" srcOrd="1" destOrd="0" presId="urn:microsoft.com/office/officeart/2005/8/layout/orgChart1"/>
    <dgm:cxn modelId="{11F3CC58-39EB-4F8F-90A9-A43F214818B8}" type="presParOf" srcId="{46EFE887-22AE-41A1-B490-D14E0ADF306B}" destId="{A07C29A3-0210-495D-B2F7-6F35F9DB662E}" srcOrd="1" destOrd="0" presId="urn:microsoft.com/office/officeart/2005/8/layout/orgChart1"/>
    <dgm:cxn modelId="{F26FD4E7-A2BA-4E4A-93C7-AF5DEEFA581E}" type="presParOf" srcId="{46EFE887-22AE-41A1-B490-D14E0ADF306B}" destId="{D895979A-7C74-4DE4-9A4C-7E3B7A85F493}" srcOrd="2" destOrd="0" presId="urn:microsoft.com/office/officeart/2005/8/layout/orgChart1"/>
    <dgm:cxn modelId="{3C1E24CF-F73E-41DF-912F-2966DFD373DE}" type="presParOf" srcId="{E9E443EA-6336-4CED-84D8-278314FB8609}" destId="{99C6F8A7-2F80-4F6D-824C-2B5DE6121D10}" srcOrd="2" destOrd="0" presId="urn:microsoft.com/office/officeart/2005/8/layout/orgChart1"/>
    <dgm:cxn modelId="{1E582FD7-1200-4473-961E-787D6DED7530}" type="presParOf" srcId="{E9E443EA-6336-4CED-84D8-278314FB8609}" destId="{D3DDE218-4B28-4302-BFF8-2691FFA5BA91}" srcOrd="3" destOrd="0" presId="urn:microsoft.com/office/officeart/2005/8/layout/orgChart1"/>
    <dgm:cxn modelId="{6FA28D93-A9BE-4EC2-A649-F7D3247D2F42}" type="presParOf" srcId="{D3DDE218-4B28-4302-BFF8-2691FFA5BA91}" destId="{6CF8AA85-65D7-4EA0-AA30-DB8BF029D90D}" srcOrd="0" destOrd="0" presId="urn:microsoft.com/office/officeart/2005/8/layout/orgChart1"/>
    <dgm:cxn modelId="{8D0D1729-8987-4444-913D-96B7B5C56215}" type="presParOf" srcId="{6CF8AA85-65D7-4EA0-AA30-DB8BF029D90D}" destId="{AFA970E9-E4B9-4EED-A849-FA279D2F9434}" srcOrd="0" destOrd="0" presId="urn:microsoft.com/office/officeart/2005/8/layout/orgChart1"/>
    <dgm:cxn modelId="{3C667046-21C1-4860-9FC4-E50C2B08986A}" type="presParOf" srcId="{6CF8AA85-65D7-4EA0-AA30-DB8BF029D90D}" destId="{D0FD6ECF-657F-4B93-ABF9-E983552AFC1A}" srcOrd="1" destOrd="0" presId="urn:microsoft.com/office/officeart/2005/8/layout/orgChart1"/>
    <dgm:cxn modelId="{DE607F5D-6BAD-44FC-842A-A49694D19E81}" type="presParOf" srcId="{D3DDE218-4B28-4302-BFF8-2691FFA5BA91}" destId="{A2C34B3D-A3A8-47F3-953D-14C92906AAA5}" srcOrd="1" destOrd="0" presId="urn:microsoft.com/office/officeart/2005/8/layout/orgChart1"/>
    <dgm:cxn modelId="{2F9260BC-EE5B-49EC-907D-DE2C8FED8CA6}" type="presParOf" srcId="{D3DDE218-4B28-4302-BFF8-2691FFA5BA91}" destId="{22B00E1D-7093-463B-B3EE-E1FDF247D9E0}" srcOrd="2" destOrd="0" presId="urn:microsoft.com/office/officeart/2005/8/layout/orgChart1"/>
    <dgm:cxn modelId="{9513B1CE-79D2-4D4C-A9E3-CAB37C14C27D}" type="presParOf" srcId="{E9E443EA-6336-4CED-84D8-278314FB8609}" destId="{51F41AE1-D96C-4B4A-A9CF-7E20EF271B6F}" srcOrd="4" destOrd="0" presId="urn:microsoft.com/office/officeart/2005/8/layout/orgChart1"/>
    <dgm:cxn modelId="{217D8510-F314-4C16-B64B-9AAB210277B4}" type="presParOf" srcId="{E9E443EA-6336-4CED-84D8-278314FB8609}" destId="{6ADD2D66-3D9B-4F67-A542-97231DCD03E9}" srcOrd="5" destOrd="0" presId="urn:microsoft.com/office/officeart/2005/8/layout/orgChart1"/>
    <dgm:cxn modelId="{6F255C0E-40A4-40E6-8ECA-02138C247E83}" type="presParOf" srcId="{6ADD2D66-3D9B-4F67-A542-97231DCD03E9}" destId="{43856A3D-A251-478B-9701-E95BA787EF33}" srcOrd="0" destOrd="0" presId="urn:microsoft.com/office/officeart/2005/8/layout/orgChart1"/>
    <dgm:cxn modelId="{4CB7670C-E0EC-4CEF-B0E0-FB65AECA42B0}" type="presParOf" srcId="{43856A3D-A251-478B-9701-E95BA787EF33}" destId="{1E0C58F7-3620-4D35-BE2B-AD2A64F78D00}" srcOrd="0" destOrd="0" presId="urn:microsoft.com/office/officeart/2005/8/layout/orgChart1"/>
    <dgm:cxn modelId="{32732367-B13B-4BFF-AD8D-7B2DC10458D7}" type="presParOf" srcId="{43856A3D-A251-478B-9701-E95BA787EF33}" destId="{09D05B2C-7408-4F76-99EB-E8D11C0F27BF}" srcOrd="1" destOrd="0" presId="urn:microsoft.com/office/officeart/2005/8/layout/orgChart1"/>
    <dgm:cxn modelId="{385F642F-EEBE-4274-AEAE-22A09D19C166}" type="presParOf" srcId="{6ADD2D66-3D9B-4F67-A542-97231DCD03E9}" destId="{26B57D52-1FF2-42EE-AE80-3934D84F331D}" srcOrd="1" destOrd="0" presId="urn:microsoft.com/office/officeart/2005/8/layout/orgChart1"/>
    <dgm:cxn modelId="{A6644ABA-78D2-4E70-83E7-A7C5F9781106}" type="presParOf" srcId="{6ADD2D66-3D9B-4F67-A542-97231DCD03E9}" destId="{060A6E18-427F-458F-891B-63A35B055BDF}" srcOrd="2" destOrd="0" presId="urn:microsoft.com/office/officeart/2005/8/layout/orgChart1"/>
    <dgm:cxn modelId="{63C4B3EB-11FA-4418-B5E1-141B1E03B0BC}" type="presParOf" srcId="{E9E443EA-6336-4CED-84D8-278314FB8609}" destId="{A70FC2B6-2E6F-44AA-92A1-F7DD850CA8DF}" srcOrd="6" destOrd="0" presId="urn:microsoft.com/office/officeart/2005/8/layout/orgChart1"/>
    <dgm:cxn modelId="{7C97DD85-82F6-404F-8323-4B7A77D94668}" type="presParOf" srcId="{E9E443EA-6336-4CED-84D8-278314FB8609}" destId="{5C2E91C5-5101-4A3C-A80D-A415C9090992}" srcOrd="7" destOrd="0" presId="urn:microsoft.com/office/officeart/2005/8/layout/orgChart1"/>
    <dgm:cxn modelId="{C1F19A81-34D3-4DC9-9CB2-C224887E06FA}" type="presParOf" srcId="{5C2E91C5-5101-4A3C-A80D-A415C9090992}" destId="{B8667855-1CD1-4463-B5ED-18C8E0B1EF64}" srcOrd="0" destOrd="0" presId="urn:microsoft.com/office/officeart/2005/8/layout/orgChart1"/>
    <dgm:cxn modelId="{FC74C5CB-2A54-45EF-AD43-C1D2560124A7}" type="presParOf" srcId="{B8667855-1CD1-4463-B5ED-18C8E0B1EF64}" destId="{33A87013-91BE-4343-9676-3735C931A634}" srcOrd="0" destOrd="0" presId="urn:microsoft.com/office/officeart/2005/8/layout/orgChart1"/>
    <dgm:cxn modelId="{1E7E34C4-5D6A-4986-B6A0-A5D1060BDF33}" type="presParOf" srcId="{B8667855-1CD1-4463-B5ED-18C8E0B1EF64}" destId="{F629598A-FDE5-4203-A1D6-F3F2776BA5E4}" srcOrd="1" destOrd="0" presId="urn:microsoft.com/office/officeart/2005/8/layout/orgChart1"/>
    <dgm:cxn modelId="{BEDF5282-A940-40E6-BB95-2109AE32DC10}" type="presParOf" srcId="{5C2E91C5-5101-4A3C-A80D-A415C9090992}" destId="{ADCEBBC3-25C0-4AE0-B2CE-A6EBCF239AFA}" srcOrd="1" destOrd="0" presId="urn:microsoft.com/office/officeart/2005/8/layout/orgChart1"/>
    <dgm:cxn modelId="{C5ED0C04-2EE6-4ED5-BF50-D46291FF45C8}" type="presParOf" srcId="{ADCEBBC3-25C0-4AE0-B2CE-A6EBCF239AFA}" destId="{F63428CB-654E-4ACE-BA81-4D73E1A17B37}" srcOrd="0" destOrd="0" presId="urn:microsoft.com/office/officeart/2005/8/layout/orgChart1"/>
    <dgm:cxn modelId="{C52A32E3-C8D9-460B-A16A-F2F92E1B98A5}" type="presParOf" srcId="{ADCEBBC3-25C0-4AE0-B2CE-A6EBCF239AFA}" destId="{9AA9D341-C4FE-4AED-9935-B9B8DC9B8C2C}" srcOrd="1" destOrd="0" presId="urn:microsoft.com/office/officeart/2005/8/layout/orgChart1"/>
    <dgm:cxn modelId="{15A14739-C0AD-4449-BDF0-891E34BAB627}" type="presParOf" srcId="{9AA9D341-C4FE-4AED-9935-B9B8DC9B8C2C}" destId="{0EDF9967-17EF-489A-A301-3A96A61334EF}" srcOrd="0" destOrd="0" presId="urn:microsoft.com/office/officeart/2005/8/layout/orgChart1"/>
    <dgm:cxn modelId="{A476D00B-250A-46FD-AAEC-9EFF635CDE32}" type="presParOf" srcId="{0EDF9967-17EF-489A-A301-3A96A61334EF}" destId="{FDC53852-BA6D-425D-BFA7-EEFA79739BDA}" srcOrd="0" destOrd="0" presId="urn:microsoft.com/office/officeart/2005/8/layout/orgChart1"/>
    <dgm:cxn modelId="{8DF00367-5B10-41A7-9918-EB0C89C6127A}" type="presParOf" srcId="{0EDF9967-17EF-489A-A301-3A96A61334EF}" destId="{16C976BB-5D03-45EA-9D9D-4BB367703B6A}" srcOrd="1" destOrd="0" presId="urn:microsoft.com/office/officeart/2005/8/layout/orgChart1"/>
    <dgm:cxn modelId="{73AA4E54-9518-402A-B656-6195FCF5129C}" type="presParOf" srcId="{9AA9D341-C4FE-4AED-9935-B9B8DC9B8C2C}" destId="{348E41A3-A02B-423C-9FDB-646FADA4ECFF}" srcOrd="1" destOrd="0" presId="urn:microsoft.com/office/officeart/2005/8/layout/orgChart1"/>
    <dgm:cxn modelId="{A4350693-BF56-4E0B-8FCA-3877317DE48C}" type="presParOf" srcId="{9AA9D341-C4FE-4AED-9935-B9B8DC9B8C2C}" destId="{5A83EFB4-0989-47C3-AFDA-5AB68D529531}" srcOrd="2" destOrd="0" presId="urn:microsoft.com/office/officeart/2005/8/layout/orgChart1"/>
    <dgm:cxn modelId="{7DFB481A-7DE9-49CE-A987-AFA60407D597}" type="presParOf" srcId="{ADCEBBC3-25C0-4AE0-B2CE-A6EBCF239AFA}" destId="{4B1EBC9B-4B4E-4434-9BB5-85FE10D9F7C9}" srcOrd="2" destOrd="0" presId="urn:microsoft.com/office/officeart/2005/8/layout/orgChart1"/>
    <dgm:cxn modelId="{492E3735-9ECC-4DE2-A0D0-766FAF53849A}" type="presParOf" srcId="{ADCEBBC3-25C0-4AE0-B2CE-A6EBCF239AFA}" destId="{291589E6-3F57-4449-A0A2-54C95F44CC61}" srcOrd="3" destOrd="0" presId="urn:microsoft.com/office/officeart/2005/8/layout/orgChart1"/>
    <dgm:cxn modelId="{B91C9829-55D6-461A-A7D0-5F68FB510763}" type="presParOf" srcId="{291589E6-3F57-4449-A0A2-54C95F44CC61}" destId="{EA817AF1-8F91-4EFA-8B42-10C392A0E76B}" srcOrd="0" destOrd="0" presId="urn:microsoft.com/office/officeart/2005/8/layout/orgChart1"/>
    <dgm:cxn modelId="{50941697-8AF5-4E5C-8565-F78008341D65}" type="presParOf" srcId="{EA817AF1-8F91-4EFA-8B42-10C392A0E76B}" destId="{18545F1A-AB04-4136-8E27-3F3ADC4CDB07}" srcOrd="0" destOrd="0" presId="urn:microsoft.com/office/officeart/2005/8/layout/orgChart1"/>
    <dgm:cxn modelId="{BEC5B606-694C-4FDF-8DB5-02D3AF234238}" type="presParOf" srcId="{EA817AF1-8F91-4EFA-8B42-10C392A0E76B}" destId="{2895C0CE-DBDA-42F7-91AF-36E98E131B73}" srcOrd="1" destOrd="0" presId="urn:microsoft.com/office/officeart/2005/8/layout/orgChart1"/>
    <dgm:cxn modelId="{0DBC9318-AA1A-4FED-B3EA-1CDFCDBB0F0C}" type="presParOf" srcId="{291589E6-3F57-4449-A0A2-54C95F44CC61}" destId="{5481FEC0-9C7E-42A2-A109-6F1E5F616A67}" srcOrd="1" destOrd="0" presId="urn:microsoft.com/office/officeart/2005/8/layout/orgChart1"/>
    <dgm:cxn modelId="{A5D96D98-DFAE-4B1B-AB5E-BAB162ADDEF9}" type="presParOf" srcId="{291589E6-3F57-4449-A0A2-54C95F44CC61}" destId="{5128703A-C005-4EA6-81E9-8F436F436E94}" srcOrd="2" destOrd="0" presId="urn:microsoft.com/office/officeart/2005/8/layout/orgChart1"/>
    <dgm:cxn modelId="{0D377104-C4CC-4495-9A51-A9E9C39F5CF1}" type="presParOf" srcId="{5C2E91C5-5101-4A3C-A80D-A415C9090992}" destId="{E53E5917-B928-4415-9EC2-8A007B21A199}" srcOrd="2" destOrd="0" presId="urn:microsoft.com/office/officeart/2005/8/layout/orgChart1"/>
    <dgm:cxn modelId="{C991E8D2-88FB-4BFB-8936-AB9590CD92FD}" type="presParOf" srcId="{0094DB80-01DB-4466-B8BF-68A409239846}" destId="{957778CA-042A-448F-934E-1D49EDCABE13}" srcOrd="2" destOrd="0" presId="urn:microsoft.com/office/officeart/2005/8/layout/orgChart1"/>
    <dgm:cxn modelId="{81390EDF-655D-4051-AC19-08472E8F093C}" type="presParOf" srcId="{CCBEAE4D-9482-464A-B795-10CD32A78A64}" destId="{33C0154B-7802-49A3-9B49-FF276DF2935B}" srcOrd="1" destOrd="0" presId="urn:microsoft.com/office/officeart/2005/8/layout/orgChart1"/>
    <dgm:cxn modelId="{E97E5CB3-56AE-4AF7-8D55-DA564F99FB1D}" type="presParOf" srcId="{33C0154B-7802-49A3-9B49-FF276DF2935B}" destId="{4D8B7208-73D3-48BE-BF9E-0AEE1DA103E5}" srcOrd="0" destOrd="0" presId="urn:microsoft.com/office/officeart/2005/8/layout/orgChart1"/>
    <dgm:cxn modelId="{A8789200-E88B-4545-9F35-32DA23F6F2D9}" type="presParOf" srcId="{4D8B7208-73D3-48BE-BF9E-0AEE1DA103E5}" destId="{1A4E7EEA-E9FB-4048-AFD0-F308A29F98DA}" srcOrd="0" destOrd="0" presId="urn:microsoft.com/office/officeart/2005/8/layout/orgChart1"/>
    <dgm:cxn modelId="{0EED44B6-4B92-45E8-8229-12B147BEAD3D}" type="presParOf" srcId="{4D8B7208-73D3-48BE-BF9E-0AEE1DA103E5}" destId="{A25D9A59-2280-428F-B9CA-999E1B564E0E}" srcOrd="1" destOrd="0" presId="urn:microsoft.com/office/officeart/2005/8/layout/orgChart1"/>
    <dgm:cxn modelId="{3D0F6C33-2346-4A93-AE32-CC87D049B8B2}" type="presParOf" srcId="{33C0154B-7802-49A3-9B49-FF276DF2935B}" destId="{40F68A0C-C575-4541-8671-3DD2FD44B8AA}" srcOrd="1" destOrd="0" presId="urn:microsoft.com/office/officeart/2005/8/layout/orgChart1"/>
    <dgm:cxn modelId="{60A7A282-0FAD-4AAE-8504-D2C2DB570ED4}" type="presParOf" srcId="{40F68A0C-C575-4541-8671-3DD2FD44B8AA}" destId="{645EFE18-1360-4232-B31A-5628112A0A39}" srcOrd="0" destOrd="0" presId="urn:microsoft.com/office/officeart/2005/8/layout/orgChart1"/>
    <dgm:cxn modelId="{A79E910D-360E-48A9-A1E7-891DC1D0513A}" type="presParOf" srcId="{40F68A0C-C575-4541-8671-3DD2FD44B8AA}" destId="{CB506E26-6BA2-4DBD-83D8-E14D0E15CDD6}" srcOrd="1" destOrd="0" presId="urn:microsoft.com/office/officeart/2005/8/layout/orgChart1"/>
    <dgm:cxn modelId="{595562F9-C827-44B6-B7C0-94298F37BCAA}" type="presParOf" srcId="{CB506E26-6BA2-4DBD-83D8-E14D0E15CDD6}" destId="{BDD93860-2F9C-4E9F-99BB-ABDBE57CF471}" srcOrd="0" destOrd="0" presId="urn:microsoft.com/office/officeart/2005/8/layout/orgChart1"/>
    <dgm:cxn modelId="{AAD0E28F-8FEE-44A5-ADB1-85E3F52BCAC3}" type="presParOf" srcId="{BDD93860-2F9C-4E9F-99BB-ABDBE57CF471}" destId="{45533BFC-60BA-4082-B08D-9886379CA9C5}" srcOrd="0" destOrd="0" presId="urn:microsoft.com/office/officeart/2005/8/layout/orgChart1"/>
    <dgm:cxn modelId="{37873136-F9A0-47DD-8356-C1310BDB8A2D}" type="presParOf" srcId="{BDD93860-2F9C-4E9F-99BB-ABDBE57CF471}" destId="{7581065C-F74E-427E-9B9A-BC97A7EEC0BB}" srcOrd="1" destOrd="0" presId="urn:microsoft.com/office/officeart/2005/8/layout/orgChart1"/>
    <dgm:cxn modelId="{6C2795F7-8FFA-42F8-B294-F2841F29F94D}" type="presParOf" srcId="{CB506E26-6BA2-4DBD-83D8-E14D0E15CDD6}" destId="{D007078D-76E2-4B3D-BF21-398D18EA3523}" srcOrd="1" destOrd="0" presId="urn:microsoft.com/office/officeart/2005/8/layout/orgChart1"/>
    <dgm:cxn modelId="{2B1E402A-7FCC-4841-AC9C-C4E772FD5DA7}" type="presParOf" srcId="{CB506E26-6BA2-4DBD-83D8-E14D0E15CDD6}" destId="{347D6F8D-FA3C-4EF5-8ABA-B66C3384C539}" srcOrd="2" destOrd="0" presId="urn:microsoft.com/office/officeart/2005/8/layout/orgChart1"/>
    <dgm:cxn modelId="{11A07D4F-9C95-4C69-9EFA-3D76289AC2D8}" type="presParOf" srcId="{40F68A0C-C575-4541-8671-3DD2FD44B8AA}" destId="{60445D60-511E-4FFD-B993-72D22E54CA8B}" srcOrd="2" destOrd="0" presId="urn:microsoft.com/office/officeart/2005/8/layout/orgChart1"/>
    <dgm:cxn modelId="{57179930-2F3F-4DD8-B3F8-E5C14C11E4C7}" type="presParOf" srcId="{40F68A0C-C575-4541-8671-3DD2FD44B8AA}" destId="{DA6595D5-466D-4CCE-9020-6D02E28A6895}" srcOrd="3" destOrd="0" presId="urn:microsoft.com/office/officeart/2005/8/layout/orgChart1"/>
    <dgm:cxn modelId="{7E2D8823-E2E7-49B1-8ABB-1A2006B813E1}" type="presParOf" srcId="{DA6595D5-466D-4CCE-9020-6D02E28A6895}" destId="{7E94D96B-B172-4E2E-A2CD-3799066EF1CC}" srcOrd="0" destOrd="0" presId="urn:microsoft.com/office/officeart/2005/8/layout/orgChart1"/>
    <dgm:cxn modelId="{8B0C80BA-99B5-4E98-A75F-DF01E0238495}" type="presParOf" srcId="{7E94D96B-B172-4E2E-A2CD-3799066EF1CC}" destId="{EFFAAC25-1FE1-4914-BE86-F17B4486808B}" srcOrd="0" destOrd="0" presId="urn:microsoft.com/office/officeart/2005/8/layout/orgChart1"/>
    <dgm:cxn modelId="{BE34A183-53E2-47EA-ADAB-E4ABE399F781}" type="presParOf" srcId="{7E94D96B-B172-4E2E-A2CD-3799066EF1CC}" destId="{09C12428-C720-4C00-9FD0-5A18A1D294DD}" srcOrd="1" destOrd="0" presId="urn:microsoft.com/office/officeart/2005/8/layout/orgChart1"/>
    <dgm:cxn modelId="{2DC71DBC-84DB-44D1-AF60-49CBF0EC8F67}" type="presParOf" srcId="{DA6595D5-466D-4CCE-9020-6D02E28A6895}" destId="{524DF3E0-4E5A-4582-B31B-738A19E68C28}" srcOrd="1" destOrd="0" presId="urn:microsoft.com/office/officeart/2005/8/layout/orgChart1"/>
    <dgm:cxn modelId="{086AC1CD-9254-47BE-B448-B52C4DEB22BA}" type="presParOf" srcId="{DA6595D5-466D-4CCE-9020-6D02E28A6895}" destId="{F47910C7-F28F-410E-A009-ECC740DB31D8}" srcOrd="2" destOrd="0" presId="urn:microsoft.com/office/officeart/2005/8/layout/orgChart1"/>
    <dgm:cxn modelId="{B088395D-437C-4844-B1F9-B33047DEBBA5}" type="presParOf" srcId="{40F68A0C-C575-4541-8671-3DD2FD44B8AA}" destId="{D6C0D719-A4C1-40DF-B5C1-9F9EA0D6543D}" srcOrd="4" destOrd="0" presId="urn:microsoft.com/office/officeart/2005/8/layout/orgChart1"/>
    <dgm:cxn modelId="{D5E8159C-D6A4-4495-8E87-BAD1A3E845B2}" type="presParOf" srcId="{40F68A0C-C575-4541-8671-3DD2FD44B8AA}" destId="{437D0208-8474-43EA-AF9D-49421A1ED57A}" srcOrd="5" destOrd="0" presId="urn:microsoft.com/office/officeart/2005/8/layout/orgChart1"/>
    <dgm:cxn modelId="{90F42CA5-B841-43F9-BECC-249D41888090}" type="presParOf" srcId="{437D0208-8474-43EA-AF9D-49421A1ED57A}" destId="{E7093D1A-D9D3-4209-9CD1-D84A680FF612}" srcOrd="0" destOrd="0" presId="urn:microsoft.com/office/officeart/2005/8/layout/orgChart1"/>
    <dgm:cxn modelId="{B3CD883B-9BD7-4411-AF01-3BCD296080AE}" type="presParOf" srcId="{E7093D1A-D9D3-4209-9CD1-D84A680FF612}" destId="{C554E0C7-0076-4D01-A8EE-A379C783523D}" srcOrd="0" destOrd="0" presId="urn:microsoft.com/office/officeart/2005/8/layout/orgChart1"/>
    <dgm:cxn modelId="{DCA97289-D0C9-416F-BA07-1CE78C84C11F}" type="presParOf" srcId="{E7093D1A-D9D3-4209-9CD1-D84A680FF612}" destId="{C0BD06AD-486A-4FB4-96F7-53F60F51B4A6}" srcOrd="1" destOrd="0" presId="urn:microsoft.com/office/officeart/2005/8/layout/orgChart1"/>
    <dgm:cxn modelId="{1E3DF422-0A12-45E5-AB95-C5B44345EA3F}" type="presParOf" srcId="{437D0208-8474-43EA-AF9D-49421A1ED57A}" destId="{568FC567-1B99-41DC-B72B-FFBEE1603725}" srcOrd="1" destOrd="0" presId="urn:microsoft.com/office/officeart/2005/8/layout/orgChart1"/>
    <dgm:cxn modelId="{55B3F0C4-22C6-4FDD-8027-02F202F7F643}" type="presParOf" srcId="{437D0208-8474-43EA-AF9D-49421A1ED57A}" destId="{48368FE2-D30B-4A74-9901-0C7D2F49B40A}" srcOrd="2" destOrd="0" presId="urn:microsoft.com/office/officeart/2005/8/layout/orgChart1"/>
    <dgm:cxn modelId="{DF152F50-651E-471F-ACB5-3B9E60A14B1B}" type="presParOf" srcId="{33C0154B-7802-49A3-9B49-FF276DF2935B}" destId="{63228838-DFBE-4805-8A65-86C4A3F5CCE7}" srcOrd="2" destOrd="0" presId="urn:microsoft.com/office/officeart/2005/8/layout/orgChart1"/>
    <dgm:cxn modelId="{45D91B61-55D4-4E1D-9A40-96EE67388618}" type="presParOf" srcId="{CCBEAE4D-9482-464A-B795-10CD32A78A64}" destId="{CFFFACED-829D-4DB2-8017-7C6B90641AC7}" srcOrd="2" destOrd="0" presId="urn:microsoft.com/office/officeart/2005/8/layout/orgChart1"/>
    <dgm:cxn modelId="{B1E72606-514A-4DFF-BC94-64603AF7B880}" type="presParOf" srcId="{CFFFACED-829D-4DB2-8017-7C6B90641AC7}" destId="{EC1261B6-0D42-4200-B47E-162BB219F363}" srcOrd="0" destOrd="0" presId="urn:microsoft.com/office/officeart/2005/8/layout/orgChart1"/>
    <dgm:cxn modelId="{DF61851A-7AD0-4D61-9F14-DE266CC8106B}" type="presParOf" srcId="{EC1261B6-0D42-4200-B47E-162BB219F363}" destId="{77199257-A219-4A19-9C39-D26BDA7BBC51}" srcOrd="0" destOrd="0" presId="urn:microsoft.com/office/officeart/2005/8/layout/orgChart1"/>
    <dgm:cxn modelId="{D86D4DC7-1603-4D90-AB68-52AD763CBBCE}" type="presParOf" srcId="{EC1261B6-0D42-4200-B47E-162BB219F363}" destId="{CA7E4185-DF78-4147-A29C-4235315C3ECF}" srcOrd="1" destOrd="0" presId="urn:microsoft.com/office/officeart/2005/8/layout/orgChart1"/>
    <dgm:cxn modelId="{62A95B33-D1EC-40F0-8427-C9B9133504F8}" type="presParOf" srcId="{CFFFACED-829D-4DB2-8017-7C6B90641AC7}" destId="{8190FF1A-046D-47E2-897E-8196155E80DE}" srcOrd="1" destOrd="0" presId="urn:microsoft.com/office/officeart/2005/8/layout/orgChart1"/>
    <dgm:cxn modelId="{A0E011D2-0AE6-4682-B6EC-B24627E4B070}" type="presParOf" srcId="{8190FF1A-046D-47E2-897E-8196155E80DE}" destId="{08154466-B874-44C6-9DBB-7DFE9019E2C7}" srcOrd="0" destOrd="0" presId="urn:microsoft.com/office/officeart/2005/8/layout/orgChart1"/>
    <dgm:cxn modelId="{6AD313D0-5486-454A-AE44-5B46877999CD}" type="presParOf" srcId="{8190FF1A-046D-47E2-897E-8196155E80DE}" destId="{67631B38-827F-4B5E-BACA-09EAA8CB2743}" srcOrd="1" destOrd="0" presId="urn:microsoft.com/office/officeart/2005/8/layout/orgChart1"/>
    <dgm:cxn modelId="{941894E4-A309-4E96-9F3A-7D398BEAF44B}" type="presParOf" srcId="{67631B38-827F-4B5E-BACA-09EAA8CB2743}" destId="{A997B5D5-7F08-4978-950A-98427B3E177D}" srcOrd="0" destOrd="0" presId="urn:microsoft.com/office/officeart/2005/8/layout/orgChart1"/>
    <dgm:cxn modelId="{ECAEF9AD-8225-4A86-A0C2-2590AC421DE4}" type="presParOf" srcId="{A997B5D5-7F08-4978-950A-98427B3E177D}" destId="{60ECC066-5590-47FC-ABA6-91AD974430E1}" srcOrd="0" destOrd="0" presId="urn:microsoft.com/office/officeart/2005/8/layout/orgChart1"/>
    <dgm:cxn modelId="{262F2C39-E47E-4ABC-9ACE-A3BDBE7112DA}" type="presParOf" srcId="{A997B5D5-7F08-4978-950A-98427B3E177D}" destId="{E70927D4-F4DC-4E4C-BF3C-B60ADC9109C0}" srcOrd="1" destOrd="0" presId="urn:microsoft.com/office/officeart/2005/8/layout/orgChart1"/>
    <dgm:cxn modelId="{8945E798-5908-42D7-BCA9-3926394CA677}" type="presParOf" srcId="{67631B38-827F-4B5E-BACA-09EAA8CB2743}" destId="{8EE0CCDC-5256-4E64-9566-9E0849FF60E5}" srcOrd="1" destOrd="0" presId="urn:microsoft.com/office/officeart/2005/8/layout/orgChart1"/>
    <dgm:cxn modelId="{0ED66802-82C9-48AD-85EA-EDD42EF18102}" type="presParOf" srcId="{67631B38-827F-4B5E-BACA-09EAA8CB2743}" destId="{4461F365-3E40-4F7B-AF6B-E5599DE4F8FE}" srcOrd="2" destOrd="0" presId="urn:microsoft.com/office/officeart/2005/8/layout/orgChart1"/>
    <dgm:cxn modelId="{2A4FADAF-5525-40A8-B4AF-B2600C0B80C6}" type="presParOf" srcId="{8190FF1A-046D-47E2-897E-8196155E80DE}" destId="{BBFDC472-9A2B-43C9-B871-361E6C815CC3}" srcOrd="2" destOrd="0" presId="urn:microsoft.com/office/officeart/2005/8/layout/orgChart1"/>
    <dgm:cxn modelId="{D4FCDA8F-9E59-4AAB-A9B5-5EE56AA51E9E}" type="presParOf" srcId="{8190FF1A-046D-47E2-897E-8196155E80DE}" destId="{0790B6BD-BCC5-4E58-9668-550EA2AB8F7E}" srcOrd="3" destOrd="0" presId="urn:microsoft.com/office/officeart/2005/8/layout/orgChart1"/>
    <dgm:cxn modelId="{422A2C88-4E0C-41A2-8968-758B515C61D6}" type="presParOf" srcId="{0790B6BD-BCC5-4E58-9668-550EA2AB8F7E}" destId="{98B6BB4B-05EA-4DC4-A8A5-D603BBD354AE}" srcOrd="0" destOrd="0" presId="urn:microsoft.com/office/officeart/2005/8/layout/orgChart1"/>
    <dgm:cxn modelId="{BD205E34-5A6E-4CEE-B725-7D9B4CF355B1}" type="presParOf" srcId="{98B6BB4B-05EA-4DC4-A8A5-D603BBD354AE}" destId="{52EE90D2-953A-4F56-961A-526B01626811}" srcOrd="0" destOrd="0" presId="urn:microsoft.com/office/officeart/2005/8/layout/orgChart1"/>
    <dgm:cxn modelId="{43E3454D-50CC-4DBA-87B8-E61374C4A4A9}" type="presParOf" srcId="{98B6BB4B-05EA-4DC4-A8A5-D603BBD354AE}" destId="{A4BA4FA3-81CB-4915-B3A8-2F8042B2387C}" srcOrd="1" destOrd="0" presId="urn:microsoft.com/office/officeart/2005/8/layout/orgChart1"/>
    <dgm:cxn modelId="{91882DDD-B54B-4A80-BE8F-8F604EC95C2F}" type="presParOf" srcId="{0790B6BD-BCC5-4E58-9668-550EA2AB8F7E}" destId="{38EDC392-CE5C-4B2B-B8A7-9B78AE96C198}" srcOrd="1" destOrd="0" presId="urn:microsoft.com/office/officeart/2005/8/layout/orgChart1"/>
    <dgm:cxn modelId="{B10B330C-34E3-4377-87D6-2A0128238721}" type="presParOf" srcId="{0790B6BD-BCC5-4E58-9668-550EA2AB8F7E}" destId="{673910E1-8385-48E0-96FC-1C6F9A1401BB}" srcOrd="2" destOrd="0" presId="urn:microsoft.com/office/officeart/2005/8/layout/orgChart1"/>
    <dgm:cxn modelId="{E0F56856-B0F4-4EF2-BF3D-46A1B4C4EA14}" type="presParOf" srcId="{8190FF1A-046D-47E2-897E-8196155E80DE}" destId="{4416D7EB-8772-4CBF-8E4A-CB8F499C31EA}" srcOrd="4" destOrd="0" presId="urn:microsoft.com/office/officeart/2005/8/layout/orgChart1"/>
    <dgm:cxn modelId="{D60CBFDF-BA25-4C7F-B02B-37E2DBA12CD8}" type="presParOf" srcId="{8190FF1A-046D-47E2-897E-8196155E80DE}" destId="{1F058F3A-7768-404D-9DB5-72ABCC39B10B}" srcOrd="5" destOrd="0" presId="urn:microsoft.com/office/officeart/2005/8/layout/orgChart1"/>
    <dgm:cxn modelId="{293A361F-857F-420F-800D-2ECA5E8A2BFA}" type="presParOf" srcId="{1F058F3A-7768-404D-9DB5-72ABCC39B10B}" destId="{6F282994-A262-48D6-ACC0-2FCF8AA2A572}" srcOrd="0" destOrd="0" presId="urn:microsoft.com/office/officeart/2005/8/layout/orgChart1"/>
    <dgm:cxn modelId="{28DF83C3-1D8D-492A-99E6-77D423BEF0E9}" type="presParOf" srcId="{6F282994-A262-48D6-ACC0-2FCF8AA2A572}" destId="{D66325F5-28DA-44D3-97B3-56557A284AB2}" srcOrd="0" destOrd="0" presId="urn:microsoft.com/office/officeart/2005/8/layout/orgChart1"/>
    <dgm:cxn modelId="{1C37CC7D-D1A7-4911-BB31-E1E3EDFD4F2B}" type="presParOf" srcId="{6F282994-A262-48D6-ACC0-2FCF8AA2A572}" destId="{AF0E9923-F4E8-437B-A023-6C5D21CE01C7}" srcOrd="1" destOrd="0" presId="urn:microsoft.com/office/officeart/2005/8/layout/orgChart1"/>
    <dgm:cxn modelId="{0517F173-4CD9-4E02-BE9C-8F8172AE8163}" type="presParOf" srcId="{1F058F3A-7768-404D-9DB5-72ABCC39B10B}" destId="{4F273BE3-597E-4750-9523-CA560E8D0A54}" srcOrd="1" destOrd="0" presId="urn:microsoft.com/office/officeart/2005/8/layout/orgChart1"/>
    <dgm:cxn modelId="{20E363C6-E1D7-460B-960B-01FC6A708389}" type="presParOf" srcId="{1F058F3A-7768-404D-9DB5-72ABCC39B10B}" destId="{860F81B2-C573-4417-B420-A70AD7FC8A7B}" srcOrd="2" destOrd="0" presId="urn:microsoft.com/office/officeart/2005/8/layout/orgChart1"/>
    <dgm:cxn modelId="{9A9B13CD-3690-411F-AF16-03A974BE4D06}" type="presParOf" srcId="{CFFFACED-829D-4DB2-8017-7C6B90641AC7}" destId="{6D87BC86-F804-4640-BE32-A7D57870E6A3}"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DE2E5-B426-48FE-B7AF-DAA64948308B}">
      <dsp:nvSpPr>
        <dsp:cNvPr id="0" name=""/>
        <dsp:cNvSpPr/>
      </dsp:nvSpPr>
      <dsp:spPr>
        <a:xfrm>
          <a:off x="0" y="2063203"/>
          <a:ext cx="1174579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4DAC5C6B-ABD2-42AD-9A72-4BFA439061C5}">
      <dsp:nvSpPr>
        <dsp:cNvPr id="0" name=""/>
        <dsp:cNvSpPr/>
      </dsp:nvSpPr>
      <dsp:spPr>
        <a:xfrm rot="8100000">
          <a:off x="525297"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D37B0-F01B-4D44-8CF8-218202E0D1E8}">
      <dsp:nvSpPr>
        <dsp:cNvPr id="0" name=""/>
        <dsp:cNvSpPr/>
      </dsp:nvSpPr>
      <dsp:spPr>
        <a:xfrm>
          <a:off x="558011"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4B58DA4-2829-48E9-87D6-EF70B809CD8A}">
      <dsp:nvSpPr>
        <dsp:cNvPr id="0" name=""/>
        <dsp:cNvSpPr/>
      </dsp:nvSpPr>
      <dsp:spPr>
        <a:xfrm>
          <a:off x="896385"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err="1"/>
            <a:t>CloudDB</a:t>
          </a:r>
          <a:endParaRPr lang="en-US" sz="1200" kern="1200"/>
        </a:p>
        <a:p>
          <a:pPr marL="0" lvl="0" indent="0" algn="l" defTabSz="533400">
            <a:lnSpc>
              <a:spcPct val="90000"/>
            </a:lnSpc>
            <a:spcBef>
              <a:spcPct val="0"/>
            </a:spcBef>
            <a:spcAft>
              <a:spcPct val="35000"/>
            </a:spcAft>
            <a:buNone/>
          </a:pPr>
          <a:r>
            <a:rPr lang="en-US" sz="1200" kern="1200" err="1"/>
            <a:t>RedDog</a:t>
          </a:r>
          <a:endParaRPr lang="en-US" sz="1200" kern="1200"/>
        </a:p>
      </dsp:txBody>
      <dsp:txXfrm>
        <a:off x="896385" y="841786"/>
        <a:ext cx="1724351" cy="1221416"/>
      </dsp:txXfrm>
    </dsp:sp>
    <dsp:sp modelId="{CB2CFD90-D3B6-4E12-8EDF-2099CE76871D}">
      <dsp:nvSpPr>
        <dsp:cNvPr id="0" name=""/>
        <dsp:cNvSpPr/>
      </dsp:nvSpPr>
      <dsp:spPr>
        <a:xfrm>
          <a:off x="896385"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2006</a:t>
          </a:r>
        </a:p>
      </dsp:txBody>
      <dsp:txXfrm>
        <a:off x="896385" y="412640"/>
        <a:ext cx="1724351" cy="429146"/>
      </dsp:txXfrm>
    </dsp:sp>
    <dsp:sp modelId="{BE0BF8CC-38A1-4B01-9752-24691B06D1BD}">
      <dsp:nvSpPr>
        <dsp:cNvPr id="0" name=""/>
        <dsp:cNvSpPr/>
      </dsp:nvSpPr>
      <dsp:spPr>
        <a:xfrm>
          <a:off x="672490"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CF18BD-C653-4760-9527-952FD3B60B7D}">
      <dsp:nvSpPr>
        <dsp:cNvPr id="0" name=""/>
        <dsp:cNvSpPr/>
      </dsp:nvSpPr>
      <dsp:spPr>
        <a:xfrm>
          <a:off x="641352"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2579D0-3651-4E01-897D-55711A962527}">
      <dsp:nvSpPr>
        <dsp:cNvPr id="0" name=""/>
        <dsp:cNvSpPr/>
      </dsp:nvSpPr>
      <dsp:spPr>
        <a:xfrm rot="18900000">
          <a:off x="1129378"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A3B33-2EB4-405C-8052-10B3DD9273E2}">
      <dsp:nvSpPr>
        <dsp:cNvPr id="0" name=""/>
        <dsp:cNvSpPr/>
      </dsp:nvSpPr>
      <dsp:spPr>
        <a:xfrm>
          <a:off x="1162093"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DF7C214-567B-4CA0-8E05-C70120EBAA36}">
      <dsp:nvSpPr>
        <dsp:cNvPr id="0" name=""/>
        <dsp:cNvSpPr/>
      </dsp:nvSpPr>
      <dsp:spPr>
        <a:xfrm>
          <a:off x="1484850"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sp:txBody>
      <dsp:txXfrm>
        <a:off x="1484850" y="2063203"/>
        <a:ext cx="1724351" cy="1221416"/>
      </dsp:txXfrm>
    </dsp:sp>
    <dsp:sp modelId="{48B40D64-EA99-4B20-B620-BDEEAA6834AA}">
      <dsp:nvSpPr>
        <dsp:cNvPr id="0" name=""/>
        <dsp:cNvSpPr/>
      </dsp:nvSpPr>
      <dsp:spPr>
        <a:xfrm>
          <a:off x="1484850"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2008</a:t>
          </a:r>
        </a:p>
      </dsp:txBody>
      <dsp:txXfrm>
        <a:off x="1484850" y="3284619"/>
        <a:ext cx="1724351" cy="429146"/>
      </dsp:txXfrm>
    </dsp:sp>
    <dsp:sp modelId="{F8953688-8D81-4BD0-A4E8-A4763BC5239C}">
      <dsp:nvSpPr>
        <dsp:cNvPr id="0" name=""/>
        <dsp:cNvSpPr/>
      </dsp:nvSpPr>
      <dsp:spPr>
        <a:xfrm>
          <a:off x="1276620"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543A269-1329-409E-9909-058A6F634ED0}">
      <dsp:nvSpPr>
        <dsp:cNvPr id="0" name=""/>
        <dsp:cNvSpPr/>
      </dsp:nvSpPr>
      <dsp:spPr>
        <a:xfrm>
          <a:off x="1245481"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DD593-B36D-4A82-9CA5-7EB0BF33F2CF}">
      <dsp:nvSpPr>
        <dsp:cNvPr id="0" name=""/>
        <dsp:cNvSpPr/>
      </dsp:nvSpPr>
      <dsp:spPr>
        <a:xfrm rot="8100000">
          <a:off x="2196265"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F1D37F-E363-4EDE-BB62-3D33AEE4F697}">
      <dsp:nvSpPr>
        <dsp:cNvPr id="0" name=""/>
        <dsp:cNvSpPr/>
      </dsp:nvSpPr>
      <dsp:spPr>
        <a:xfrm>
          <a:off x="2228979"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79D0623-4A0F-4113-B221-A03DD8A63E74}">
      <dsp:nvSpPr>
        <dsp:cNvPr id="0" name=""/>
        <dsp:cNvSpPr/>
      </dsp:nvSpPr>
      <dsp:spPr>
        <a:xfrm>
          <a:off x="2551737"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sp:txBody>
      <dsp:txXfrm>
        <a:off x="2551737" y="841786"/>
        <a:ext cx="1724351" cy="1221416"/>
      </dsp:txXfrm>
    </dsp:sp>
    <dsp:sp modelId="{4834ED91-36CE-447C-B8D4-984AC9474013}">
      <dsp:nvSpPr>
        <dsp:cNvPr id="0" name=""/>
        <dsp:cNvSpPr/>
      </dsp:nvSpPr>
      <dsp:spPr>
        <a:xfrm>
          <a:off x="2551737"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2010</a:t>
          </a:r>
        </a:p>
      </dsp:txBody>
      <dsp:txXfrm>
        <a:off x="2551737" y="412640"/>
        <a:ext cx="1724351" cy="429146"/>
      </dsp:txXfrm>
    </dsp:sp>
    <dsp:sp modelId="{974A0F23-9B70-46E2-9BEA-A161DEEB3084}">
      <dsp:nvSpPr>
        <dsp:cNvPr id="0" name=""/>
        <dsp:cNvSpPr/>
      </dsp:nvSpPr>
      <dsp:spPr>
        <a:xfrm>
          <a:off x="2343506"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E7FCD4B-245F-4841-A130-F437A082A43D}">
      <dsp:nvSpPr>
        <dsp:cNvPr id="0" name=""/>
        <dsp:cNvSpPr/>
      </dsp:nvSpPr>
      <dsp:spPr>
        <a:xfrm>
          <a:off x="2312367"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335C1C-DE3D-4466-A6DE-1B995F7663B6}">
      <dsp:nvSpPr>
        <dsp:cNvPr id="0" name=""/>
        <dsp:cNvSpPr/>
      </dsp:nvSpPr>
      <dsp:spPr>
        <a:xfrm rot="18900000">
          <a:off x="3363506"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E6278-65FD-49DF-B70A-DC2E6C36130D}">
      <dsp:nvSpPr>
        <dsp:cNvPr id="0" name=""/>
        <dsp:cNvSpPr/>
      </dsp:nvSpPr>
      <dsp:spPr>
        <a:xfrm>
          <a:off x="3396221"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8AA9A4F-D53B-4C45-8D15-EEE1642F0DBC}">
      <dsp:nvSpPr>
        <dsp:cNvPr id="0" name=""/>
        <dsp:cNvSpPr/>
      </dsp:nvSpPr>
      <dsp:spPr>
        <a:xfrm>
          <a:off x="3757382"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sp:txBody>
      <dsp:txXfrm>
        <a:off x="3757382" y="2063203"/>
        <a:ext cx="1724351" cy="1221416"/>
      </dsp:txXfrm>
    </dsp:sp>
    <dsp:sp modelId="{218B202C-0784-44AF-AD9E-F0018E1A94B0}">
      <dsp:nvSpPr>
        <dsp:cNvPr id="0" name=""/>
        <dsp:cNvSpPr/>
      </dsp:nvSpPr>
      <dsp:spPr>
        <a:xfrm>
          <a:off x="3757382"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2012</a:t>
          </a:r>
        </a:p>
      </dsp:txBody>
      <dsp:txXfrm>
        <a:off x="3757382" y="3284619"/>
        <a:ext cx="1724351" cy="429146"/>
      </dsp:txXfrm>
    </dsp:sp>
    <dsp:sp modelId="{61CF7BAE-8B04-48ED-A9AA-E2DD4896D227}">
      <dsp:nvSpPr>
        <dsp:cNvPr id="0" name=""/>
        <dsp:cNvSpPr/>
      </dsp:nvSpPr>
      <dsp:spPr>
        <a:xfrm>
          <a:off x="3510747"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BE3BF6D-9FF1-4FDA-B10E-0EDE52641AD6}">
      <dsp:nvSpPr>
        <dsp:cNvPr id="0" name=""/>
        <dsp:cNvSpPr/>
      </dsp:nvSpPr>
      <dsp:spPr>
        <a:xfrm>
          <a:off x="3479608"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78E80A-BCFC-4189-AE7B-1691FB8AE80D}">
      <dsp:nvSpPr>
        <dsp:cNvPr id="0" name=""/>
        <dsp:cNvSpPr/>
      </dsp:nvSpPr>
      <dsp:spPr>
        <a:xfrm rot="8100000">
          <a:off x="4330038"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BD4BE-969B-4486-A695-DC1D5CAB272D}">
      <dsp:nvSpPr>
        <dsp:cNvPr id="0" name=""/>
        <dsp:cNvSpPr/>
      </dsp:nvSpPr>
      <dsp:spPr>
        <a:xfrm>
          <a:off x="4362753"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A5BE71DF-C37C-4F2A-9734-B1D1F8575720}">
      <dsp:nvSpPr>
        <dsp:cNvPr id="0" name=""/>
        <dsp:cNvSpPr/>
      </dsp:nvSpPr>
      <dsp:spPr>
        <a:xfrm>
          <a:off x="4685510"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sp:txBody>
      <dsp:txXfrm>
        <a:off x="4685510" y="841786"/>
        <a:ext cx="1724351" cy="1221416"/>
      </dsp:txXfrm>
    </dsp:sp>
    <dsp:sp modelId="{EF110A13-FCBC-47DD-AE79-EC993998E6B5}">
      <dsp:nvSpPr>
        <dsp:cNvPr id="0" name=""/>
        <dsp:cNvSpPr/>
      </dsp:nvSpPr>
      <dsp:spPr>
        <a:xfrm>
          <a:off x="4685510"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2013</a:t>
          </a:r>
        </a:p>
      </dsp:txBody>
      <dsp:txXfrm>
        <a:off x="4685510" y="412640"/>
        <a:ext cx="1724351" cy="429146"/>
      </dsp:txXfrm>
    </dsp:sp>
    <dsp:sp modelId="{DC12CFBB-7A5D-422A-8058-0FEECFD65D69}">
      <dsp:nvSpPr>
        <dsp:cNvPr id="0" name=""/>
        <dsp:cNvSpPr/>
      </dsp:nvSpPr>
      <dsp:spPr>
        <a:xfrm>
          <a:off x="4477279"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1F13611-824C-446F-B499-F967151974B1}">
      <dsp:nvSpPr>
        <dsp:cNvPr id="0" name=""/>
        <dsp:cNvSpPr/>
      </dsp:nvSpPr>
      <dsp:spPr>
        <a:xfrm>
          <a:off x="4446140"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FAF9D9-DA8C-40BC-B90A-6768F9FD68EA}">
      <dsp:nvSpPr>
        <dsp:cNvPr id="0" name=""/>
        <dsp:cNvSpPr/>
      </dsp:nvSpPr>
      <dsp:spPr>
        <a:xfrm rot="18900000">
          <a:off x="5467415"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0E7FBE-C865-407A-AADD-6DA049BA2859}">
      <dsp:nvSpPr>
        <dsp:cNvPr id="0" name=""/>
        <dsp:cNvSpPr/>
      </dsp:nvSpPr>
      <dsp:spPr>
        <a:xfrm>
          <a:off x="5500129"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CC69FFE9-758C-4AFE-941C-838434F0E077}">
      <dsp:nvSpPr>
        <dsp:cNvPr id="0" name=""/>
        <dsp:cNvSpPr/>
      </dsp:nvSpPr>
      <dsp:spPr>
        <a:xfrm>
          <a:off x="5903226"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sp:txBody>
      <dsp:txXfrm>
        <a:off x="5903226" y="2063203"/>
        <a:ext cx="1724351" cy="1221416"/>
      </dsp:txXfrm>
    </dsp:sp>
    <dsp:sp modelId="{56ADB5EA-A5C5-4B6F-9257-5AF5D80E59F4}">
      <dsp:nvSpPr>
        <dsp:cNvPr id="0" name=""/>
        <dsp:cNvSpPr/>
      </dsp:nvSpPr>
      <dsp:spPr>
        <a:xfrm>
          <a:off x="5903226"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2014</a:t>
          </a:r>
        </a:p>
      </dsp:txBody>
      <dsp:txXfrm>
        <a:off x="5903226" y="3284619"/>
        <a:ext cx="1724351" cy="429146"/>
      </dsp:txXfrm>
    </dsp:sp>
    <dsp:sp modelId="{30D44984-3A2C-4CAC-8D87-F097FA251E44}">
      <dsp:nvSpPr>
        <dsp:cNvPr id="0" name=""/>
        <dsp:cNvSpPr/>
      </dsp:nvSpPr>
      <dsp:spPr>
        <a:xfrm>
          <a:off x="5614655"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293DF7D-452E-4C56-9B51-32317CFB04DC}">
      <dsp:nvSpPr>
        <dsp:cNvPr id="0" name=""/>
        <dsp:cNvSpPr/>
      </dsp:nvSpPr>
      <dsp:spPr>
        <a:xfrm>
          <a:off x="5583516"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F7AE89-82D0-4DDD-BB3E-5919A1B97A5D}">
      <dsp:nvSpPr>
        <dsp:cNvPr id="0" name=""/>
        <dsp:cNvSpPr/>
      </dsp:nvSpPr>
      <dsp:spPr>
        <a:xfrm rot="8100000">
          <a:off x="6463811"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5B2F06-DF58-456F-94CB-BC9DABC7BB1D}">
      <dsp:nvSpPr>
        <dsp:cNvPr id="0" name=""/>
        <dsp:cNvSpPr/>
      </dsp:nvSpPr>
      <dsp:spPr>
        <a:xfrm>
          <a:off x="6496526"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3115257-A1D5-41DB-A1B2-B11B956D6557}">
      <dsp:nvSpPr>
        <dsp:cNvPr id="0" name=""/>
        <dsp:cNvSpPr/>
      </dsp:nvSpPr>
      <dsp:spPr>
        <a:xfrm>
          <a:off x="6819283"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sp:txBody>
      <dsp:txXfrm>
        <a:off x="6819283" y="841786"/>
        <a:ext cx="1724351" cy="1221416"/>
      </dsp:txXfrm>
    </dsp:sp>
    <dsp:sp modelId="{32C68120-95FE-49F6-8FA0-955148FEE4FE}">
      <dsp:nvSpPr>
        <dsp:cNvPr id="0" name=""/>
        <dsp:cNvSpPr/>
      </dsp:nvSpPr>
      <dsp:spPr>
        <a:xfrm>
          <a:off x="6819283"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2015</a:t>
          </a:r>
        </a:p>
      </dsp:txBody>
      <dsp:txXfrm>
        <a:off x="6819283" y="412640"/>
        <a:ext cx="1724351" cy="429146"/>
      </dsp:txXfrm>
    </dsp:sp>
    <dsp:sp modelId="{29A3FFDF-C4FF-4AC7-9D1E-B26B2FAE95CD}">
      <dsp:nvSpPr>
        <dsp:cNvPr id="0" name=""/>
        <dsp:cNvSpPr/>
      </dsp:nvSpPr>
      <dsp:spPr>
        <a:xfrm>
          <a:off x="6611053"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8238378-CA86-4555-809D-878D4E51DCB8}">
      <dsp:nvSpPr>
        <dsp:cNvPr id="0" name=""/>
        <dsp:cNvSpPr/>
      </dsp:nvSpPr>
      <dsp:spPr>
        <a:xfrm>
          <a:off x="6579914"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5A2C4C-7E90-452A-B14B-B7C332F3AFEF}">
      <dsp:nvSpPr>
        <dsp:cNvPr id="0" name=""/>
        <dsp:cNvSpPr/>
      </dsp:nvSpPr>
      <dsp:spPr>
        <a:xfrm rot="18900000">
          <a:off x="7530698"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564CF5-EA25-4734-86C1-A853C820E9B3}">
      <dsp:nvSpPr>
        <dsp:cNvPr id="0" name=""/>
        <dsp:cNvSpPr/>
      </dsp:nvSpPr>
      <dsp:spPr>
        <a:xfrm>
          <a:off x="7563412"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17ACB6D-1602-4108-9B15-A94A065E8FDD}">
      <dsp:nvSpPr>
        <dsp:cNvPr id="0" name=""/>
        <dsp:cNvSpPr/>
      </dsp:nvSpPr>
      <dsp:spPr>
        <a:xfrm>
          <a:off x="7886170"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sp:txBody>
      <dsp:txXfrm>
        <a:off x="7886170" y="2063203"/>
        <a:ext cx="1724351" cy="1221416"/>
      </dsp:txXfrm>
    </dsp:sp>
    <dsp:sp modelId="{B1F37C2F-7445-4AC7-8D86-7A5E29D7B54F}">
      <dsp:nvSpPr>
        <dsp:cNvPr id="0" name=""/>
        <dsp:cNvSpPr/>
      </dsp:nvSpPr>
      <dsp:spPr>
        <a:xfrm>
          <a:off x="7886170"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2016</a:t>
          </a:r>
        </a:p>
      </dsp:txBody>
      <dsp:txXfrm>
        <a:off x="7886170" y="3284619"/>
        <a:ext cx="1724351" cy="429146"/>
      </dsp:txXfrm>
    </dsp:sp>
    <dsp:sp modelId="{D3D1E2CE-EBF0-441F-A5A4-94CA49DAFDC1}">
      <dsp:nvSpPr>
        <dsp:cNvPr id="0" name=""/>
        <dsp:cNvSpPr/>
      </dsp:nvSpPr>
      <dsp:spPr>
        <a:xfrm>
          <a:off x="767793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F7FEEB2-6A00-45C3-A9E2-F6D08E8A6ECB}">
      <dsp:nvSpPr>
        <dsp:cNvPr id="0" name=""/>
        <dsp:cNvSpPr/>
      </dsp:nvSpPr>
      <dsp:spPr>
        <a:xfrm>
          <a:off x="7646800"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93CF1-5934-49DC-8F59-D580A9F73673}">
      <dsp:nvSpPr>
        <dsp:cNvPr id="0" name=""/>
        <dsp:cNvSpPr/>
      </dsp:nvSpPr>
      <dsp:spPr>
        <a:xfrm rot="8100000">
          <a:off x="8597584"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B023C2-AD15-466D-8B5A-5B82C13F80E0}">
      <dsp:nvSpPr>
        <dsp:cNvPr id="0" name=""/>
        <dsp:cNvSpPr/>
      </dsp:nvSpPr>
      <dsp:spPr>
        <a:xfrm>
          <a:off x="8630299"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89365B68-B858-46BA-B1FA-B43AB669D9ED}">
      <dsp:nvSpPr>
        <dsp:cNvPr id="0" name=""/>
        <dsp:cNvSpPr/>
      </dsp:nvSpPr>
      <dsp:spPr>
        <a:xfrm>
          <a:off x="8953056"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sp:txBody>
      <dsp:txXfrm>
        <a:off x="8953056" y="841786"/>
        <a:ext cx="1724351" cy="1221416"/>
      </dsp:txXfrm>
    </dsp:sp>
    <dsp:sp modelId="{53648BC2-65C6-4B8F-8795-28344210DDDB}">
      <dsp:nvSpPr>
        <dsp:cNvPr id="0" name=""/>
        <dsp:cNvSpPr/>
      </dsp:nvSpPr>
      <dsp:spPr>
        <a:xfrm>
          <a:off x="8953056"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solidFill>
                <a:schemeClr val="accent1"/>
              </a:solidFill>
            </a:rPr>
            <a:t>2018</a:t>
          </a:r>
        </a:p>
      </dsp:txBody>
      <dsp:txXfrm>
        <a:off x="8953056" y="412640"/>
        <a:ext cx="1724351" cy="429146"/>
      </dsp:txXfrm>
    </dsp:sp>
    <dsp:sp modelId="{682834C6-6C60-4716-A538-CEB0B38E6892}">
      <dsp:nvSpPr>
        <dsp:cNvPr id="0" name=""/>
        <dsp:cNvSpPr/>
      </dsp:nvSpPr>
      <dsp:spPr>
        <a:xfrm>
          <a:off x="8744826"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BAD957E-D896-4E33-8FED-B66CEEDE7C52}">
      <dsp:nvSpPr>
        <dsp:cNvPr id="0" name=""/>
        <dsp:cNvSpPr/>
      </dsp:nvSpPr>
      <dsp:spPr>
        <a:xfrm>
          <a:off x="8713687"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1ED963-B587-4871-811A-E95983AC81B1}">
      <dsp:nvSpPr>
        <dsp:cNvPr id="0" name=""/>
        <dsp:cNvSpPr/>
      </dsp:nvSpPr>
      <dsp:spPr>
        <a:xfrm rot="18900000">
          <a:off x="9513616"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F9DAB1-3180-4BAC-998C-62D3D6D03BC0}">
      <dsp:nvSpPr>
        <dsp:cNvPr id="0" name=""/>
        <dsp:cNvSpPr/>
      </dsp:nvSpPr>
      <dsp:spPr>
        <a:xfrm>
          <a:off x="9546331"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6FF275F1-277A-438B-8903-8476A0F866C5}">
      <dsp:nvSpPr>
        <dsp:cNvPr id="0" name=""/>
        <dsp:cNvSpPr/>
      </dsp:nvSpPr>
      <dsp:spPr>
        <a:xfrm>
          <a:off x="9885392"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sp:txBody>
      <dsp:txXfrm>
        <a:off x="9885392" y="2063203"/>
        <a:ext cx="1724351" cy="1221416"/>
      </dsp:txXfrm>
    </dsp:sp>
    <dsp:sp modelId="{869FEED5-CD70-49E8-BF51-B4E248BBFFF7}">
      <dsp:nvSpPr>
        <dsp:cNvPr id="0" name=""/>
        <dsp:cNvSpPr/>
      </dsp:nvSpPr>
      <dsp:spPr>
        <a:xfrm>
          <a:off x="9885392"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2019</a:t>
          </a:r>
        </a:p>
      </dsp:txBody>
      <dsp:txXfrm>
        <a:off x="9885392" y="3284619"/>
        <a:ext cx="1724351" cy="429146"/>
      </dsp:txXfrm>
    </dsp:sp>
    <dsp:sp modelId="{F63FF71E-CAA4-4EDB-ACC7-4DB83BE222AD}">
      <dsp:nvSpPr>
        <dsp:cNvPr id="0" name=""/>
        <dsp:cNvSpPr/>
      </dsp:nvSpPr>
      <dsp:spPr>
        <a:xfrm>
          <a:off x="9660881"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9632A1-6FEE-4FD2-8E8E-CB0E31403F6E}">
      <dsp:nvSpPr>
        <dsp:cNvPr id="0" name=""/>
        <dsp:cNvSpPr/>
      </dsp:nvSpPr>
      <dsp:spPr>
        <a:xfrm>
          <a:off x="9629742"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881EA-C254-452F-9F57-0FB095F161F9}">
      <dsp:nvSpPr>
        <dsp:cNvPr id="0" name=""/>
        <dsp:cNvSpPr/>
      </dsp:nvSpPr>
      <dsp:spPr>
        <a:xfrm>
          <a:off x="1450229" y="40387"/>
          <a:ext cx="4552990" cy="1128455"/>
        </a:xfrm>
        <a:prstGeom prst="chevron">
          <a:avLst/>
        </a:prstGeom>
        <a:solidFill>
          <a:schemeClr val="accent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indexes</a:t>
          </a:r>
          <a:endParaRPr lang="en-US" sz="2800" kern="1200"/>
        </a:p>
      </dsp:txBody>
      <dsp:txXfrm>
        <a:off x="2014457" y="40387"/>
        <a:ext cx="3424535" cy="1128455"/>
      </dsp:txXfrm>
    </dsp:sp>
    <dsp:sp modelId="{94922009-2B77-415E-9D86-1C570B30B7D5}">
      <dsp:nvSpPr>
        <dsp:cNvPr id="0" name=""/>
        <dsp:cNvSpPr/>
      </dsp:nvSpPr>
      <dsp:spPr>
        <a:xfrm>
          <a:off x="5531038" y="1675"/>
          <a:ext cx="3706478" cy="1205878"/>
        </a:xfrm>
        <a:prstGeom prst="chevron">
          <a:avLst/>
        </a:prstGeom>
        <a:solidFill>
          <a:schemeClr val="accent2">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REBUILD and REORG</a:t>
          </a:r>
          <a:endParaRPr lang="en-US" sz="2000" kern="1200"/>
        </a:p>
      </dsp:txBody>
      <dsp:txXfrm>
        <a:off x="6133977" y="1675"/>
        <a:ext cx="2500600" cy="1205878"/>
      </dsp:txXfrm>
    </dsp:sp>
    <dsp:sp modelId="{DCD1918A-31A4-45BF-9ED3-7C7AE471D373}">
      <dsp:nvSpPr>
        <dsp:cNvPr id="0" name=""/>
        <dsp:cNvSpPr/>
      </dsp:nvSpPr>
      <dsp:spPr>
        <a:xfrm>
          <a:off x="1450229" y="1449666"/>
          <a:ext cx="4552990" cy="1128455"/>
        </a:xfrm>
        <a:prstGeom prst="chevron">
          <a:avLst/>
        </a:prstGeom>
        <a:solidFill>
          <a:schemeClr val="tx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statistics</a:t>
          </a:r>
          <a:endParaRPr lang="en-US" sz="2800" kern="1200"/>
        </a:p>
      </dsp:txBody>
      <dsp:txXfrm>
        <a:off x="2014457" y="1449666"/>
        <a:ext cx="3424535" cy="1128455"/>
      </dsp:txXfrm>
    </dsp:sp>
    <dsp:sp modelId="{70567449-F99B-4D5F-88ED-01A628D4BC30}">
      <dsp:nvSpPr>
        <dsp:cNvPr id="0" name=""/>
        <dsp:cNvSpPr/>
      </dsp:nvSpPr>
      <dsp:spPr>
        <a:xfrm>
          <a:off x="5531038" y="1410955"/>
          <a:ext cx="3706478" cy="1205878"/>
        </a:xfrm>
        <a:prstGeom prst="chevron">
          <a:avLst/>
        </a:prstGeom>
        <a:solidFill>
          <a:schemeClr val="accent5">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Automatic Stats</a:t>
          </a:r>
          <a:endParaRPr lang="en-US" sz="2000" kern="1200"/>
        </a:p>
      </dsp:txBody>
      <dsp:txXfrm>
        <a:off x="6133977" y="1410955"/>
        <a:ext cx="2500600" cy="12058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F0DFC-867A-42BF-8EDB-32B315778139}">
      <dsp:nvSpPr>
        <dsp:cNvPr id="0" name=""/>
        <dsp:cNvSpPr/>
      </dsp:nvSpPr>
      <dsp:spPr>
        <a:xfrm>
          <a:off x="1318"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Region and Datacenter availability</a:t>
          </a:r>
          <a:endParaRPr lang="en-US" sz="1700" kern="1200"/>
        </a:p>
      </dsp:txBody>
      <dsp:txXfrm>
        <a:off x="1318" y="244809"/>
        <a:ext cx="1661855" cy="997113"/>
      </dsp:txXfrm>
    </dsp:sp>
    <dsp:sp modelId="{4A8F3316-D57D-4B62-9120-84CCC97831B5}">
      <dsp:nvSpPr>
        <dsp:cNvPr id="0" name=""/>
        <dsp:cNvSpPr/>
      </dsp:nvSpPr>
      <dsp:spPr>
        <a:xfrm>
          <a:off x="1829360"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Server availability</a:t>
          </a:r>
          <a:endParaRPr lang="en-US" sz="1700" kern="1200"/>
        </a:p>
      </dsp:txBody>
      <dsp:txXfrm>
        <a:off x="1829360" y="244809"/>
        <a:ext cx="1661855" cy="997113"/>
      </dsp:txXfrm>
    </dsp:sp>
    <dsp:sp modelId="{74B2ED23-AAF2-4C98-8B04-11506D934870}">
      <dsp:nvSpPr>
        <dsp:cNvPr id="0" name=""/>
        <dsp:cNvSpPr/>
      </dsp:nvSpPr>
      <dsp:spPr>
        <a:xfrm>
          <a:off x="3657401"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Database availability</a:t>
          </a:r>
          <a:endParaRPr lang="en-US" sz="1700" kern="1200"/>
        </a:p>
      </dsp:txBody>
      <dsp:txXfrm>
        <a:off x="3657401" y="244809"/>
        <a:ext cx="1661855" cy="997113"/>
      </dsp:txXfrm>
    </dsp:sp>
    <dsp:sp modelId="{38226C60-28C9-4E5F-A518-CAE200306014}">
      <dsp:nvSpPr>
        <dsp:cNvPr id="0" name=""/>
        <dsp:cNvSpPr/>
      </dsp:nvSpPr>
      <dsp:spPr>
        <a:xfrm>
          <a:off x="5485443"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Backup/Restore history</a:t>
          </a:r>
          <a:endParaRPr lang="en-US" sz="1700" kern="1200"/>
        </a:p>
      </dsp:txBody>
      <dsp:txXfrm>
        <a:off x="5485443" y="244809"/>
        <a:ext cx="1661855" cy="997113"/>
      </dsp:txXfrm>
    </dsp:sp>
    <dsp:sp modelId="{BBDE5884-801D-452F-AE97-7DB39B1DB383}">
      <dsp:nvSpPr>
        <dsp:cNvPr id="0" name=""/>
        <dsp:cNvSpPr/>
      </dsp:nvSpPr>
      <dsp:spPr>
        <a:xfrm>
          <a:off x="7313484"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Replica Status</a:t>
          </a:r>
          <a:endParaRPr lang="en-US" sz="1700" kern="1200"/>
        </a:p>
      </dsp:txBody>
      <dsp:txXfrm>
        <a:off x="7313484" y="244809"/>
        <a:ext cx="1661855" cy="997113"/>
      </dsp:txXfrm>
    </dsp:sp>
    <dsp:sp modelId="{BEF0BD84-AD70-4EFF-9372-1A42EE3D5AE2}">
      <dsp:nvSpPr>
        <dsp:cNvPr id="0" name=""/>
        <dsp:cNvSpPr/>
      </dsp:nvSpPr>
      <dsp:spPr>
        <a:xfrm>
          <a:off x="9141526"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Failover reasons</a:t>
          </a:r>
          <a:endParaRPr lang="en-US" sz="1700" kern="1200"/>
        </a:p>
      </dsp:txBody>
      <dsp:txXfrm>
        <a:off x="9141526" y="244809"/>
        <a:ext cx="1661855" cy="997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D7EB-8772-4CBF-8E4A-CB8F499C31EA}">
      <dsp:nvSpPr>
        <dsp:cNvPr id="0" name=""/>
        <dsp:cNvSpPr/>
      </dsp:nvSpPr>
      <dsp:spPr>
        <a:xfrm>
          <a:off x="9691448"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FDC472-9A2B-43C9-B871-361E6C815CC3}">
      <dsp:nvSpPr>
        <dsp:cNvPr id="0" name=""/>
        <dsp:cNvSpPr/>
      </dsp:nvSpPr>
      <dsp:spPr>
        <a:xfrm>
          <a:off x="9645728"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154466-B874-44C6-9DBB-7DFE9019E2C7}">
      <dsp:nvSpPr>
        <dsp:cNvPr id="0" name=""/>
        <dsp:cNvSpPr/>
      </dsp:nvSpPr>
      <dsp:spPr>
        <a:xfrm>
          <a:off x="8539744"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0D719-A4C1-40DF-B5C1-9F9EA0D6543D}">
      <dsp:nvSpPr>
        <dsp:cNvPr id="0" name=""/>
        <dsp:cNvSpPr/>
      </dsp:nvSpPr>
      <dsp:spPr>
        <a:xfrm>
          <a:off x="6236337"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445D60-511E-4FFD-B993-72D22E54CA8B}">
      <dsp:nvSpPr>
        <dsp:cNvPr id="0" name=""/>
        <dsp:cNvSpPr/>
      </dsp:nvSpPr>
      <dsp:spPr>
        <a:xfrm>
          <a:off x="6190617"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EFE18-1360-4232-B31A-5628112A0A39}">
      <dsp:nvSpPr>
        <dsp:cNvPr id="0" name=""/>
        <dsp:cNvSpPr/>
      </dsp:nvSpPr>
      <dsp:spPr>
        <a:xfrm>
          <a:off x="5084633"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1EBC9B-4B4E-4434-9BB5-85FE10D9F7C9}">
      <dsp:nvSpPr>
        <dsp:cNvPr id="0" name=""/>
        <dsp:cNvSpPr/>
      </dsp:nvSpPr>
      <dsp:spPr>
        <a:xfrm>
          <a:off x="3552201" y="1736977"/>
          <a:ext cx="142773" cy="1113630"/>
        </a:xfrm>
        <a:custGeom>
          <a:avLst/>
          <a:gdLst/>
          <a:ahLst/>
          <a:cxnLst/>
          <a:rect l="0" t="0" r="0" b="0"/>
          <a:pathLst>
            <a:path>
              <a:moveTo>
                <a:pt x="0" y="0"/>
              </a:moveTo>
              <a:lnTo>
                <a:pt x="0" y="1113630"/>
              </a:lnTo>
              <a:lnTo>
                <a:pt x="142773" y="111363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3428CB-654E-4ACE-BA81-4D73E1A17B37}">
      <dsp:nvSpPr>
        <dsp:cNvPr id="0" name=""/>
        <dsp:cNvSpPr/>
      </dsp:nvSpPr>
      <dsp:spPr>
        <a:xfrm>
          <a:off x="3552201" y="1736977"/>
          <a:ext cx="142773" cy="437837"/>
        </a:xfrm>
        <a:custGeom>
          <a:avLst/>
          <a:gdLst/>
          <a:ahLst/>
          <a:cxnLst/>
          <a:rect l="0" t="0" r="0" b="0"/>
          <a:pathLst>
            <a:path>
              <a:moveTo>
                <a:pt x="0" y="0"/>
              </a:moveTo>
              <a:lnTo>
                <a:pt x="0" y="437837"/>
              </a:lnTo>
              <a:lnTo>
                <a:pt x="142773" y="437837"/>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0FC2B6-2E6F-44AA-92A1-F7DD850CA8DF}">
      <dsp:nvSpPr>
        <dsp:cNvPr id="0" name=""/>
        <dsp:cNvSpPr/>
      </dsp:nvSpPr>
      <dsp:spPr>
        <a:xfrm>
          <a:off x="2205374" y="1061184"/>
          <a:ext cx="1727555" cy="199882"/>
        </a:xfrm>
        <a:custGeom>
          <a:avLst/>
          <a:gdLst/>
          <a:ahLst/>
          <a:cxnLst/>
          <a:rect l="0" t="0" r="0" b="0"/>
          <a:pathLst>
            <a:path>
              <a:moveTo>
                <a:pt x="0" y="0"/>
              </a:moveTo>
              <a:lnTo>
                <a:pt x="0" y="99941"/>
              </a:lnTo>
              <a:lnTo>
                <a:pt x="1727555" y="99941"/>
              </a:lnTo>
              <a:lnTo>
                <a:pt x="1727555"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F41AE1-D96C-4B4A-A9CF-7E20EF271B6F}">
      <dsp:nvSpPr>
        <dsp:cNvPr id="0" name=""/>
        <dsp:cNvSpPr/>
      </dsp:nvSpPr>
      <dsp:spPr>
        <a:xfrm>
          <a:off x="2205374" y="1061184"/>
          <a:ext cx="575851" cy="199882"/>
        </a:xfrm>
        <a:custGeom>
          <a:avLst/>
          <a:gdLst/>
          <a:ahLst/>
          <a:cxnLst/>
          <a:rect l="0" t="0" r="0" b="0"/>
          <a:pathLst>
            <a:path>
              <a:moveTo>
                <a:pt x="0" y="0"/>
              </a:moveTo>
              <a:lnTo>
                <a:pt x="0" y="99941"/>
              </a:lnTo>
              <a:lnTo>
                <a:pt x="575851" y="99941"/>
              </a:lnTo>
              <a:lnTo>
                <a:pt x="575851"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6F8A7-2F80-4F6D-824C-2B5DE6121D10}">
      <dsp:nvSpPr>
        <dsp:cNvPr id="0" name=""/>
        <dsp:cNvSpPr/>
      </dsp:nvSpPr>
      <dsp:spPr>
        <a:xfrm>
          <a:off x="1629522" y="1061184"/>
          <a:ext cx="575851" cy="199882"/>
        </a:xfrm>
        <a:custGeom>
          <a:avLst/>
          <a:gdLst/>
          <a:ahLst/>
          <a:cxnLst/>
          <a:rect l="0" t="0" r="0" b="0"/>
          <a:pathLst>
            <a:path>
              <a:moveTo>
                <a:pt x="575851" y="0"/>
              </a:moveTo>
              <a:lnTo>
                <a:pt x="575851"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A53A3-2A76-4942-9809-3C097CC82E0E}">
      <dsp:nvSpPr>
        <dsp:cNvPr id="0" name=""/>
        <dsp:cNvSpPr/>
      </dsp:nvSpPr>
      <dsp:spPr>
        <a:xfrm>
          <a:off x="477819" y="1061184"/>
          <a:ext cx="1727555" cy="199882"/>
        </a:xfrm>
        <a:custGeom>
          <a:avLst/>
          <a:gdLst/>
          <a:ahLst/>
          <a:cxnLst/>
          <a:rect l="0" t="0" r="0" b="0"/>
          <a:pathLst>
            <a:path>
              <a:moveTo>
                <a:pt x="1727555" y="0"/>
              </a:moveTo>
              <a:lnTo>
                <a:pt x="1727555"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2AF4F2-A979-4D0E-814E-A9E596AF7403}">
      <dsp:nvSpPr>
        <dsp:cNvPr id="0" name=""/>
        <dsp:cNvSpPr/>
      </dsp:nvSpPr>
      <dsp:spPr>
        <a:xfrm>
          <a:off x="1729464"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portal</a:t>
          </a:r>
          <a:endParaRPr lang="en-US" sz="1000" kern="1200"/>
        </a:p>
      </dsp:txBody>
      <dsp:txXfrm>
        <a:off x="1729464" y="585274"/>
        <a:ext cx="951821" cy="475910"/>
      </dsp:txXfrm>
    </dsp:sp>
    <dsp:sp modelId="{29281538-8D56-4839-A583-F26AF4901FE1}">
      <dsp:nvSpPr>
        <dsp:cNvPr id="0" name=""/>
        <dsp:cNvSpPr/>
      </dsp:nvSpPr>
      <dsp:spPr>
        <a:xfrm>
          <a:off x="1908"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Service Health Dashboard and feeds</a:t>
          </a:r>
          <a:endParaRPr lang="en-US" sz="1000" kern="1200"/>
        </a:p>
      </dsp:txBody>
      <dsp:txXfrm>
        <a:off x="1908" y="1261067"/>
        <a:ext cx="951821" cy="475910"/>
      </dsp:txXfrm>
    </dsp:sp>
    <dsp:sp modelId="{AFA970E9-E4B9-4EED-A849-FA279D2F9434}">
      <dsp:nvSpPr>
        <dsp:cNvPr id="0" name=""/>
        <dsp:cNvSpPr/>
      </dsp:nvSpPr>
      <dsp:spPr>
        <a:xfrm>
          <a:off x="1153612"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Resource Health</a:t>
          </a:r>
          <a:endParaRPr lang="en-US" sz="1000" kern="1200"/>
        </a:p>
      </dsp:txBody>
      <dsp:txXfrm>
        <a:off x="1153612" y="1261067"/>
        <a:ext cx="951821" cy="475910"/>
      </dsp:txXfrm>
    </dsp:sp>
    <dsp:sp modelId="{1E0C58F7-3620-4D35-BE2B-AD2A64F78D00}">
      <dsp:nvSpPr>
        <dsp:cNvPr id="0" name=""/>
        <dsp:cNvSpPr/>
      </dsp:nvSpPr>
      <dsp:spPr>
        <a:xfrm>
          <a:off x="2305315"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Monitor</a:t>
          </a:r>
          <a:endParaRPr lang="en-US" sz="1000" kern="1200"/>
        </a:p>
      </dsp:txBody>
      <dsp:txXfrm>
        <a:off x="2305315" y="1261067"/>
        <a:ext cx="951821" cy="475910"/>
      </dsp:txXfrm>
    </dsp:sp>
    <dsp:sp modelId="{33A87013-91BE-4343-9676-3735C931A634}">
      <dsp:nvSpPr>
        <dsp:cNvPr id="0" name=""/>
        <dsp:cNvSpPr/>
      </dsp:nvSpPr>
      <dsp:spPr>
        <a:xfrm>
          <a:off x="3457019"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Log Analytics</a:t>
          </a:r>
          <a:endParaRPr lang="en-US" sz="1000" kern="1200"/>
        </a:p>
      </dsp:txBody>
      <dsp:txXfrm>
        <a:off x="3457019" y="1261067"/>
        <a:ext cx="951821" cy="475910"/>
      </dsp:txXfrm>
    </dsp:sp>
    <dsp:sp modelId="{FDC53852-BA6D-425D-BFA7-EEFA79739BDA}">
      <dsp:nvSpPr>
        <dsp:cNvPr id="0" name=""/>
        <dsp:cNvSpPr/>
      </dsp:nvSpPr>
      <dsp:spPr>
        <a:xfrm>
          <a:off x="3694974" y="1936860"/>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Custom dashboards</a:t>
          </a:r>
          <a:endParaRPr lang="en-US" sz="1000" kern="1200"/>
        </a:p>
      </dsp:txBody>
      <dsp:txXfrm>
        <a:off x="3694974" y="1936860"/>
        <a:ext cx="951821" cy="475910"/>
      </dsp:txXfrm>
    </dsp:sp>
    <dsp:sp modelId="{18545F1A-AB04-4136-8E27-3F3ADC4CDB07}">
      <dsp:nvSpPr>
        <dsp:cNvPr id="0" name=""/>
        <dsp:cNvSpPr/>
      </dsp:nvSpPr>
      <dsp:spPr>
        <a:xfrm>
          <a:off x="3694974" y="2612653"/>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KQL</a:t>
          </a:r>
          <a:endParaRPr lang="en-US" sz="1000" kern="1200"/>
        </a:p>
      </dsp:txBody>
      <dsp:txXfrm>
        <a:off x="3694974" y="2612653"/>
        <a:ext cx="951821" cy="475910"/>
      </dsp:txXfrm>
    </dsp:sp>
    <dsp:sp modelId="{1A4E7EEA-E9FB-4048-AFD0-F308A29F98DA}">
      <dsp:nvSpPr>
        <dsp:cNvPr id="0" name=""/>
        <dsp:cNvSpPr/>
      </dsp:nvSpPr>
      <dsp:spPr>
        <a:xfrm>
          <a:off x="5760426"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T-SQL</a:t>
          </a:r>
        </a:p>
      </dsp:txBody>
      <dsp:txXfrm>
        <a:off x="5760426" y="585274"/>
        <a:ext cx="951821" cy="475910"/>
      </dsp:txXfrm>
    </dsp:sp>
    <dsp:sp modelId="{45533BFC-60BA-4082-B08D-9886379CA9C5}">
      <dsp:nvSpPr>
        <dsp:cNvPr id="0" name=""/>
        <dsp:cNvSpPr/>
      </dsp:nvSpPr>
      <dsp:spPr>
        <a:xfrm>
          <a:off x="460872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XEvent</a:t>
          </a:r>
          <a:endParaRPr lang="en-US" sz="1000" kern="1200"/>
        </a:p>
      </dsp:txBody>
      <dsp:txXfrm>
        <a:off x="4608723" y="1261067"/>
        <a:ext cx="951821" cy="475910"/>
      </dsp:txXfrm>
    </dsp:sp>
    <dsp:sp modelId="{EFFAAC25-1FE1-4914-BE86-F17B4486808B}">
      <dsp:nvSpPr>
        <dsp:cNvPr id="0" name=""/>
        <dsp:cNvSpPr/>
      </dsp:nvSpPr>
      <dsp:spPr>
        <a:xfrm>
          <a:off x="5760426"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Catalog Views</a:t>
          </a:r>
        </a:p>
      </dsp:txBody>
      <dsp:txXfrm>
        <a:off x="5760426" y="1261067"/>
        <a:ext cx="951821" cy="475910"/>
      </dsp:txXfrm>
    </dsp:sp>
    <dsp:sp modelId="{C554E0C7-0076-4D01-A8EE-A379C783523D}">
      <dsp:nvSpPr>
        <dsp:cNvPr id="0" name=""/>
        <dsp:cNvSpPr/>
      </dsp:nvSpPr>
      <dsp:spPr>
        <a:xfrm>
          <a:off x="6912130"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DMVs</a:t>
          </a:r>
        </a:p>
      </dsp:txBody>
      <dsp:txXfrm>
        <a:off x="6912130" y="1261067"/>
        <a:ext cx="951821" cy="475910"/>
      </dsp:txXfrm>
    </dsp:sp>
    <dsp:sp modelId="{77199257-A219-4A19-9C39-D26BDA7BBC51}">
      <dsp:nvSpPr>
        <dsp:cNvPr id="0" name=""/>
        <dsp:cNvSpPr/>
      </dsp:nvSpPr>
      <dsp:spPr>
        <a:xfrm>
          <a:off x="9215537"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CLI</a:t>
          </a:r>
          <a:endParaRPr lang="en-US" sz="1000" kern="1200"/>
        </a:p>
      </dsp:txBody>
      <dsp:txXfrm>
        <a:off x="9215537" y="585274"/>
        <a:ext cx="951821" cy="475910"/>
      </dsp:txXfrm>
    </dsp:sp>
    <dsp:sp modelId="{60ECC066-5590-47FC-ABA6-91AD974430E1}">
      <dsp:nvSpPr>
        <dsp:cNvPr id="0" name=""/>
        <dsp:cNvSpPr/>
      </dsp:nvSpPr>
      <dsp:spPr>
        <a:xfrm>
          <a:off x="806383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CLI</a:t>
          </a:r>
          <a:endParaRPr lang="en-US" sz="1000" kern="1200"/>
        </a:p>
      </dsp:txBody>
      <dsp:txXfrm>
        <a:off x="8063833" y="1261067"/>
        <a:ext cx="951821" cy="475910"/>
      </dsp:txXfrm>
    </dsp:sp>
    <dsp:sp modelId="{52EE90D2-953A-4F56-961A-526B01626811}">
      <dsp:nvSpPr>
        <dsp:cNvPr id="0" name=""/>
        <dsp:cNvSpPr/>
      </dsp:nvSpPr>
      <dsp:spPr>
        <a:xfrm>
          <a:off x="9215537"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 Module for PowerShell</a:t>
          </a:r>
          <a:endParaRPr lang="en-US" sz="1000" kern="1200"/>
        </a:p>
      </dsp:txBody>
      <dsp:txXfrm>
        <a:off x="9215537" y="1261067"/>
        <a:ext cx="951821" cy="475910"/>
      </dsp:txXfrm>
    </dsp:sp>
    <dsp:sp modelId="{D66325F5-28DA-44D3-97B3-56557A284AB2}">
      <dsp:nvSpPr>
        <dsp:cNvPr id="0" name=""/>
        <dsp:cNvSpPr/>
      </dsp:nvSpPr>
      <dsp:spPr>
        <a:xfrm>
          <a:off x="10367241"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REST APIs</a:t>
          </a:r>
          <a:endParaRPr lang="en-US" sz="1000" kern="1200"/>
        </a:p>
      </dsp:txBody>
      <dsp:txXfrm>
        <a:off x="10367241" y="1261067"/>
        <a:ext cx="951821" cy="47591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9/28/2020 8:44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9/28/2020 8:44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s://azure.microsoft.com/en-us/documentation/articles/sql-database-business-continuity-design/" TargetMode="External"/><Relationship Id="rId2" Type="http://schemas.openxmlformats.org/officeDocument/2006/relationships/slide" Target="../slides/slide105.xml"/><Relationship Id="rId1" Type="http://schemas.openxmlformats.org/officeDocument/2006/relationships/notesMaster" Target="../notesMasters/notesMaster1.xml"/><Relationship Id="rId6" Type="http://schemas.openxmlformats.org/officeDocument/2006/relationships/hyperlink" Target="http://msdn.microsoft.com/en-us/library/azure/dn741328.aspx" TargetMode="External"/><Relationship Id="rId5" Type="http://schemas.openxmlformats.org/officeDocument/2006/relationships/hyperlink" Target="https://azure.microsoft.com/en-us/documentation/articles/sql-database-business-continuity-application-upgrade/" TargetMode="External"/><Relationship Id="rId4" Type="http://schemas.openxmlformats.org/officeDocument/2006/relationships/hyperlink" Target="https://azure.microsoft.com/en-us/documentation/articles/sql-database-disaster-recovery/" TargetMode="Externa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geo-replication-dynamic-management-views-and-functions-azure-sql-database?view=sql-server-ver15"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iot-with-sql" TargetMode="External"/><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customers.microsoft.com/en-us/story/724156-hr-block-professional-services-azure-sql-server"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resource-limits" TargetMode="External"/><Relationship Id="rId7" Type="http://schemas.openxmlformats.org/officeDocument/2006/relationships/hyperlink" Target="https://docs.microsoft.com/en-us/azure/sql-database/quota-increase-request"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managed-instance-resource-limits#regional-resource-limitations" TargetMode="External"/><Relationship Id="rId5" Type="http://schemas.openxmlformats.org/officeDocument/2006/relationships/hyperlink" Target="https://docs.microsoft.com/en-us/azure/sql-database/sql-database-resource-limits-database-server#maximum-resource-limits" TargetMode="External"/><Relationship Id="rId4" Type="http://schemas.openxmlformats.org/officeDocument/2006/relationships/hyperlink" Target="https://docs.microsoft.com/en-us/azure/sql-database/sql-database-vcore-resource-limits-single-database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sql-database/sql-database-server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medium.com/azure-sqldb-managed-instance/increasing-data-files-might-improve-performance-on-general-purpose-managed-instance-tier-6e90bad2ae4b"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cs.microsoft.com/en-us/azure/data-factory/connector-sql-server"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techcommunity.microsoft.com/t5/datacat/turbo-boost-data-loads-from-spark-using-sql-spark-connector/ba-p/305523"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azure/cloud-adoption-framework/reference/networking-vdc"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reference/vdc"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ocs.microsoft.com/en-us/sql/t-sql/statements/create-login-transact-sql?view=azuresqldb-current" TargetMode="External"/><Relationship Id="rId2" Type="http://schemas.openxmlformats.org/officeDocument/2006/relationships/slide" Target="../slides/slide56.xml"/><Relationship Id="rId1" Type="http://schemas.openxmlformats.org/officeDocument/2006/relationships/notesMaster" Target="../notesMasters/notesMaster1.xml"/><Relationship Id="rId4" Type="http://schemas.openxmlformats.org/officeDocument/2006/relationships/hyperlink" Target="https://docs.microsoft.com/en-us/sql/t-sql/statements/create-login-transact-sql?view=azuresqldb-mi-current"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sql/relational-databases/reading-pages?view=sql-server-ver15"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docs.microsoft.com/en-us/sql/sql-server/what-s-new-in-sql-server-ver15?view=sql-server-ver15"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techcommunity.microsoft.com/t5/datacat/storage-performance-best-practices-and-considerations-for-azure/ba-p/305525"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docs.microsoft.com/en-us/azure/sql-database/sql-database-resource-limits-database-server#transaction-log-rate-governance" TargetMode="External"/><Relationship Id="rId2" Type="http://schemas.openxmlformats.org/officeDocument/2006/relationships/slide" Target="../slides/slide82.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hyperscale-performance-diagnostics" TargetMode="Externa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98.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98.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 introduces herself and asks Bob to introduce himself</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kern="0">
                <a:solidFill>
                  <a:srgbClr val="0078D4"/>
                </a:solidFill>
                <a:latin typeface="Segoe UI Semibold"/>
              </a:rPr>
              <a:t>LAYOUT : 2 Person Desktop. Next slide goes to 2 Person Desktop TR</a:t>
            </a:r>
          </a:p>
          <a:p>
            <a:pPr defTabSz="914048">
              <a:spcAft>
                <a:spcPts val="800"/>
              </a:spcAft>
              <a:defRPr/>
            </a:pPr>
            <a:endParaRPr lang="en-US" sz="1200" kern="1200">
              <a:solidFill>
                <a:schemeClr val="tx1"/>
              </a:solidFill>
              <a:effectLst/>
              <a:latin typeface="Segoe UI Light" pitchFamily="34" charset="0"/>
              <a:ea typeface="+mn-ea"/>
              <a:cs typeface="+mn-cs"/>
            </a:endParaRPr>
          </a:p>
          <a:p>
            <a:pPr defTabSz="914048">
              <a:spcAft>
                <a:spcPts val="800"/>
              </a:spcAft>
              <a:defRPr/>
            </a:pPr>
            <a:r>
              <a:rPr lang="en-US" sz="1200" kern="1200">
                <a:solidFill>
                  <a:schemeClr val="tx1"/>
                </a:solidFill>
                <a:effectLst/>
                <a:latin typeface="Segoe UI Light" pitchFamily="34" charset="0"/>
                <a:ea typeface="+mn-ea"/>
                <a:cs typeface="+mn-cs"/>
              </a:rPr>
              <a:t>Anna lead in, Bob talk about features/diff, Anna to talk about customer</a:t>
            </a:r>
            <a:endParaRPr lang="en-US" sz="20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NOTE: Can we remove the SQL icon and shorten the title so that we can stay in TR layout?</a:t>
            </a:r>
          </a:p>
          <a:p>
            <a:pPr defTabSz="914048">
              <a:spcAft>
                <a:spcPts val="800"/>
              </a:spcAft>
              <a:defRPr/>
            </a:pPr>
            <a:r>
              <a:rPr lang="en-US" sz="1200" kern="0">
                <a:solidFill>
                  <a:srgbClr val="0078D4"/>
                </a:solidFill>
                <a:latin typeface="Segoe UI Semibold"/>
              </a:rPr>
              <a:t>Anna: That’s the SQL VM icon, I think it should stay so people associate the two. I don’t know what TR is but you can put us in the bottom right, the Allscripts part animates last</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migrations and applications requiring OS-level access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SQL Server and OS server access</a:t>
            </a:r>
          </a:p>
          <a:p>
            <a:pPr lvl="1"/>
            <a:r>
              <a:rPr lang="en-US" sz="1400" kern="1200">
                <a:solidFill>
                  <a:srgbClr val="000000"/>
                </a:solidFill>
                <a:latin typeface="Segoe UI"/>
                <a:ea typeface="+mn-ea"/>
                <a:cs typeface="+mn-cs"/>
              </a:rPr>
              <a:t>Expansive SQL and OS version support</a:t>
            </a:r>
          </a:p>
          <a:p>
            <a:pPr lvl="1"/>
            <a:r>
              <a:rPr lang="en-US" sz="1400" kern="1200">
                <a:solidFill>
                  <a:srgbClr val="000000"/>
                </a:solidFill>
                <a:latin typeface="Segoe UI"/>
                <a:ea typeface="+mn-ea"/>
                <a:cs typeface="+mn-cs"/>
              </a:rPr>
              <a:t>File stream, DTC, and Simple Recovery model available</a:t>
            </a:r>
          </a:p>
          <a:p>
            <a:pPr lvl="1"/>
            <a:r>
              <a:rPr lang="en-US" sz="1400" kern="1200">
                <a:solidFill>
                  <a:srgbClr val="000000"/>
                </a:solidFill>
                <a:latin typeface="Segoe UI"/>
                <a:ea typeface="+mn-ea"/>
                <a:cs typeface="+mn-cs"/>
              </a:rPr>
              <a:t>Automated patching and backup</a:t>
            </a:r>
            <a:endParaRPr lang="en-US" sz="500">
              <a:solidFill>
                <a:srgbClr val="000000"/>
              </a:solidFill>
            </a:endParaRPr>
          </a:p>
          <a:p>
            <a:pPr lvl="1"/>
            <a:r>
              <a:rPr lang="en-US" sz="1400" b="0" i="0">
                <a:solidFill>
                  <a:srgbClr val="000000"/>
                </a:solidFill>
              </a:rPr>
              <a:t>Free Extended Security Updates for SQL Server 2008/R2*</a:t>
            </a:r>
            <a:endParaRPr lang="en-US" sz="1400">
              <a:solidFill>
                <a:srgbClr val="000000"/>
              </a:solidFill>
            </a:endParaRPr>
          </a:p>
          <a:p>
            <a:pPr lvl="1"/>
            <a:r>
              <a:rPr lang="en-US" sz="1400" b="0" i="0">
                <a:solidFill>
                  <a:srgbClr val="000000"/>
                </a:solidFill>
              </a:rPr>
              <a:t>435 percent overall return on an Azure IaaS investment over five years (Forrester Consulting)</a:t>
            </a:r>
            <a:endParaRPr lang="en-US" sz="1400">
              <a:solidFill>
                <a:srgbClr val="000000"/>
              </a:solidFill>
            </a:endParaRPr>
          </a:p>
          <a:p>
            <a:pPr lvl="1"/>
            <a:r>
              <a:rPr lang="en-US" sz="1400">
                <a:solidFill>
                  <a:srgbClr val="000000"/>
                </a:solidFill>
              </a:rPr>
              <a:t>Up to 3.4x faster and 87% cheaper than AWS EC2**</a:t>
            </a:r>
          </a:p>
          <a:p>
            <a:pPr lvl="1"/>
            <a:r>
              <a:rPr lang="en-US" sz="1400">
                <a:solidFill>
                  <a:srgbClr val="000000"/>
                </a:solidFill>
              </a:rPr>
              <a:t>Azure Key Vault integration</a:t>
            </a:r>
          </a:p>
          <a:p>
            <a:pPr lvl="1"/>
            <a:r>
              <a:rPr lang="en-US" sz="1400">
                <a:solidFill>
                  <a:srgbClr val="000000"/>
                </a:solidFill>
              </a:rPr>
              <a:t>Support for Linux and Windows</a:t>
            </a:r>
          </a:p>
          <a:p>
            <a:pPr lvl="1"/>
            <a:r>
              <a:rPr lang="en-US" sz="140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a:solidFill>
                <a:srgbClr val="000000"/>
              </a:solidFill>
              <a:latin typeface="Segoe UI"/>
            </a:endParaRPr>
          </a:p>
          <a:p>
            <a:pPr lvl="0"/>
            <a:r>
              <a:rPr lang="en-US" sz="1200" b="0" i="0">
                <a:solidFill>
                  <a:schemeClr val="accent1"/>
                </a:solidFill>
              </a:rPr>
              <a:t>Rehost SQL Server 2008 and 2008 R2 in Azure Virtual Machines to get three years of Extended Security Updates at no additional charge and upgrade to a newer version when ready</a:t>
            </a:r>
            <a:endParaRPr lang="en-US" sz="1200">
              <a:solidFill>
                <a:schemeClr val="accent1"/>
              </a:solidFill>
            </a:endParaRPr>
          </a:p>
          <a:p>
            <a:pPr lvl="0"/>
            <a:r>
              <a:rPr lang="en-US" sz="1200" b="0" i="0">
                <a:solidFill>
                  <a:schemeClr val="accent1"/>
                </a:solidFill>
              </a:rPr>
              <a:t>435 percent overall return on an Azure IaaS investment over five years (for a composite organization based on the interviewed customers) (Forrester Consulting)</a:t>
            </a:r>
            <a:endParaRPr lang="en-US" sz="1200">
              <a:solidFill>
                <a:schemeClr val="accent1"/>
              </a:solidFill>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hlinkClick r:id="rId3"/>
              </a:rPr>
              <a:t>https://azure.microsoft.com/en-us/overview/azure-vs-aws/cost-savings/#sql-server-iaas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a:t>Layout: 2 Person Desktop TR</a:t>
            </a:r>
          </a:p>
          <a:p>
            <a:endParaRPr lang="en-US"/>
          </a:p>
          <a:p>
            <a:r>
              <a:rPr lang="en-US"/>
              <a:t>Bob</a:t>
            </a:r>
          </a:p>
          <a:p>
            <a:endParaRPr lang="en-US"/>
          </a:p>
          <a:p>
            <a:r>
              <a:rPr lang="en-US"/>
              <a:t>Image from </a:t>
            </a:r>
            <a:r>
              <a:rPr lang="en-US">
                <a:hlinkClick r:id="rId3"/>
              </a:rPr>
              <a:t>https://docs.microsoft.com/en-us/azure/sql-database/sql-database-service-tier-hyperscale#distributed-functions-architecture</a:t>
            </a:r>
            <a:endParaRPr lang="en-US"/>
          </a:p>
          <a:p>
            <a:endParaRPr lang="en-US"/>
          </a:p>
          <a:p>
            <a:r>
              <a:rPr lang="en-US"/>
              <a:t>Log Service feeds replicas. Transactions can commit when the log service hardens changes to the Landing Zone. The consumption of changes by a Secondary Compute replica is not required for commit</a:t>
            </a:r>
          </a:p>
          <a:p>
            <a:endParaRPr lang="en-US"/>
          </a:p>
          <a:p>
            <a:r>
              <a:rPr lang="en-US"/>
              <a:t>This technology does not use Always On Availability Groups but does you log records to feed changes to secondary replicas</a:t>
            </a:r>
          </a:p>
          <a:p>
            <a:endParaRPr lang="en-US"/>
          </a:p>
          <a:p>
            <a:r>
              <a:rPr lang="en-US"/>
              <a:t>Recovery time depends on existence of replicas</a:t>
            </a:r>
          </a:p>
          <a:p>
            <a:endParaRPr lang="en-US"/>
          </a:p>
          <a:p>
            <a:r>
              <a:rPr lang="en-US"/>
              <a:t>You are not required to have replicas for Hyperscale. If a replica does not exist, HA is still possible but it behaves more like General Purpose since a new primary replica must be deployed.</a:t>
            </a:r>
          </a:p>
          <a:p>
            <a:endParaRPr lang="en-US"/>
          </a:p>
          <a:p>
            <a:r>
              <a:rPr lang="en-US"/>
              <a:t>Backup/Restore snapshots</a:t>
            </a:r>
          </a:p>
          <a:p>
            <a:endParaRPr lang="en-US"/>
          </a:p>
          <a:p>
            <a:r>
              <a:rPr lang="en-US"/>
              <a:t>Hyperscale data files are on Azure Storage and since we have levels of “caching” we can use snapshots to quickly backup and restore a database even if the size is large.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r>
              <a:rPr lang="en-US"/>
              <a:t>NOTE – put both on same page</a:t>
            </a:r>
          </a:p>
          <a:p>
            <a:endParaRPr lang="en-US" b="1"/>
          </a:p>
          <a:p>
            <a:r>
              <a:rPr lang="en-US" sz="882" b="1" i="0" kern="1200">
                <a:solidFill>
                  <a:schemeClr val="tx1"/>
                </a:solidFill>
                <a:effectLst/>
                <a:latin typeface="Segoe UI Light" pitchFamily="34" charset="0"/>
                <a:ea typeface="+mn-ea"/>
                <a:cs typeface="+mn-cs"/>
              </a:rPr>
              <a:t>In General purpose, </a:t>
            </a:r>
            <a:r>
              <a:rPr lang="en-US" sz="882" b="1" i="0" kern="1200" err="1">
                <a:solidFill>
                  <a:schemeClr val="tx1"/>
                </a:solidFill>
                <a:effectLst/>
                <a:latin typeface="Segoe UI Light" pitchFamily="34" charset="0"/>
                <a:ea typeface="+mn-ea"/>
                <a:cs typeface="+mn-cs"/>
              </a:rPr>
              <a:t>tempdb</a:t>
            </a:r>
            <a:r>
              <a:rPr lang="en-US" sz="882" b="1" i="0" kern="1200">
                <a:solidFill>
                  <a:schemeClr val="tx1"/>
                </a:solidFill>
                <a:effectLst/>
                <a:latin typeface="Segoe UI Light" pitchFamily="34" charset="0"/>
                <a:ea typeface="+mn-ea"/>
                <a:cs typeface="+mn-cs"/>
              </a:rPr>
              <a:t> is on directly-attached SSD, but the data and log files are in Azure premium storage.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Business critical is similar to deploying an Always on Availability Group. You can even leverage one of the secondaries as a read-only endpoint.</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34166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2000" b="1" dirty="0"/>
              <a:t>Layout: Desktop Only</a:t>
            </a:r>
          </a:p>
          <a:p>
            <a:pPr marL="0" indent="0" algn="l">
              <a:buFont typeface="Arial" panose="020B0604020202020204" pitchFamily="34" charset="0"/>
              <a:buNone/>
            </a:pPr>
            <a:endParaRPr lang="en-US" sz="900" dirty="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dirty="0">
                <a:gradFill>
                  <a:gsLst>
                    <a:gs pos="2917">
                      <a:schemeClr val="tx1"/>
                    </a:gs>
                    <a:gs pos="30000">
                      <a:schemeClr val="tx1"/>
                    </a:gs>
                  </a:gsLst>
                  <a:lin ang="5400000" scaled="0"/>
                </a:gradFill>
              </a:rPr>
              <a:t>Anna</a:t>
            </a:r>
          </a:p>
          <a:p>
            <a:pPr marL="0" indent="0" algn="l">
              <a:buFont typeface="Arial" panose="020B0604020202020204" pitchFamily="34" charset="0"/>
              <a:buNone/>
            </a:pPr>
            <a:endParaRPr lang="en-US" sz="900" dirty="0">
              <a:gradFill>
                <a:gsLst>
                  <a:gs pos="2917">
                    <a:schemeClr val="tx1"/>
                  </a:gs>
                  <a:gs pos="30000">
                    <a:schemeClr val="tx1"/>
                  </a:gs>
                </a:gsLst>
                <a:lin ang="5400000" scaled="0"/>
              </a:gradFill>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dirty="0">
                <a:gradFill>
                  <a:gsLst>
                    <a:gs pos="2917">
                      <a:schemeClr val="tx1"/>
                    </a:gs>
                    <a:gs pos="30000">
                      <a:schemeClr val="tx1"/>
                    </a:gs>
                  </a:gsLst>
                  <a:lin ang="5400000" scaled="0"/>
                </a:gradFill>
              </a:rPr>
              <a:t>Free but also ONLY (today) for BC and Premium. Not available in Managed Instance today. Private Preview today for GP (</a:t>
            </a:r>
            <a:r>
              <a:rPr lang="en-US" sz="2000" b="0" i="0" dirty="0">
                <a:effectLst/>
                <a:latin typeface="Segoe UI" panose="020B0502040204020203" pitchFamily="34" charset="0"/>
              </a:rPr>
              <a:t>pay for storage and some extra compute)</a:t>
            </a:r>
            <a:r>
              <a:rPr lang="en-US" sz="900" dirty="0">
                <a:gradFill>
                  <a:gsLst>
                    <a:gs pos="2917">
                      <a:schemeClr val="tx1"/>
                    </a:gs>
                    <a:gs pos="30000">
                      <a:schemeClr val="tx1"/>
                    </a:gs>
                  </a:gsLst>
                  <a:lin ang="5400000" scaled="0"/>
                </a:gradFill>
              </a:rPr>
              <a:t>. Public preview coming soon, Date TBD. </a:t>
            </a:r>
          </a:p>
          <a:p>
            <a:pPr marL="0" indent="0" algn="l">
              <a:buFont typeface="Arial" panose="020B0604020202020204" pitchFamily="34" charset="0"/>
              <a:buNone/>
            </a:pPr>
            <a:endParaRPr lang="en-US" sz="900" dirty="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dirty="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dirty="0">
                <a:gradFill>
                  <a:gsLst>
                    <a:gs pos="2917">
                      <a:schemeClr val="tx1"/>
                    </a:gs>
                    <a:gs pos="30000">
                      <a:schemeClr val="tx1"/>
                    </a:gs>
                  </a:gsLst>
                  <a:lin ang="5400000" scaled="0"/>
                </a:gradFill>
              </a:rPr>
              <a:t>Available in almost all regions</a:t>
            </a: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856540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Layout: Desktop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Bob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Only business continuity SLA in the industry, </a:t>
            </a:r>
            <a:r>
              <a:rPr lang="en-US" sz="900" i="1">
                <a:solidFill>
                  <a:prstClr val="black"/>
                </a:solidFill>
                <a:latin typeface="+mn-lt"/>
              </a:rPr>
              <a:t>RTO &amp; RPO, 100% service credit</a:t>
            </a:r>
          </a:p>
          <a:p>
            <a:r>
              <a:rPr lang="en-US" sz="900" b="0" i="0" kern="1200">
                <a:solidFill>
                  <a:schemeClr val="tx1"/>
                </a:solidFill>
                <a:effectLst/>
                <a:latin typeface="Calibri Light" pitchFamily="34" charset="0"/>
                <a:ea typeface="+mn-ea"/>
                <a:cs typeface="+mn-cs"/>
              </a:rPr>
              <a:t>RPO stands for recovery </a:t>
            </a:r>
            <a:r>
              <a:rPr lang="en-US" sz="900" b="1" i="0" kern="1200">
                <a:solidFill>
                  <a:schemeClr val="tx1"/>
                </a:solidFill>
                <a:effectLst/>
                <a:latin typeface="Calibri Light" pitchFamily="34" charset="0"/>
                <a:ea typeface="+mn-ea"/>
                <a:cs typeface="+mn-cs"/>
              </a:rPr>
              <a:t>POINT</a:t>
            </a:r>
            <a:r>
              <a:rPr lang="en-US" sz="900" b="0" i="0" kern="1200">
                <a:solidFill>
                  <a:schemeClr val="tx1"/>
                </a:solidFill>
                <a:effectLst/>
                <a:latin typeface="Calibri Light" pitchFamily="34" charset="0"/>
                <a:ea typeface="+mn-ea"/>
                <a:cs typeface="+mn-cs"/>
              </a:rPr>
              <a:t> objective, i.e., how much data is one potentially prepared and willing to lose, worst case</a:t>
            </a:r>
          </a:p>
          <a:p>
            <a:r>
              <a:rPr lang="en-US" sz="900" b="0" i="0" kern="1200">
                <a:solidFill>
                  <a:schemeClr val="tx1"/>
                </a:solidFill>
                <a:effectLst/>
                <a:latin typeface="Calibri Light" pitchFamily="34" charset="0"/>
                <a:ea typeface="+mn-ea"/>
                <a:cs typeface="+mn-cs"/>
              </a:rPr>
              <a:t>RTO stands for recovery </a:t>
            </a:r>
            <a:r>
              <a:rPr lang="en-US" sz="900" b="1" i="0" kern="1200">
                <a:solidFill>
                  <a:schemeClr val="tx1"/>
                </a:solidFill>
                <a:effectLst/>
                <a:latin typeface="Calibri Light" pitchFamily="34" charset="0"/>
                <a:ea typeface="+mn-ea"/>
                <a:cs typeface="+mn-cs"/>
              </a:rPr>
              <a:t>TIME</a:t>
            </a:r>
            <a:r>
              <a:rPr lang="en-US" sz="900" b="0" i="0" kern="1200">
                <a:solidFill>
                  <a:schemeClr val="tx1"/>
                </a:solidFill>
                <a:effectLst/>
                <a:latin typeface="Calibri Light" pitchFamily="34" charset="0"/>
                <a:ea typeface="+mn-ea"/>
                <a:cs typeface="+mn-cs"/>
              </a:rPr>
              <a:t> objective, i.e., if/when the ‘bad thing’ happens, how much time does it take to be back up and running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078256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t>Layout: Desktop Only</a:t>
            </a:r>
          </a:p>
          <a:p>
            <a:endParaRPr lang="en-US" sz="1000" b="1"/>
          </a:p>
          <a:p>
            <a:r>
              <a:rPr lang="en-US" sz="1000">
                <a:latin typeface="Segoe UI" panose="020B0502040204020203" pitchFamily="34" charset="0"/>
                <a:cs typeface="Segoe UI" panose="020B0502040204020203" pitchFamily="34" charset="0"/>
              </a:rPr>
              <a:t>Anna lead in to architecture</a:t>
            </a: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63647693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Layout: Desktop Only</a:t>
            </a:r>
          </a:p>
          <a:p>
            <a:endParaRPr lang="en-US" sz="1000" b="0">
              <a:effectLst/>
              <a:latin typeface="Segoe UI" panose="020B0502040204020203" pitchFamily="34" charset="0"/>
              <a:cs typeface="Segoe UI" panose="020B0502040204020203" pitchFamily="34" charset="0"/>
            </a:endParaRPr>
          </a:p>
          <a:p>
            <a:r>
              <a:rPr lang="en-US" sz="1000" b="0">
                <a:effectLst/>
                <a:latin typeface="Segoe UI" panose="020B0502040204020203" pitchFamily="34" charset="0"/>
                <a:cs typeface="Segoe UI" panose="020B0502040204020203" pitchFamily="34" charset="0"/>
              </a:rPr>
              <a:t>Bob</a:t>
            </a:r>
          </a:p>
          <a:p>
            <a:endParaRPr lang="en-US" sz="1000" b="1">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Active Geo-Replication is available for Basic, Standard, Premium and Premium RS databases. It’s designed for write-intensive applications with the most aggressive recovery requirements. Using Active Geo-Replication, you can create up to four readable secondaries on servers in different regions. You can initiate failover to any of the secondaries. In addition, Active Geo-Replication can be used to support the application upgrade or relocation scenarios, as well as load balancing for read-only workloads. Refer to </a:t>
            </a:r>
            <a:r>
              <a:rPr lang="en-US" sz="1000">
                <a:latin typeface="Segoe UI" panose="020B0502040204020203" pitchFamily="34" charset="0"/>
                <a:cs typeface="Segoe UI" panose="020B0502040204020203" pitchFamily="34" charset="0"/>
                <a:hlinkClick r:id="rId3"/>
              </a:rPr>
              <a:t>Design for business continuity</a:t>
            </a:r>
            <a:r>
              <a:rPr lang="en-US" sz="1000">
                <a:latin typeface="Segoe UI" panose="020B0502040204020203" pitchFamily="34" charset="0"/>
                <a:cs typeface="Segoe UI" panose="020B0502040204020203" pitchFamily="34" charset="0"/>
              </a:rPr>
              <a:t> for details on how to configure Geo-Replication and to </a:t>
            </a:r>
            <a:r>
              <a:rPr lang="en-US" sz="1000">
                <a:latin typeface="Segoe UI" panose="020B0502040204020203" pitchFamily="34" charset="0"/>
                <a:cs typeface="Segoe UI" panose="020B0502040204020203" pitchFamily="34" charset="0"/>
                <a:hlinkClick r:id="rId4"/>
              </a:rPr>
              <a:t>Recover from an outage</a:t>
            </a:r>
            <a:r>
              <a:rPr lang="en-US" sz="1000">
                <a:latin typeface="Segoe UI" panose="020B0502040204020203" pitchFamily="34" charset="0"/>
                <a:cs typeface="Segoe UI" panose="020B0502040204020203" pitchFamily="34" charset="0"/>
              </a:rPr>
              <a:t> for details of how to failover to the secondary database. Refer to </a:t>
            </a:r>
            <a:r>
              <a:rPr lang="en-US" sz="1000">
                <a:latin typeface="Segoe UI" panose="020B0502040204020203" pitchFamily="34" charset="0"/>
                <a:cs typeface="Segoe UI" panose="020B0502040204020203" pitchFamily="34" charset="0"/>
                <a:hlinkClick r:id="rId5"/>
              </a:rPr>
              <a:t>Application upgrade without downtime</a:t>
            </a:r>
            <a:r>
              <a:rPr lang="en-US" sz="1000">
                <a:latin typeface="Segoe UI" panose="020B0502040204020203" pitchFamily="34" charset="0"/>
                <a:cs typeface="Segoe UI" panose="020B0502040204020203" pitchFamily="34" charset="0"/>
              </a:rPr>
              <a:t> for details on how to implement the application upgrade without downtime.</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Active Geo-Replication feature implements a mechanism to provide database redundancy within the same Microsoft Azure region or in different regions (geo-redundancy). Active Geo-Replication asynchronously replicates committed transactions from a database to up to four copies of the database on different servers. The original database becomes the primary database of the continuous copy. Each continuous copy is referred to as an online secondary database. The primary database asynchronously replicates committed transactions to each of the online secondary databases. While at any given point, the online secondary data might be slightly behind the primary database, the online secondary data is guaranteed to always be transactionally consistent with changes committed to the primary database. Active Geo-Replication supports up to four online secondaries, or up to three online secondaries and one offline secondary.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One of the primary benefits of Active Geo-Replication is that it provides a database-level disaster recovery solution. Using Active Geo-Replication, you can configure a user database in the Premium service tier to replicate transactions to databases on different Microsoft Azure SQL Database servers within the same or different regions. Cross-region redundancy enables applications to recover from a permanent loss of a datacenter caused by natural disasters, catastrophic human errors, or malicious acts.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Another key benefit is that the online secondary databases are readable. Therefore, an online secondary can act as a load balancer for read workloads such as reporting. While you can create an online secondary in a different region for disaster recovery, you could also have an online secondary in the same region on a different server. Both online secondary databases can be used to balance read only workloads serving clients distributed across several regions.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Other scenarios where Active Geo-Replication can be used include: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Database migration: You can use Active Geo-Replication to migrate a database from one server to another online with minimum downtime.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Application upgrades: You can use the online secondary as a fail back option.</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To achieve real business continuity, adding redundancy between </a:t>
            </a:r>
            <a:r>
              <a:rPr lang="en-US" sz="1000" err="1">
                <a:effectLst/>
                <a:latin typeface="Segoe UI" panose="020B0502040204020203" pitchFamily="34" charset="0"/>
                <a:cs typeface="Segoe UI" panose="020B0502040204020203" pitchFamily="34" charset="0"/>
              </a:rPr>
              <a:t>datacenters</a:t>
            </a:r>
            <a:r>
              <a:rPr lang="en-US" sz="1000">
                <a:effectLst/>
                <a:latin typeface="Segoe UI" panose="020B0502040204020203" pitchFamily="34" charset="0"/>
                <a:cs typeface="Segoe UI" panose="020B0502040204020203" pitchFamily="34" charset="0"/>
              </a:rPr>
              <a:t> to relational storage is only part of the solution. Recovering an application (service) end-to-end after a disastrous failure requires recovery of all components that constitute the service and any dependent services. Examples of these components include the client software (for example, a browser with a custom JavaScript), web front ends, storage, and DNS. It is critical that all components are resilient to the same failures and become available within the recovery time objective (RTO) of your application. Therefore, you need to identify all dependent services and understand the guarantees and capabilities they provide. Then, you must take adequate steps to ensure that your service functions during the failover of the services on which it depends. For more information about designing solutions for disaster recovery, see </a:t>
            </a:r>
            <a:r>
              <a:rPr lang="en-US" sz="1000">
                <a:effectLst/>
                <a:latin typeface="Segoe UI" panose="020B0502040204020203" pitchFamily="34" charset="0"/>
                <a:cs typeface="Segoe UI" panose="020B0502040204020203" pitchFamily="34" charset="0"/>
                <a:hlinkClick r:id="rId6"/>
              </a:rPr>
              <a:t>Designing Cloud Solutions for Disaster Recovery Using Active Geo-Replication</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385088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a:p>
            <a:endParaRPr lang="en-US"/>
          </a:p>
          <a:p>
            <a:r>
              <a:rPr lang="en-US"/>
              <a:t>OFFLINE and EMERGENCY</a:t>
            </a:r>
          </a:p>
          <a:p>
            <a:endParaRPr lang="en-US"/>
          </a:p>
          <a:p>
            <a:r>
              <a:rPr lang="en-US"/>
              <a:t>These are not allowed but it shouldn’t matter anyway. OFFLINE doesn’t make sense since you can’t attach dbs. EMERGENCY is not allowed and you can’t do emergency mode repair</a:t>
            </a:r>
          </a:p>
          <a:p>
            <a:endParaRPr lang="en-US"/>
          </a:p>
          <a:p>
            <a:r>
              <a:rPr lang="en-US"/>
              <a:t>RESTRICTED_USER allowed for Azure SQL Databases but not MI. SINGLE_USER is also not allowed for DB and MI. I’m asking why MI doesn’t allow these.</a:t>
            </a:r>
          </a:p>
          <a:p>
            <a:endParaRPr lang="en-US"/>
          </a:p>
          <a:p>
            <a:r>
              <a:rPr lang="en-US"/>
              <a:t>DAC</a:t>
            </a:r>
          </a:p>
          <a:p>
            <a:endParaRPr lang="en-US"/>
          </a:p>
          <a:p>
            <a:r>
              <a:rPr lang="en-US"/>
              <a:t>I can get DAC to work for Azure SQL DB but only with </a:t>
            </a:r>
            <a:r>
              <a:rPr lang="en-US" err="1"/>
              <a:t>sqlcmd</a:t>
            </a:r>
            <a:r>
              <a:rPr lang="en-US"/>
              <a:t> and not SSMS. I cannot get it to work for MI. Looks like DAC listens on 11001 for MI so maybe I have to open up that port?</a:t>
            </a:r>
          </a:p>
          <a:p>
            <a:endParaRPr lang="en-US"/>
          </a:p>
          <a:p>
            <a:r>
              <a:rPr lang="en-US"/>
              <a:t>ADR</a:t>
            </a:r>
          </a:p>
          <a:p>
            <a:endParaRPr lang="en-US"/>
          </a:p>
          <a:p>
            <a:r>
              <a:rPr lang="en-US"/>
              <a:t>Users cannot disable ADR or we could not meet SLAs.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14642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98549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00" b="1"/>
              <a:t>Layout: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Anna and lead in to Bob – ask about application</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Decide if you need long-term backups</a:t>
            </a:r>
          </a:p>
          <a:p>
            <a:pPr marL="457200" indent="-457200">
              <a:buFont typeface="Arial" panose="020B0604020202020204" pitchFamily="34" charset="0"/>
              <a:buChar char="•"/>
            </a:pPr>
            <a:r>
              <a:rPr lang="en-US"/>
              <a:t>Decide on your RTO and RPO needs</a:t>
            </a:r>
          </a:p>
          <a:p>
            <a:pPr marL="457200" indent="-457200">
              <a:buFont typeface="Arial" panose="020B0604020202020204" pitchFamily="34" charset="0"/>
              <a:buChar char="•"/>
            </a:pPr>
            <a:r>
              <a:rPr lang="en-US"/>
              <a:t>Review the Azure SQL SLA</a:t>
            </a:r>
          </a:p>
          <a:p>
            <a:pPr marL="457200" indent="-457200">
              <a:buFont typeface="Arial" panose="020B0604020202020204" pitchFamily="34" charset="0"/>
              <a:buChar char="•"/>
            </a:pPr>
            <a:r>
              <a:rPr lang="en-US"/>
              <a:t>Do you need read replicas?</a:t>
            </a:r>
          </a:p>
          <a:p>
            <a:pPr marL="457200" indent="-457200">
              <a:buFont typeface="Arial" panose="020B0604020202020204" pitchFamily="34" charset="0"/>
              <a:buChar char="•"/>
            </a:pPr>
            <a:r>
              <a:rPr lang="en-US"/>
              <a:t>Do you need Availability Zones?</a:t>
            </a:r>
          </a:p>
          <a:p>
            <a:pPr marL="457200" indent="-457200">
              <a:buFont typeface="Arial" panose="020B0604020202020204" pitchFamily="34" charset="0"/>
              <a:buChar char="•"/>
            </a:pPr>
            <a:r>
              <a:rPr lang="en-US"/>
              <a:t>Do you need geo HADR or Failover Groups?– TODO: Need to add in some detailed notes here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693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Desktop Only</a:t>
            </a:r>
          </a:p>
          <a:p>
            <a:endParaRPr lang="en-US"/>
          </a:p>
          <a:p>
            <a:r>
              <a:rPr lang="en-US"/>
              <a:t>Bob</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59269513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850">
              <a:latin typeface="Segoe UI Light"/>
              <a:cs typeface="Segoe UI Light"/>
            </a:endParaRPr>
          </a:p>
          <a:p>
            <a:r>
              <a:rPr lang="en-US" sz="850">
                <a:latin typeface="Segoe UI Light"/>
                <a:cs typeface="Segoe UI Light"/>
              </a:rPr>
              <a:t>Bob</a:t>
            </a:r>
          </a:p>
          <a:p>
            <a:endParaRPr lang="en-US" sz="850">
              <a:latin typeface="Segoe UI Light"/>
              <a:cs typeface="Segoe UI Light"/>
            </a:endParaRPr>
          </a:p>
          <a:p>
            <a:r>
              <a:rPr lang="en-US" sz="850">
                <a:latin typeface="Segoe UI Light"/>
                <a:cs typeface="Segoe UI Light"/>
              </a:rPr>
              <a:t>Examples are:</a:t>
            </a:r>
          </a:p>
          <a:p>
            <a:endParaRPr lang="en-US" sz="850">
              <a:latin typeface="Segoe UI Light"/>
              <a:cs typeface="Segoe UI Light"/>
            </a:endParaRPr>
          </a:p>
          <a:p>
            <a:r>
              <a:rPr lang="en-US" sz="850">
                <a:latin typeface="Segoe UI Light"/>
                <a:cs typeface="Segoe UI Light"/>
              </a:rPr>
              <a:t>Service Dashboard for regions and data centers</a:t>
            </a:r>
          </a:p>
          <a:p>
            <a:r>
              <a:rPr lang="en-US" sz="850">
                <a:latin typeface="Segoe UI Light"/>
                <a:cs typeface="Segoe UI Light"/>
              </a:rPr>
              <a:t>Resource Health for outages specific to your resource. REST APIs can also be used for this.</a:t>
            </a:r>
          </a:p>
          <a:p>
            <a:r>
              <a:rPr lang="en-US" sz="850">
                <a:latin typeface="Segoe UI Light"/>
                <a:cs typeface="Segoe UI Light"/>
              </a:rPr>
              <a:t>Activity log shows major operations (Ex. restore results in creating a new database)</a:t>
            </a:r>
          </a:p>
          <a:p>
            <a:r>
              <a:rPr lang="en-US" sz="850">
                <a:latin typeface="Segoe UI Light"/>
                <a:cs typeface="Segoe UI Light"/>
              </a:rPr>
              <a:t>DMVs include unique ones for replica and geo-replication status</a:t>
            </a:r>
          </a:p>
          <a:p>
            <a:r>
              <a:rPr lang="en-US" sz="850">
                <a:latin typeface="Segoe UI Light"/>
                <a:cs typeface="Segoe UI Light"/>
              </a:rPr>
              <a:t>CLI, </a:t>
            </a:r>
            <a:r>
              <a:rPr lang="en-US" sz="850" err="1">
                <a:latin typeface="Segoe UI Light"/>
                <a:cs typeface="Segoe UI Light"/>
              </a:rPr>
              <a:t>Powershell</a:t>
            </a:r>
            <a:r>
              <a:rPr lang="en-US" sz="850">
                <a:latin typeface="Segoe UI Light"/>
                <a:cs typeface="Segoe UI Light"/>
              </a:rPr>
              <a:t>, and portal powered by REST API (remember you can use </a:t>
            </a:r>
            <a:r>
              <a:rPr lang="en-US" sz="850" err="1">
                <a:latin typeface="Segoe UI Light"/>
                <a:cs typeface="Segoe UI Light"/>
              </a:rPr>
              <a:t>az</a:t>
            </a:r>
            <a:r>
              <a:rPr lang="en-US" sz="850">
                <a:latin typeface="Segoe UI Light"/>
                <a:cs typeface="Segoe UI Light"/>
              </a:rPr>
              <a:t> rest)</a:t>
            </a:r>
          </a:p>
          <a:p>
            <a:endParaRPr lang="en-US" sz="850">
              <a:latin typeface="Segoe UI Light"/>
              <a:cs typeface="Segoe UI Light"/>
            </a:endParaRPr>
          </a:p>
          <a:p>
            <a:r>
              <a:rPr lang="en-US" sz="850">
                <a:latin typeface="Segoe UI Light"/>
                <a:cs typeface="Segoe UI Light"/>
              </a:rPr>
              <a:t>Azure Monitor and Log Analytics</a:t>
            </a:r>
          </a:p>
          <a:p>
            <a:endParaRPr lang="en-US"/>
          </a:p>
          <a:p>
            <a:r>
              <a:rPr lang="en-US" sz="850">
                <a:latin typeface="Segoe UI Light"/>
                <a:cs typeface="Segoe UI Light"/>
              </a:rPr>
              <a:t>My testing shows a manual failover will show up in the activity log but I’m skeptical all failovers would show up here given our discussions with the engineering team</a:t>
            </a:r>
          </a:p>
          <a:p>
            <a:r>
              <a:rPr lang="en-US" sz="850">
                <a:latin typeface="Segoe UI Light"/>
                <a:cs typeface="Segoe UI Light"/>
              </a:rPr>
              <a:t>I don’t see any backup history in any of the logs either</a:t>
            </a:r>
          </a:p>
          <a:p>
            <a:endParaRPr lang="en-US"/>
          </a:p>
          <a:p>
            <a:r>
              <a:rPr lang="en-US" sz="850">
                <a:latin typeface="Segoe UI Light"/>
                <a:cs typeface="Segoe UI Light"/>
              </a:rPr>
              <a:t>Backup/restore history</a:t>
            </a:r>
          </a:p>
          <a:p>
            <a:endParaRPr lang="en-US"/>
          </a:p>
          <a:p>
            <a:r>
              <a:rPr lang="en-US" sz="850" err="1">
                <a:latin typeface="Segoe UI Light"/>
                <a:cs typeface="Segoe UI Light"/>
              </a:rPr>
              <a:t>Msdb</a:t>
            </a:r>
            <a:r>
              <a:rPr lang="en-US" sz="850">
                <a:latin typeface="Segoe UI Light"/>
                <a:cs typeface="Segoe UI Light"/>
              </a:rPr>
              <a:t> tables exist for this but don’t appear to be used. They might be used for manual BACKUP/RESTORE operations.</a:t>
            </a:r>
            <a:endParaRPr lang="en-US" sz="850">
              <a:cs typeface="Segoe UI Light"/>
            </a:endParaRPr>
          </a:p>
          <a:p>
            <a:r>
              <a:rPr lang="en-US" sz="850">
                <a:latin typeface="Segoe UI Light"/>
                <a:cs typeface="Segoe UI Light"/>
              </a:rPr>
              <a:t>Restore operations are always to new databases so they would appear in the activity log as create database</a:t>
            </a:r>
          </a:p>
          <a:p>
            <a:r>
              <a:rPr lang="en-US" sz="850">
                <a:latin typeface="Segoe UI Light"/>
                <a:cs typeface="Segoe UI Light"/>
              </a:rPr>
              <a:t>XEvent might be possible on MI</a:t>
            </a:r>
          </a:p>
          <a:p>
            <a:r>
              <a:rPr lang="en-US" sz="850">
                <a:latin typeface="Segoe UI Light"/>
                <a:cs typeface="Segoe UI Light"/>
              </a:rPr>
              <a:t>LITR does have history available in portal and CLI</a:t>
            </a:r>
            <a:endParaRPr lang="en-US" sz="850">
              <a:cs typeface="Segoe UI Light"/>
            </a:endParaRPr>
          </a:p>
          <a:p>
            <a:endParaRPr lang="en-US"/>
          </a:p>
          <a:p>
            <a:r>
              <a:rPr lang="en-US" sz="850">
                <a:latin typeface="Segoe UI Light"/>
                <a:cs typeface="Segoe UI Light"/>
              </a:rPr>
              <a:t>Server Availability</a:t>
            </a:r>
          </a:p>
          <a:p>
            <a:endParaRPr lang="en-US"/>
          </a:p>
          <a:p>
            <a:r>
              <a:rPr lang="en-US" sz="850">
                <a:latin typeface="Segoe UI Light"/>
                <a:cs typeface="Segoe UI Light"/>
              </a:rPr>
              <a:t>This shows the current status of an MI instance</a:t>
            </a:r>
          </a:p>
          <a:p>
            <a:endParaRPr lang="en-US"/>
          </a:p>
          <a:p>
            <a:r>
              <a:rPr lang="en-US" sz="850" err="1">
                <a:latin typeface="Segoe UI Light"/>
                <a:cs typeface="Segoe UI Light"/>
              </a:rPr>
              <a:t>az</a:t>
            </a:r>
            <a:r>
              <a:rPr lang="en-US" sz="850">
                <a:latin typeface="Segoe UI Light"/>
                <a:cs typeface="Segoe UI Light"/>
              </a:rPr>
              <a:t> </a:t>
            </a:r>
            <a:r>
              <a:rPr lang="en-US" sz="850" err="1">
                <a:latin typeface="Segoe UI Light"/>
                <a:cs typeface="Segoe UI Light"/>
              </a:rPr>
              <a:t>sql</a:t>
            </a:r>
            <a:r>
              <a:rPr lang="en-US" sz="850">
                <a:latin typeface="Segoe UI Light"/>
                <a:cs typeface="Segoe UI Light"/>
              </a:rPr>
              <a:t> mi list</a:t>
            </a:r>
          </a:p>
          <a:p>
            <a:endParaRPr lang="en-US"/>
          </a:p>
          <a:p>
            <a:r>
              <a:rPr lang="en-US" sz="850">
                <a:latin typeface="Segoe UI Light"/>
                <a:cs typeface="Segoe UI Light"/>
              </a:rPr>
              <a:t>Database Availability</a:t>
            </a:r>
          </a:p>
          <a:p>
            <a:endParaRPr lang="en-US"/>
          </a:p>
          <a:p>
            <a:r>
              <a:rPr lang="en-US" sz="850" kern="1200">
                <a:solidFill>
                  <a:schemeClr val="tx1"/>
                </a:solidFill>
                <a:latin typeface="Segoe UI Light"/>
                <a:cs typeface="Segoe UI Light"/>
              </a:rPr>
              <a:t>SELECT * FROM </a:t>
            </a:r>
            <a:r>
              <a:rPr lang="en-US" sz="850" kern="1200" err="1">
                <a:solidFill>
                  <a:schemeClr val="tx1"/>
                </a:solidFill>
                <a:latin typeface="Segoe UI Light"/>
                <a:cs typeface="Segoe UI Light"/>
              </a:rPr>
              <a:t>sys.dm_operation_status</a:t>
            </a:r>
            <a:r>
              <a:rPr lang="en-US" sz="850" kern="1200">
                <a:solidFill>
                  <a:schemeClr val="tx1"/>
                </a:solidFill>
                <a:latin typeface="Segoe UI Light"/>
                <a:cs typeface="Segoe UI Light"/>
              </a:rPr>
              <a:t> does show DDL changes for databases for Azure SQL DB.</a:t>
            </a:r>
            <a:endParaRPr lang="en-US" sz="850">
              <a:latin typeface="Segoe UI Light"/>
              <a:cs typeface="Segoe UI Light"/>
            </a:endParaRPr>
          </a:p>
          <a:p>
            <a:endParaRPr lang="en-US"/>
          </a:p>
          <a:p>
            <a:r>
              <a:rPr lang="en-US" sz="850">
                <a:latin typeface="Segoe UI Light"/>
                <a:cs typeface="Segoe UI Light"/>
              </a:rPr>
              <a:t>Replica Status</a:t>
            </a:r>
          </a:p>
          <a:p>
            <a:endParaRPr lang="en-US"/>
          </a:p>
          <a:p>
            <a:r>
              <a:rPr lang="en-US" sz="850">
                <a:latin typeface="Segoe UI Light"/>
                <a:cs typeface="Segoe UI Light"/>
              </a:rPr>
              <a:t>The DMV </a:t>
            </a:r>
            <a:r>
              <a:rPr lang="en-US" sz="850" kern="1200" err="1">
                <a:solidFill>
                  <a:schemeClr val="tx1"/>
                </a:solidFill>
                <a:latin typeface="Segoe UI Light"/>
                <a:cs typeface="Segoe UI Light"/>
              </a:rPr>
              <a:t>dm_database_replica_states</a:t>
            </a:r>
            <a:r>
              <a:rPr lang="en-US" sz="850" kern="1200">
                <a:solidFill>
                  <a:schemeClr val="tx1"/>
                </a:solidFill>
                <a:latin typeface="Segoe UI Light"/>
                <a:cs typeface="Segoe UI Light"/>
              </a:rPr>
              <a:t> shows the sync state for an Azure SQL Database </a:t>
            </a:r>
            <a:r>
              <a:rPr lang="en-US" sz="850">
                <a:latin typeface="Segoe UI Light"/>
                <a:cs typeface="Segoe UI Light"/>
              </a:rPr>
              <a:t>BC deployment.</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For MI, I’m finding </a:t>
            </a:r>
            <a:r>
              <a:rPr lang="en-US" sz="850" kern="1200" err="1">
                <a:solidFill>
                  <a:schemeClr val="tx1"/>
                </a:solidFill>
                <a:latin typeface="Segoe UI Light"/>
                <a:cs typeface="Segoe UI Light"/>
              </a:rPr>
              <a:t>undoc’d</a:t>
            </a:r>
            <a:r>
              <a:rPr lang="en-US" sz="850" kern="1200">
                <a:solidFill>
                  <a:schemeClr val="tx1"/>
                </a:solidFill>
                <a:latin typeface="Segoe UI Light"/>
                <a:cs typeface="Segoe UI Light"/>
              </a:rPr>
              <a:t> DMVs like </a:t>
            </a:r>
            <a:r>
              <a:rPr lang="en-US" sz="850" kern="1200" err="1">
                <a:solidFill>
                  <a:schemeClr val="tx1"/>
                </a:solidFill>
                <a:latin typeface="Segoe UI Light"/>
                <a:cs typeface="Segoe UI Light"/>
              </a:rPr>
              <a:t>sys.fn_hadr_fabric_get_application_health_states</a:t>
            </a:r>
            <a:r>
              <a:rPr lang="en-US" sz="850" kern="1200">
                <a:solidFill>
                  <a:schemeClr val="tx1"/>
                </a:solidFill>
                <a:latin typeface="Segoe UI Light"/>
                <a:cs typeface="Segoe UI Light"/>
              </a:rPr>
              <a:t> and </a:t>
            </a:r>
            <a:r>
              <a:rPr lang="en-US" sz="850" kern="1200" err="1">
                <a:solidFill>
                  <a:schemeClr val="tx1"/>
                </a:solidFill>
                <a:latin typeface="Segoe UI Light"/>
                <a:cs typeface="Segoe UI Light"/>
              </a:rPr>
              <a:t>sys.fn_hadr_fabric_get_application_health_states</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I found this command but I cannot get it to work for a BC Azure DB</a:t>
            </a:r>
          </a:p>
          <a:p>
            <a:endParaRPr lang="en-US" sz="882" kern="1200">
              <a:solidFill>
                <a:schemeClr val="tx1"/>
              </a:solidFill>
              <a:latin typeface="Segoe UI Light" pitchFamily="34" charset="0"/>
              <a:ea typeface="+mn-ea"/>
              <a:cs typeface="+mn-cs"/>
            </a:endParaRPr>
          </a:p>
          <a:p>
            <a:r>
              <a:rPr lang="en-US" sz="850" kern="1200" err="1">
                <a:solidFill>
                  <a:schemeClr val="tx1"/>
                </a:solidFill>
                <a:latin typeface="Segoe UI Light"/>
                <a:cs typeface="Segoe UI Light"/>
              </a:rPr>
              <a:t>az</a:t>
            </a:r>
            <a:r>
              <a:rPr lang="en-US" sz="850" kern="1200">
                <a:solidFill>
                  <a:schemeClr val="tx1"/>
                </a:solidFill>
                <a:latin typeface="Segoe UI Light"/>
                <a:cs typeface="Segoe UI Light"/>
              </a:rPr>
              <a:t> </a:t>
            </a:r>
            <a:r>
              <a:rPr lang="en-US" sz="850" kern="1200" err="1">
                <a:solidFill>
                  <a:schemeClr val="tx1"/>
                </a:solidFill>
                <a:latin typeface="Segoe UI Light"/>
                <a:cs typeface="Segoe UI Light"/>
              </a:rPr>
              <a:t>sql</a:t>
            </a:r>
            <a:r>
              <a:rPr lang="en-US" sz="850" kern="1200">
                <a:solidFill>
                  <a:schemeClr val="tx1"/>
                </a:solidFill>
                <a:latin typeface="Segoe UI Light"/>
                <a:cs typeface="Segoe UI Light"/>
              </a:rPr>
              <a:t> </a:t>
            </a:r>
            <a:r>
              <a:rPr lang="en-US" sz="850" kern="1200" err="1">
                <a:solidFill>
                  <a:schemeClr val="tx1"/>
                </a:solidFill>
                <a:latin typeface="Segoe UI Light"/>
                <a:cs typeface="Segoe UI Light"/>
              </a:rPr>
              <a:t>db</a:t>
            </a:r>
            <a:r>
              <a:rPr lang="en-US" sz="850" kern="1200">
                <a:solidFill>
                  <a:schemeClr val="tx1"/>
                </a:solidFill>
                <a:latin typeface="Segoe UI Light"/>
                <a:cs typeface="Segoe UI Light"/>
              </a:rPr>
              <a:t> replica list-links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HADR DMVs get syntax errors on Azure DB. They work on MI.</a:t>
            </a:r>
          </a:p>
          <a:p>
            <a:endParaRPr lang="en-US" sz="850" kern="1200">
              <a:solidFill>
                <a:schemeClr val="tx1"/>
              </a:solidFill>
              <a:latin typeface="Segoe UI Light"/>
              <a:cs typeface="Segoe UI Light"/>
            </a:endParaRPr>
          </a:p>
          <a:p>
            <a:r>
              <a:rPr lang="en-US" sz="850" kern="1200">
                <a:solidFill>
                  <a:schemeClr val="tx1"/>
                </a:solidFill>
                <a:latin typeface="Segoe UI Light"/>
                <a:cs typeface="Segoe UI Light"/>
              </a:rPr>
              <a:t>Geo-replication has a set of their own DMVs: </a:t>
            </a:r>
            <a:r>
              <a:rPr lang="en-US" sz="800">
                <a:hlinkClick r:id="rId3"/>
              </a:rPr>
              <a:t>https://docs.microsoft.com/en-us/sql/relational-databases/system-dynamic-management-views/geo-replication-dynamic-management-views-and-functions-azure-sql-database?view=sql-server-ver15</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Failover reasons</a:t>
            </a:r>
          </a:p>
          <a:p>
            <a:endParaRPr lang="en-US" sz="882" kern="1200">
              <a:solidFill>
                <a:schemeClr val="tx1"/>
              </a:solidFill>
              <a:latin typeface="Segoe UI Light" pitchFamily="34" charset="0"/>
              <a:ea typeface="+mn-ea"/>
              <a:cs typeface="+mn-cs"/>
            </a:endParaRPr>
          </a:p>
          <a:p>
            <a:r>
              <a:rPr lang="en-US" sz="850" kern="1200">
                <a:solidFill>
                  <a:schemeClr val="tx1"/>
                </a:solidFill>
                <a:latin typeface="Segoe UI Light"/>
                <a:cs typeface="Segoe UI Light"/>
              </a:rPr>
              <a:t>The only thing available for Azure SQL DB is the resource health from the portal</a:t>
            </a:r>
          </a:p>
          <a:p>
            <a:r>
              <a:rPr lang="en-US" sz="850" kern="1200">
                <a:solidFill>
                  <a:schemeClr val="tx1"/>
                </a:solidFill>
                <a:latin typeface="Segoe UI Light"/>
                <a:cs typeface="Segoe UI Light"/>
              </a:rPr>
              <a:t>For MI, I would need to check if the system health session or ERRORLOG shows anything</a:t>
            </a:r>
          </a:p>
          <a:p>
            <a:endParaRPr lang="en-US" sz="882" kern="1200">
              <a:solidFill>
                <a:schemeClr val="tx1"/>
              </a:solidFill>
              <a:latin typeface="Segoe UI Light" pitchFamily="34" charset="0"/>
              <a:ea typeface="+mn-ea"/>
              <a:cs typeface="+mn-cs"/>
            </a:endParaRPr>
          </a:p>
          <a:p>
            <a:endParaRPr lang="en-US" sz="882" kern="1200">
              <a:solidFill>
                <a:schemeClr val="tx1"/>
              </a:solidFill>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666448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a:t>
            </a:r>
            <a:endParaRPr lang="en-US" b="1"/>
          </a:p>
          <a:p>
            <a:endParaRPr lang="en-US" b="1"/>
          </a:p>
          <a:p>
            <a:r>
              <a:rPr lang="en-US" sz="882" b="1" i="0" kern="1200">
                <a:solidFill>
                  <a:schemeClr val="tx1"/>
                </a:solidFill>
                <a:effectLst/>
                <a:latin typeface="Segoe UI Light" pitchFamily="34" charset="0"/>
                <a:ea typeface="+mn-ea"/>
                <a:cs typeface="+mn-cs"/>
              </a:rPr>
              <a:t>Correct! All are configurable options for monitoring availability of regions and data centers. Additionally, you can view the Azure Service Health through the Azure portal.</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Correct. Azure Service Health can be used to monitoring the availability of a general region or service, but not your specific database or instance availability.</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59912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2 Person Demo</a:t>
            </a:r>
          </a:p>
          <a:p>
            <a:endParaRPr lang="en-US"/>
          </a:p>
          <a:p>
            <a:r>
              <a:rPr lang="en-US"/>
              <a:t>Anna summary, Bob what’s next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2 Person Demo</a:t>
            </a:r>
          </a:p>
          <a:p>
            <a:endParaRPr lang="en-US"/>
          </a:p>
          <a:p>
            <a:r>
              <a:rPr lang="en-US"/>
              <a:t>Bob to start</a:t>
            </a:r>
          </a:p>
          <a:p>
            <a:r>
              <a:rPr lang="en-US"/>
              <a:t>Anna to share some context related to the YouTube series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900" b="1">
                <a:solidFill>
                  <a:srgbClr val="000000"/>
                </a:solidFill>
                <a:effectLst/>
                <a:latin typeface="Consolas" panose="020B0609020204030204" pitchFamily="49" charset="0"/>
              </a:rPr>
              <a:t>Layout: 2 Person Desktop</a:t>
            </a:r>
          </a:p>
          <a:p>
            <a:endParaRPr lang="en-US" sz="900" i="0"/>
          </a:p>
          <a:p>
            <a:r>
              <a:rPr lang="en-US" sz="900" i="0"/>
              <a:t>Anna to kick off and explain the scenario</a:t>
            </a:r>
          </a:p>
          <a:p>
            <a:endParaRPr lang="en-US" sz="900" i="1"/>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47820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2 Person </a:t>
            </a:r>
            <a:r>
              <a:rPr lang="en-US" sz="900" b="1">
                <a:solidFill>
                  <a:srgbClr val="000000"/>
                </a:solidFill>
                <a:effectLst/>
                <a:latin typeface="Consolas" panose="020B0609020204030204" pitchFamily="49" charset="0"/>
              </a:rPr>
              <a:t>Desktop</a:t>
            </a:r>
            <a:endParaRPr lang="en-AU" sz="900" b="1">
              <a:solidFill>
                <a:srgbClr val="000000"/>
              </a:solidFill>
              <a:effectLst/>
              <a:latin typeface="Consolas" panose="020B0609020204030204" pitchFamily="49" charset="0"/>
            </a:endParaRPr>
          </a:p>
          <a:p>
            <a:endParaRPr lang="en-US" sz="900" i="0"/>
          </a:p>
          <a:p>
            <a:r>
              <a:rPr lang="en-US" sz="900" i="0"/>
              <a:t>Anna to recap the scenario and pull up some of the best submissions (using hashtag or email). Bob and Anna to discuss</a:t>
            </a:r>
          </a:p>
          <a:p>
            <a:endParaRPr lang="en-US" sz="900" i="0"/>
          </a:p>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887337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Desktop Only before moving to the next slide</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1. </a:t>
            </a:r>
            <a:r>
              <a:rPr lang="en-US" sz="900">
                <a:solidFill>
                  <a:prstClr val="white"/>
                </a:solidFill>
              </a:rPr>
              <a:t>Since the customer is using CLR, which is an instance-scoped feature, Azure SQL Managed Instance will allow them to move to a PaaS offering without having to rewrite the CLR applications.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The Business critical tier will enable them to get a readable secondary, and an auto-failover group can help them scale over two regions.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Managed identities for Azure resources are, in general, the recommended form of password-less authentication for applications running on Azure virtual machines.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18128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Desktop Only</a:t>
            </a:r>
            <a:endParaRPr lang="en-US" b="1"/>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117</a:t>
            </a:fld>
            <a:endParaRPr lang="en-US"/>
          </a:p>
        </p:txBody>
      </p:sp>
    </p:spTree>
    <p:extLst>
      <p:ext uri="{BB962C8B-B14F-4D97-AF65-F5344CB8AC3E}">
        <p14:creationId xmlns:p14="http://schemas.microsoft.com/office/powerpoint/2010/main" val="429130581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8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8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800"/>
              <a:t>No option exists today for eliminating passwords for legacy applications that use old drivers and/or SQL authentication and cannot be modified.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437291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800">
                <a:solidFill>
                  <a:srgbClr val="0078D4"/>
                </a:solidFill>
              </a:rPr>
              <a:t>Managed identities for Azure resources are, in general, the recommended form of password-less authentication for applications running on Azure virtual machines.</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4. </a:t>
            </a:r>
            <a:r>
              <a:rPr lang="en-US" sz="900"/>
              <a:t>Integrated authentication via Azure Active Directory is the recommended authentication method for apps running on domain-joined machines outside of Azure, assuming the domain has been federated with Azure Active Directory. Alternatively, you can create an application identity for your application in Azure Active Directory, associate a certificate with the application identity, and modify your application to acquire a token for Azure SQL Database by providing a client ID and a certificate. Although the certificate must contain a private key and it must be deployed on the machine, hosting your application, you at least avoid hardcoding an application secret in the application code or configuration (you will need to configure the app with the certificate thumbprint).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t>You can eliminate the use passwords with SQL tools by using Azure AD-Integrated authentication, providing the tools run on a domain-joined machine and the domain has been federated with Azure Active Directory. If your environment does not meet the above pre-requisites for integrated authentication, it is recommended you use Azure AD interactive authentication with MFA, which most SQL tools support.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t>No option exists today for eliminating passwords for legacy applications that use old drivers and/or SQL authentication and cannot be modified.</a:t>
            </a:r>
          </a:p>
          <a:p>
            <a:endParaRPr lang="en-US"/>
          </a:p>
        </p:txBody>
      </p:sp>
    </p:spTree>
    <p:extLst>
      <p:ext uri="{BB962C8B-B14F-4D97-AF65-F5344CB8AC3E}">
        <p14:creationId xmlns:p14="http://schemas.microsoft.com/office/powerpoint/2010/main" val="152607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None/>
            </a:pPr>
            <a:r>
              <a:rPr lang="en-US">
                <a:hlinkClick r:id="rId3" tooltip="https://docs.microsoft.com/en-us/azure/sql-database/sql-database-business-continuity"/>
              </a:rPr>
              <a:t>Anna to lead and take left side, Bob to take right side</a:t>
            </a:r>
          </a:p>
          <a:p>
            <a:pPr lvl="0">
              <a:buFont typeface="Arial" panose="020B0604020202020204" pitchFamily="34" charset="0"/>
              <a:buNone/>
            </a:pPr>
            <a:endParaRPr lang="en-US">
              <a:hlinkClick r:id="rId3" tooltip="https://docs.microsoft.com/en-us/azure/sql-database/sql-database-business-continuity"/>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a:t>LAYOUT : Desktop Only. Next slide goes to 2 Person Desktop TR</a:t>
            </a:r>
          </a:p>
          <a:p>
            <a:pPr lvl="0">
              <a:buFont typeface="Arial" panose="020B0604020202020204" pitchFamily="34" charset="0"/>
              <a:buNone/>
            </a:pPr>
            <a:endParaRPr lang="en-US">
              <a:hlinkClick r:id="rId3" tooltip="https://docs.microsoft.com/en-us/azure/sql-database/sql-database-business-continuity"/>
            </a:endParaRPr>
          </a:p>
          <a:p>
            <a:pPr lvl="0">
              <a:buFont typeface="Arial" panose="020B0604020202020204" pitchFamily="34" charset="0"/>
              <a:buNone/>
            </a:pPr>
            <a:r>
              <a:rPr lang="en-US">
                <a:hlinkClick r:id="rId3" tooltip="https://docs.microsoft.com/en-us/azure/sql-database/sql-database-business-continuity"/>
              </a:rPr>
              <a:t>Business continuity</a:t>
            </a:r>
            <a:r>
              <a:rPr lang="en-US"/>
              <a:t> enables your business to continue operating in the face of disruption, particularly to its computing infrastructure.</a:t>
            </a:r>
          </a:p>
          <a:p>
            <a:pPr lvl="0"/>
            <a:r>
              <a:rPr lang="en-US">
                <a:hlinkClick r:id="rId4" tooltip="https://docs.microsoft.com/en-us/azure/sql-database/sql-database-high-availability"/>
              </a:rPr>
              <a:t>High availability</a:t>
            </a:r>
            <a:r>
              <a:rPr lang="en-US"/>
              <a:t> of Azure SQL Database guarantees your databases are up and running 99.99% of the time, no need to worry about maintenance/downtimes.</a:t>
            </a:r>
          </a:p>
          <a:p>
            <a:pPr rtl="0" eaLnBrk="1" fontAlgn="ctr" latinLnBrk="0" hangingPunct="1"/>
            <a:r>
              <a:rPr lang="en-US" sz="1200" b="0" i="0" u="none" strike="noStrike" kern="1200">
                <a:solidFill>
                  <a:schemeClr val="tx1"/>
                </a:solidFill>
                <a:effectLst/>
                <a:latin typeface="+mn-lt"/>
                <a:ea typeface="+mn-ea"/>
                <a:cs typeface="+mn-cs"/>
              </a:rPr>
              <a:t>2 read replicas - GP</a:t>
            </a:r>
          </a:p>
          <a:p>
            <a:pPr rtl="0" eaLnBrk="1" fontAlgn="ctr" latinLnBrk="0" hangingPunct="1"/>
            <a:r>
              <a:rPr lang="it-IT" sz="1200" b="0" i="0" u="none" strike="noStrike" kern="1200">
                <a:solidFill>
                  <a:schemeClr val="tx1"/>
                </a:solidFill>
                <a:effectLst/>
                <a:latin typeface="+mn-lt"/>
                <a:ea typeface="+mn-ea"/>
                <a:cs typeface="+mn-cs"/>
              </a:rPr>
              <a:t>3 replicas, 1 read-scale replica, zone-redundant HA - BC</a:t>
            </a:r>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Primary read/write replica + up to 4 read replicas - HS</a:t>
            </a:r>
          </a:p>
          <a:p>
            <a:pPr lvl="0"/>
            <a:endParaRPr lang="en-US"/>
          </a:p>
          <a:p>
            <a:pPr lvl="0"/>
            <a:r>
              <a:rPr lang="en-US">
                <a:hlinkClick r:id="rId5" tooltip="https://docs.microsoft.com/en-us/azure/sql-database/sql-database-automated-backups"/>
              </a:rPr>
              <a:t>Automated backups</a:t>
            </a:r>
            <a:r>
              <a:rPr lang="en-US"/>
              <a:t> are created and use Azure read-access geo-redundant storage (RA-GRS) to provide geo-redundancy.</a:t>
            </a:r>
          </a:p>
          <a:p>
            <a:pPr lvl="0"/>
            <a:r>
              <a:rPr lang="en-US"/>
              <a:t>Also Point in Time restore</a:t>
            </a:r>
          </a:p>
          <a:p>
            <a:pPr lvl="0"/>
            <a:r>
              <a:rPr lang="en-US">
                <a:hlinkClick r:id="rId6" tooltip="https://docs.microsoft.com/en-us/azure/sql-database/sql-database-long-term-retention"/>
              </a:rPr>
              <a:t>Long term backup retention</a:t>
            </a:r>
            <a:r>
              <a:rPr lang="en-US"/>
              <a:t> enables you to store specific full databases for up to 10 years.</a:t>
            </a:r>
          </a:p>
          <a:p>
            <a:pPr lvl="0"/>
            <a:endParaRPr lang="en-US"/>
          </a:p>
          <a:p>
            <a:pPr lvl="0"/>
            <a:r>
              <a:rPr lang="en-US">
                <a:hlinkClick r:id="rId7" tooltip="https://docs.microsoft.com/en-us/azure/sql-database/sql-database-geo-replication-overview"/>
              </a:rPr>
              <a:t>Geo-replication</a:t>
            </a:r>
            <a:r>
              <a:rPr lang="en-US"/>
              <a:t> by creating readable replicas of your database in the same or different data center (region). You can manually failover to readable replicas</a:t>
            </a:r>
          </a:p>
          <a:p>
            <a:pPr lvl="0"/>
            <a:r>
              <a:rPr lang="en-US"/>
              <a:t>Also Auto-failover groups allows an application to recover in case of a data center outage</a:t>
            </a:r>
          </a:p>
          <a:p>
            <a:pPr lvl="0"/>
            <a:endParaRPr lang="en-US"/>
          </a:p>
          <a:p>
            <a:pPr lvl="0">
              <a:buFont typeface="Arial" panose="020B0604020202020204" pitchFamily="34" charset="0"/>
              <a:buChar char="•"/>
            </a:pPr>
            <a:r>
              <a:rPr lang="en-US">
                <a:hlinkClick r:id="rId8" tooltip="https://docs.microsoft.com/en-us/azure/sql-database/sql-database-scale-resources"/>
              </a:rPr>
              <a:t>Scale</a:t>
            </a:r>
            <a:r>
              <a:rPr lang="en-US"/>
              <a:t> by easily adding more resources (CPU, memory, storage) without long provisioning.</a:t>
            </a:r>
          </a:p>
          <a:p>
            <a:pPr lvl="0"/>
            <a:r>
              <a:rPr lang="en-US">
                <a:hlinkClick r:id="rId9" tooltip="https://docs.microsoft.com/en-us/azure/sql-database/sql-database-security-index"/>
              </a:rPr>
              <a:t>Advanced security</a:t>
            </a:r>
            <a:r>
              <a:rPr lang="en-US"/>
              <a:t> detects threats and vulnerabilities in your databases and enables you to secure your data.</a:t>
            </a:r>
          </a:p>
          <a:p>
            <a:pPr lvl="0"/>
            <a:r>
              <a:rPr lang="en-US">
                <a:hlinkClick r:id="rId10" tooltip="https://docs.microsoft.com/en-us/azure/sql-database/sql-database-automatic-tuning"/>
              </a:rPr>
              <a:t>Automatic tuning</a:t>
            </a:r>
            <a:r>
              <a:rPr lang="en-US"/>
              <a:t> analyzes your workload and provides you the recommendations that can optimize performance of your applications by adding indexes, removing unused indexes, and automatically fixing the query plan issues.</a:t>
            </a:r>
          </a:p>
          <a:p>
            <a:pPr lvl="0"/>
            <a:r>
              <a:rPr lang="en-US">
                <a:hlinkClick r:id="rId11" tooltip="https://docs.microsoft.com/en-us/azure/log-analytics/log-analytics-azure-sql"/>
              </a:rPr>
              <a:t>Built-in monitoring</a:t>
            </a:r>
            <a:r>
              <a:rPr lang="en-US"/>
              <a:t> capabilities enable you to get the insights into performance of your databases and workload, and troubleshoot the performance issues.</a:t>
            </a:r>
          </a:p>
          <a:p>
            <a:pPr lvl="0"/>
            <a:r>
              <a:rPr lang="en-US">
                <a:hlinkClick r:id="rId12" tooltip="https://docs.microsoft.com/en-us/azure/sql-database/sql-database-intelligent-insights"/>
              </a:rPr>
              <a:t>Built-in intelligence</a:t>
            </a:r>
            <a:r>
              <a:rPr lang="en-US"/>
              <a:t> automatically identifies the potential issues in your workload and provides you the recommendations that can help you to fix the problems.</a:t>
            </a:r>
          </a:p>
          <a:p>
            <a:pPr lvl="0"/>
            <a:endParaRPr lang="en-US"/>
          </a:p>
          <a:p>
            <a:pPr lvl="0"/>
            <a:r>
              <a:rPr lang="en-US" err="1"/>
              <a:t>Versionless</a:t>
            </a:r>
            <a:endParaRPr lang="en-US"/>
          </a:p>
          <a:p>
            <a:pPr marL="457200" indent="-457200">
              <a:buFont typeface="Arial" panose="020B0604020202020204" pitchFamily="34" charset="0"/>
              <a:buChar char="•"/>
            </a:pPr>
            <a:r>
              <a:rPr lang="en-US" sz="900"/>
              <a:t>Azure SQL Database and Managed Instance are </a:t>
            </a:r>
            <a:r>
              <a:rPr lang="en-US" sz="900" i="1" err="1"/>
              <a:t>versionless</a:t>
            </a:r>
            <a:endParaRPr lang="en-US" sz="900" i="1"/>
          </a:p>
          <a:p>
            <a:pPr marL="457200" indent="-457200">
              <a:buFont typeface="Arial" panose="020B0604020202020204" pitchFamily="34" charset="0"/>
              <a:buChar char="•"/>
            </a:pPr>
            <a:r>
              <a:rPr lang="en-US" sz="900"/>
              <a:t>Our “main branch” powers SQL Server, Azure SQL Database, and Managed Instance.</a:t>
            </a:r>
          </a:p>
          <a:p>
            <a:pPr marL="457200" indent="-457200">
              <a:buFont typeface="Arial" panose="020B0604020202020204" pitchFamily="34" charset="0"/>
              <a:buChar char="•"/>
            </a:pPr>
            <a:r>
              <a:rPr lang="en-US" sz="900"/>
              <a:t>Microsoft consistently updates SQL Server instances</a:t>
            </a:r>
          </a:p>
          <a:p>
            <a:pPr marL="457200" indent="-457200">
              <a:buFont typeface="Arial" panose="020B0604020202020204" pitchFamily="34" charset="0"/>
              <a:buChar char="•"/>
            </a:pPr>
            <a:r>
              <a:rPr lang="en-US" sz="900"/>
              <a:t>@@VERSION does not align with SQL Server versions</a:t>
            </a:r>
          </a:p>
          <a:p>
            <a:pPr marL="457200" indent="-457200">
              <a:buFont typeface="Arial" panose="020B0604020202020204" pitchFamily="34" charset="0"/>
              <a:buChar char="•"/>
            </a:pPr>
            <a:r>
              <a:rPr lang="en-US" sz="900"/>
              <a:t>Fixes and feature updates not controlled by users</a:t>
            </a:r>
          </a:p>
          <a:p>
            <a:pPr marL="457200" indent="-457200">
              <a:buFont typeface="Arial" panose="020B0604020202020204" pitchFamily="34" charset="0"/>
              <a:buChar char="•"/>
            </a:pPr>
            <a:r>
              <a:rPr lang="en-US" sz="900"/>
              <a:t>But…</a:t>
            </a:r>
            <a:r>
              <a:rPr lang="en-US" sz="900" b="1" i="1"/>
              <a:t>worry-free patching for both underlying OS and SQL Server</a:t>
            </a:r>
          </a:p>
          <a:p>
            <a:pPr marL="457200" indent="-457200">
              <a:buFont typeface="Arial" panose="020B0604020202020204" pitchFamily="34" charset="0"/>
              <a:buChar char="•"/>
            </a:pPr>
            <a:r>
              <a:rPr lang="en-US" sz="900"/>
              <a:t>Updates are rolled out in “trains”.</a:t>
            </a:r>
          </a:p>
          <a:p>
            <a:pPr marL="457200" indent="-457200">
              <a:buFont typeface="Arial" panose="020B0604020202020204" pitchFamily="34" charset="0"/>
              <a:buChar char="•"/>
            </a:pPr>
            <a:r>
              <a:rPr lang="en-US" sz="900"/>
              <a:t>New features can be whitelisted to specific customers (aka Private Preview)</a:t>
            </a:r>
          </a:p>
          <a:p>
            <a:pPr marL="457200" indent="-457200">
              <a:buFont typeface="Arial" panose="020B0604020202020204" pitchFamily="34" charset="0"/>
              <a:buChar char="•"/>
            </a:pPr>
            <a:r>
              <a:rPr lang="en-US" sz="900"/>
              <a:t>Public Preview is typically available to all but limited support and discount pricing (if applicable)</a:t>
            </a:r>
          </a:p>
          <a:p>
            <a:pPr marL="457200" indent="-457200">
              <a:buFont typeface="Arial" panose="020B0604020202020204" pitchFamily="34" charset="0"/>
              <a:buChar char="•"/>
            </a:pPr>
            <a:r>
              <a:rPr lang="en-US" sz="900"/>
              <a:t>All fixes in SQL Server eventually show up in Azure but timing may be different from CU</a:t>
            </a:r>
          </a:p>
          <a:p>
            <a:pPr marL="457200" indent="-457200">
              <a:buFont typeface="Arial" panose="020B0604020202020204" pitchFamily="34" charset="0"/>
              <a:buChar char="•"/>
            </a:pPr>
            <a:r>
              <a:rPr lang="en-US" sz="900"/>
              <a:t>Not all fixes in Azure make it into a CU for SQL Server (but typically next major release)</a:t>
            </a:r>
          </a:p>
          <a:p>
            <a:pPr marL="457200" indent="-457200">
              <a:buFont typeface="Arial" panose="020B0604020202020204" pitchFamily="34" charset="0"/>
              <a:buChar char="•"/>
            </a:pPr>
            <a:r>
              <a:rPr lang="en-US" sz="900"/>
              <a:t>Some fixes are specific to Azure</a:t>
            </a:r>
          </a:p>
          <a:p>
            <a:pPr marL="457200" indent="-457200">
              <a:buFont typeface="Arial" panose="020B0604020202020204" pitchFamily="34" charset="0"/>
              <a:buChar char="•"/>
            </a:pPr>
            <a:r>
              <a:rPr lang="en-US" sz="900"/>
              <a:t>Follow these links to see new features, major fixes, and feature updates</a:t>
            </a:r>
          </a:p>
          <a:p>
            <a:pPr lvl="0"/>
            <a:endParaRPr lang="en-US"/>
          </a:p>
          <a:p>
            <a:pPr lvl="0"/>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74418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kick off and explain the scenario</a:t>
            </a:r>
          </a:p>
          <a:p>
            <a:endParaRPr lang="en-US" sz="882" b="0" i="1"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212829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800" b="1">
                <a:solidFill>
                  <a:srgbClr val="000000"/>
                </a:solidFill>
                <a:effectLst/>
                <a:latin typeface="Consolas" panose="020B0609020204030204" pitchFamily="49" charset="0"/>
              </a:rPr>
              <a:t>Layout: 2 Person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i="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i="0"/>
              <a:t>Anna to recap the scenario and pull up some of the best submissions (using hashtag or email). Bob and Anna to discuss</a:t>
            </a:r>
            <a:endParaRPr lang="en-US" sz="882" b="0" i="0" kern="1200">
              <a:solidFill>
                <a:schemeClr val="tx1"/>
              </a:solidFill>
              <a:effectLst/>
              <a:latin typeface="Segoe UI Light" pitchFamily="34" charset="0"/>
              <a:ea typeface="+mn-ea"/>
              <a:cs typeface="+mn-cs"/>
            </a:endParaRPr>
          </a:p>
          <a:p>
            <a:endParaRPr lang="en-US" sz="882" b="0" i="1" kern="1200">
              <a:solidFill>
                <a:schemeClr val="tx1"/>
              </a:solidFill>
              <a:effectLst/>
              <a:latin typeface="Segoe UI Light" pitchFamily="34" charset="0"/>
              <a:ea typeface="+mn-ea"/>
              <a:cs typeface="+mn-cs"/>
            </a:endParaRPr>
          </a:p>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46834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 Change to 2 Person Desktop before moving to the next slide</a:t>
            </a:r>
            <a:endParaRPr lang="en-US" b="1"/>
          </a:p>
          <a:p>
            <a:endParaRPr lang="en-US"/>
          </a:p>
          <a:p>
            <a:r>
              <a:rPr lang="en-US"/>
              <a:t>NOTE – put both on same page</a:t>
            </a:r>
          </a:p>
          <a:p>
            <a:endParaRPr lang="en-US"/>
          </a:p>
          <a:p>
            <a:endParaRPr lang="en-US"/>
          </a:p>
          <a:p>
            <a:pPr lvl="0" defTabSz="932742">
              <a:lnSpc>
                <a:spcPct val="90000"/>
              </a:lnSpc>
              <a:spcAft>
                <a:spcPts val="600"/>
              </a:spcAft>
              <a:buSzPct val="90000"/>
            </a:pPr>
            <a:r>
              <a:rPr lang="en-US"/>
              <a:t>1. </a:t>
            </a:r>
            <a:r>
              <a:rPr lang="en-US" sz="900">
                <a:solidFill>
                  <a:prstClr val="white"/>
                </a:solidFill>
              </a:rPr>
              <a:t>Azure SQL Database is the only deployment option with a possible SLA of 99.995%. The customer can obtain that SLA by using the Business critical service tier and enabling availability zones.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2. </a:t>
            </a:r>
            <a:r>
              <a:rPr lang="en-US" sz="900">
                <a:solidFill>
                  <a:prstClr val="white"/>
                </a:solidFill>
              </a:rPr>
              <a:t>While geo-replication and auto-failover groups are both options here, auto-failover groups will enable the customer to failover if it's required, without changing any connection strings. This setup can potentially help in reducing downtime to update applications, because it will not be needed. You can also configure monitoring queries to check the status, if something goes wrong, you could even force a failover.</a:t>
            </a:r>
            <a:endParaRPr kumimoji="0" lang="en-US" sz="9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3. </a:t>
            </a:r>
            <a:r>
              <a:rPr lang="en-US" sz="900">
                <a:solidFill>
                  <a:srgbClr val="0078D4"/>
                </a:solidFill>
              </a:rPr>
              <a:t>You must make sure your application is deployed in both regions for the auto-failover group. This configuration will provide a redundant copy of the application. If there's a failover, you can use Traffic Manager to reroute traffic to the application in the secondary region.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268897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To achieve 5 9s SLA you need to create fully redundant application “stamps” in two separate regions</a:t>
            </a:r>
          </a:p>
          <a:p>
            <a:endParaRPr lang="en-US" sz="1600">
              <a:solidFill>
                <a:srgbClr val="002050"/>
              </a:solidFill>
            </a:endParaRPr>
          </a:p>
          <a:p>
            <a:r>
              <a:rPr lang="en-US" sz="1600">
                <a:solidFill>
                  <a:srgbClr val="002050"/>
                </a:solidFill>
              </a:rPr>
              <a:t>(1) Use zone redundant business critical database</a:t>
            </a:r>
          </a:p>
          <a:p>
            <a:pPr lvl="1"/>
            <a:r>
              <a:rPr lang="en-US" sz="1050">
                <a:solidFill>
                  <a:srgbClr val="002050"/>
                </a:solidFill>
              </a:rPr>
              <a:t>Enables AZ fault isolation</a:t>
            </a:r>
          </a:p>
          <a:p>
            <a:pPr lvl="1"/>
            <a:r>
              <a:rPr lang="en-US" sz="1050">
                <a:solidFill>
                  <a:srgbClr val="002050"/>
                </a:solidFill>
              </a:rPr>
              <a:t>Offers 99.995% availability SLA in each region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(2) Deploy the database application (web app) to both regions</a:t>
            </a:r>
          </a:p>
          <a:p>
            <a:pPr lvl="1"/>
            <a:r>
              <a:rPr lang="en-US" sz="1050">
                <a:solidFill>
                  <a:srgbClr val="002050"/>
                </a:solidFill>
              </a:rPr>
              <a:t>Provides a redundant copy of the </a:t>
            </a:r>
          </a:p>
          <a:p>
            <a:pPr lvl="1"/>
            <a:r>
              <a:rPr lang="en-US" sz="1050">
                <a:solidFill>
                  <a:srgbClr val="002050"/>
                </a:solidFill>
              </a:rPr>
              <a:t>Cross-zone latency within region is &lt;2ms</a:t>
            </a:r>
            <a:endParaRPr lang="en-US" sz="1600">
              <a:solidFill>
                <a:srgbClr val="00205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600">
                <a:solidFill>
                  <a:srgbClr val="002050"/>
                </a:solidFill>
              </a:rPr>
              <a:t>(3) Use traffic manager with a “priority” routing method</a:t>
            </a:r>
          </a:p>
          <a:p>
            <a:pPr marL="217262" marR="0" lvl="1" indent="-107956" algn="l" defTabSz="932742" rtl="0" eaLnBrk="1" fontAlgn="auto" latinLnBrk="0" hangingPunct="1">
              <a:lnSpc>
                <a:spcPct val="90000"/>
              </a:lnSpc>
              <a:spcBef>
                <a:spcPts val="0"/>
              </a:spcBef>
              <a:spcAft>
                <a:spcPts val="340"/>
              </a:spcAft>
              <a:buClrTx/>
              <a:buSzTx/>
              <a:buFont typeface="Arial" pitchFamily="34" charset="0"/>
              <a:buChar char="•"/>
              <a:tabLst/>
              <a:defRPr/>
            </a:pPr>
            <a:r>
              <a:rPr lang="en-US" sz="1050">
                <a:solidFill>
                  <a:srgbClr val="002050"/>
                </a:solidFill>
              </a:rPr>
              <a:t>Default endpoint monitoring with 30 sec probing interval.</a:t>
            </a:r>
          </a:p>
          <a:p>
            <a:pPr lvl="1"/>
            <a:r>
              <a:rPr lang="en-US" sz="1050">
                <a:solidFill>
                  <a:srgbClr val="002050"/>
                </a:solidFill>
              </a:rPr>
              <a:t>Redirects end user traffic on failure automatically</a:t>
            </a:r>
          </a:p>
          <a:p>
            <a:r>
              <a:rPr lang="en-US" sz="1600">
                <a:solidFill>
                  <a:srgbClr val="002050"/>
                </a:solidFill>
              </a:rPr>
              <a:t>(4) Use failover group </a:t>
            </a:r>
          </a:p>
          <a:p>
            <a:pPr lvl="1"/>
            <a:r>
              <a:rPr lang="en-US" sz="1050">
                <a:solidFill>
                  <a:srgbClr val="002050"/>
                </a:solidFill>
              </a:rPr>
              <a:t>Creates a Business critical secondary database</a:t>
            </a:r>
          </a:p>
          <a:p>
            <a:pPr lvl="1"/>
            <a:r>
              <a:rPr lang="en-US" sz="1050">
                <a:solidFill>
                  <a:srgbClr val="002050"/>
                </a:solidFill>
              </a:rPr>
              <a:t>Creates a read-write listener</a:t>
            </a:r>
          </a:p>
          <a:p>
            <a:pPr lvl="1"/>
            <a:r>
              <a:rPr lang="en-US" sz="1050">
                <a:solidFill>
                  <a:srgbClr val="002050"/>
                </a:solidFill>
              </a:rPr>
              <a:t>Allows transparent failover</a:t>
            </a:r>
          </a:p>
          <a:p>
            <a:r>
              <a:rPr lang="en-US" sz="1600">
                <a:solidFill>
                  <a:srgbClr val="002050"/>
                </a:solidFill>
              </a:rPr>
              <a:t>(5) Include database monitoring logic in the app</a:t>
            </a:r>
          </a:p>
          <a:p>
            <a:pPr lvl="1"/>
            <a:r>
              <a:rPr lang="en-US" sz="1050">
                <a:solidFill>
                  <a:srgbClr val="002050"/>
                </a:solidFill>
              </a:rPr>
              <a:t>Use a low-cost synthetic query every 30 sec (same as app monitoring)</a:t>
            </a:r>
          </a:p>
          <a:p>
            <a:pPr lvl="1"/>
            <a:r>
              <a:rPr lang="en-US" sz="1050">
                <a:solidFill>
                  <a:srgbClr val="002050"/>
                </a:solidFill>
              </a:rPr>
              <a:t>Activate failover as soon as the listener fails to respond</a:t>
            </a:r>
          </a:p>
          <a:p>
            <a:r>
              <a:rPr lang="en-US" sz="1600">
                <a:solidFill>
                  <a:srgbClr val="002050"/>
                </a:solidFill>
              </a:rPr>
              <a:t>(6) Use regions that support AZs</a:t>
            </a:r>
          </a:p>
          <a:p>
            <a:pPr lvl="1"/>
            <a:r>
              <a:rPr lang="en-US" sz="1050">
                <a:solidFill>
                  <a:srgbClr val="002050"/>
                </a:solidFill>
              </a:rPr>
              <a:t>Ensures consistent fault tolerance after failover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716667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600" b="1">
                <a:solidFill>
                  <a:srgbClr val="000000"/>
                </a:solidFill>
                <a:effectLst/>
                <a:latin typeface="Consolas" panose="020B0609020204030204" pitchFamily="49" charset="0"/>
              </a:rPr>
              <a:t>Layout: 2 Person Desktop</a:t>
            </a:r>
          </a:p>
          <a:p>
            <a:endParaRPr lang="en-US" sz="1600">
              <a:solidFill>
                <a:srgbClr val="002050"/>
              </a:solidFill>
            </a:endParaRPr>
          </a:p>
          <a:p>
            <a:r>
              <a:rPr lang="en-US" sz="1600">
                <a:solidFill>
                  <a:srgbClr val="002050"/>
                </a:solidFill>
              </a:rPr>
              <a:t>(6) Activate forced failover  as part of the database monitoring workflow</a:t>
            </a:r>
          </a:p>
          <a:p>
            <a:pPr lvl="1"/>
            <a:r>
              <a:rPr lang="en-US" sz="1050">
                <a:solidFill>
                  <a:srgbClr val="002050"/>
                </a:solidFill>
              </a:rPr>
              <a:t>Automatically updates the listener DNS record with 30 sec TTL</a:t>
            </a:r>
          </a:p>
          <a:p>
            <a:pPr lvl="1"/>
            <a:r>
              <a:rPr lang="en-US" sz="1050">
                <a:solidFill>
                  <a:srgbClr val="002050"/>
                </a:solidFill>
              </a:rPr>
              <a:t>RPO=5 sec with 100% SLA</a:t>
            </a:r>
          </a:p>
          <a:p>
            <a:pPr lvl="1"/>
            <a:r>
              <a:rPr lang="en-US" sz="1050">
                <a:solidFill>
                  <a:srgbClr val="002050"/>
                </a:solidFill>
              </a:rPr>
              <a:t>RTO=30 sec with 100% SLA</a:t>
            </a:r>
          </a:p>
          <a:p>
            <a:endParaRPr lang="en-US"/>
          </a:p>
          <a:p>
            <a:r>
              <a:rPr lang="en-US" sz="1600">
                <a:solidFill>
                  <a:srgbClr val="002050"/>
                </a:solidFill>
              </a:rPr>
              <a:t>(7) Traffic manager detects outage and automatically re-routes the end-user traffic to secondary region</a:t>
            </a:r>
          </a:p>
          <a:p>
            <a:pPr lvl="1"/>
            <a:r>
              <a:rPr lang="en-US" sz="1050">
                <a:solidFill>
                  <a:srgbClr val="002050"/>
                </a:solidFill>
              </a:rPr>
              <a:t>Achieves the highest SLA </a:t>
            </a:r>
          </a:p>
          <a:p>
            <a:endParaRPr lang="en-US"/>
          </a:p>
          <a:p>
            <a:r>
              <a:rPr lang="en-US"/>
              <a:t>NOTE: In this design web app failover and database failover happen in parallel without requiring complex coordination. Both should be active in the secondary region within 30 sec.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202048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a:t>
            </a:r>
            <a:r>
              <a:rPr lang="en-AU" b="1">
                <a:solidFill>
                  <a:srgbClr val="000000"/>
                </a:solidFill>
                <a:effectLst/>
                <a:latin typeface="Consolas" panose="020B0609020204030204" pitchFamily="49" charset="0"/>
              </a:rPr>
              <a:t>2 Person Demo</a:t>
            </a:r>
            <a:endParaRPr lang="en-US" b="1"/>
          </a:p>
          <a:p>
            <a:endParaRPr lang="en-US"/>
          </a:p>
          <a:p>
            <a:pPr lvl="0" defTabSz="932742">
              <a:lnSpc>
                <a:spcPct val="90000"/>
              </a:lnSpc>
              <a:spcAft>
                <a:spcPts val="600"/>
              </a:spcAft>
              <a:buSzPct val="90000"/>
            </a:pPr>
            <a:r>
              <a:rPr lang="en-US"/>
              <a:t>4. </a:t>
            </a:r>
            <a:r>
              <a:rPr lang="en-US" sz="900">
                <a:solidFill>
                  <a:srgbClr val="0078D4"/>
                </a:solidFill>
              </a:rPr>
              <a:t>It is not possible to keep a </a:t>
            </a:r>
            <a:r>
              <a:rPr lang="en-US" sz="900" err="1">
                <a:solidFill>
                  <a:srgbClr val="0078D4"/>
                </a:solidFill>
              </a:rPr>
              <a:t>db_owner</a:t>
            </a:r>
            <a:r>
              <a:rPr lang="en-US" sz="900">
                <a:solidFill>
                  <a:srgbClr val="0078D4"/>
                </a:solidFill>
              </a:rPr>
              <a:t> from viewing user data with permission only. If there is highly sensitive data in a database, Always Encrypted can be used to safely prevent even </a:t>
            </a:r>
            <a:r>
              <a:rPr lang="en-US" sz="900" err="1">
                <a:solidFill>
                  <a:srgbClr val="0078D4"/>
                </a:solidFill>
              </a:rPr>
              <a:t>db_owners</a:t>
            </a:r>
            <a:r>
              <a:rPr lang="en-US" sz="900">
                <a:solidFill>
                  <a:srgbClr val="0078D4"/>
                </a:solidFill>
              </a:rPr>
              <a:t> from seeing it. You can manage the Always Encrypted keys with role separation. The security admin doesn't access the database, and the DBA doesn't access the physical keys in plaintext. SQL Audit, Data Classification, and Dynamic Data masking can be also used in combination to monitor.</a:t>
            </a:r>
            <a:endParaRPr kumimoji="0" lang="en-US" sz="9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5. </a:t>
            </a:r>
            <a:r>
              <a:rPr lang="en-US" sz="900">
                <a:solidFill>
                  <a:schemeClr val="bg1"/>
                </a:solidFill>
              </a:rPr>
              <a:t>Use SQL Audit and Data Classification in combination. In the Audit log, you can track access specifically to sensitive data, and you can view information such as the data that was accessed as well as its sensitivity label.</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6. </a:t>
            </a:r>
            <a:r>
              <a:rPr lang="en-US" sz="900">
                <a:solidFill>
                  <a:srgbClr val="0078D4"/>
                </a:solidFill>
              </a:rPr>
              <a:t>The answer is really a combination of the above plus a little more. Create an Azure AD group SQL DBA for the DBAs on the respective instance. Then, assign the group to the Azure RBAC role SQL Server Contributor. Finally, set the group to be the Azure AD admin on the logical server.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597125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a:solidFill>
                  <a:srgbClr val="000000"/>
                </a:solidFill>
                <a:effectLst/>
                <a:latin typeface="Consolas" panose="020B0609020204030204" pitchFamily="49" charset="0"/>
              </a:rPr>
              <a:t>Layout: Desktop Only -&gt; 2 Person Demo</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255833462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AU" sz="850" b="1">
                <a:solidFill>
                  <a:srgbClr val="000000"/>
                </a:solidFill>
                <a:latin typeface="Consolas"/>
              </a:rPr>
              <a:t>Note:</a:t>
            </a:r>
          </a:p>
          <a:p>
            <a:pPr>
              <a:defRPr/>
            </a:pPr>
            <a:endParaRPr lang="en-AU" sz="850" b="1">
              <a:solidFill>
                <a:srgbClr val="000000"/>
              </a:solidFill>
              <a:latin typeface="Consolas"/>
            </a:endParaRPr>
          </a:p>
          <a:p>
            <a:pPr>
              <a:defRPr/>
            </a:pPr>
            <a:r>
              <a:rPr lang="en-AU" sz="850" b="1">
                <a:solidFill>
                  <a:srgbClr val="000000"/>
                </a:solidFill>
                <a:latin typeface="Consolas"/>
              </a:rPr>
              <a:t>We just announced at Ignite 2020 support for SSRS databases with MI.</a:t>
            </a:r>
          </a:p>
          <a:p>
            <a:pPr>
              <a:defRPr/>
            </a:pPr>
            <a:r>
              <a:rPr lang="en-AU" sz="850" b="1">
                <a:solidFill>
                  <a:srgbClr val="000000"/>
                </a:solidFill>
                <a:latin typeface="Consolas"/>
              </a:rPr>
              <a:t>We also announced preview coming soon for DTC support for MI</a:t>
            </a:r>
          </a:p>
          <a:p>
            <a:pPr>
              <a:defRPr/>
            </a:pPr>
            <a:endParaRPr lang="en-AU" sz="850" b="1">
              <a:solidFill>
                <a:srgbClr val="000000"/>
              </a:solidFill>
              <a:latin typeface="Consolas"/>
            </a:endParaRPr>
          </a:p>
          <a:p>
            <a:pPr marL="0" marR="0" lvl="0" indent="0" algn="l" defTabSz="914367">
              <a:lnSpc>
                <a:spcPct val="90000"/>
              </a:lnSpc>
              <a:spcBef>
                <a:spcPts val="0"/>
              </a:spcBef>
              <a:spcAft>
                <a:spcPts val="333"/>
              </a:spcAft>
              <a:buClrTx/>
              <a:buSzTx/>
              <a:buFontTx/>
              <a:buNone/>
              <a:tabLst/>
              <a:defRPr/>
            </a:pPr>
            <a:r>
              <a:rPr lang="en-AU" sz="850" b="1">
                <a:solidFill>
                  <a:srgbClr val="000000"/>
                </a:solidFill>
                <a:effectLst/>
                <a:latin typeface="Consolas"/>
              </a:rPr>
              <a:t>Layout: 2 Person Desktop TR</a:t>
            </a:r>
            <a:endParaRPr lang="en-US" sz="850" b="1">
              <a:latin typeface="Segoe UI Light"/>
              <a:cs typeface="Segoe UI Light"/>
            </a:endParaRPr>
          </a:p>
          <a:p>
            <a:endParaRPr lang="en-US" dirty="0"/>
          </a:p>
          <a:p>
            <a:r>
              <a:rPr lang="en-US" dirty="0"/>
              <a:t>Bob</a:t>
            </a:r>
          </a:p>
          <a:p>
            <a:endParaRPr lang="en-US" dirty="0"/>
          </a:p>
          <a:p>
            <a:r>
              <a:rPr lang="en-US" dirty="0"/>
              <a:t>DTC coming in preview 10/14</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73701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Desktop TR</a:t>
            </a:r>
            <a:endParaRPr lang="en-US" b="1"/>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341451025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sz="900" b="1">
                <a:solidFill>
                  <a:srgbClr val="000000"/>
                </a:solidFill>
                <a:effectLst/>
                <a:latin typeface="Consolas" panose="020B0609020204030204" pitchFamily="49" charset="0"/>
              </a:rPr>
              <a:t>Layout: Desktop Only</a:t>
            </a:r>
            <a:endParaRPr lang="en-US" sz="900" b="1"/>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https://docs.microsoft.com/en-us/azure/architecture/reference-architectures/iot-with-sql</a:t>
            </a:r>
            <a:endParaRPr kumimoji="0" lang="en-US" sz="900" b="0" i="0" u="none" strike="noStrike" kern="1200" cap="none" spc="0" normalizeH="0" baseline="0" noProof="0">
              <a:ln>
                <a:noFill/>
              </a:ln>
              <a:solidFill>
                <a:prstClr val="white"/>
              </a:solidFill>
              <a:effectLst/>
              <a:uLnTx/>
              <a:uFillTx/>
              <a:latin typeface="Calibri Light" panose="020F0302020204030204"/>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15839643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marL="0" marR="0" lvl="0" indent="0" algn="l" defTabSz="914048" rtl="0" eaLnBrk="1" fontAlgn="auto" latinLnBrk="0" hangingPunct="1">
              <a:lnSpc>
                <a:spcPct val="90000"/>
              </a:lnSpc>
              <a:spcBef>
                <a:spcPts val="0"/>
              </a:spcBef>
              <a:spcAft>
                <a:spcPts val="800"/>
              </a:spcAft>
              <a:buClrTx/>
              <a:buSzTx/>
              <a:buFontTx/>
              <a:buNone/>
              <a:tabLst/>
              <a:defRPr/>
            </a:pPr>
            <a:r>
              <a:rPr lang="en-US" sz="1200" b="1"/>
              <a:t>LAYOUT : Desktop Only. Next slide goes to 2 Person Desktop TR</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most lift-and-shift migrations to the cloud</a:t>
            </a:r>
          </a:p>
          <a:p>
            <a:pPr defTabSz="914048">
              <a:spcAft>
                <a:spcPts val="800"/>
              </a:spcAft>
              <a:defRPr/>
            </a:pPr>
            <a:endParaRPr lang="en-US" sz="1200" kern="0">
              <a:solidFill>
                <a:srgbClr val="0078D4"/>
              </a:solidFill>
              <a:latin typeface="Segoe UI Semibold"/>
            </a:endParaRPr>
          </a:p>
          <a:p>
            <a:r>
              <a:rPr lang="en-US" sz="882" kern="1200">
                <a:solidFill>
                  <a:schemeClr val="tx1"/>
                </a:solidFill>
                <a:effectLst/>
                <a:latin typeface="Segoe UI Light" pitchFamily="34" charset="0"/>
                <a:ea typeface="+mn-ea"/>
                <a:cs typeface="+mn-cs"/>
              </a:rPr>
              <a:t>It is called an Instance because it is equivalent to a </a:t>
            </a:r>
            <a:r>
              <a:rPr lang="en-US" sz="882" b="1" kern="1200">
                <a:solidFill>
                  <a:schemeClr val="tx1"/>
                </a:solidFill>
                <a:effectLst/>
                <a:latin typeface="Segoe UI Light" pitchFamily="34" charset="0"/>
                <a:ea typeface="+mn-ea"/>
                <a:cs typeface="+mn-cs"/>
              </a:rPr>
              <a:t>Database Engine Instance</a:t>
            </a:r>
            <a:r>
              <a:rPr lang="en-US" sz="882" kern="1200">
                <a:solidFill>
                  <a:schemeClr val="tx1"/>
                </a:solidFill>
                <a:effectLst/>
                <a:latin typeface="Segoe UI Light" pitchFamily="34" charset="0"/>
                <a:ea typeface="+mn-ea"/>
                <a:cs typeface="+mn-cs"/>
              </a:rPr>
              <a:t> of SQL Server which we define actually in our docs at </a:t>
            </a:r>
            <a:r>
              <a:rPr lang="en-US" sz="882" u="sng" kern="120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a:solidFill>
                  <a:schemeClr val="tx1"/>
                </a:solidFill>
                <a:effectLst/>
                <a:latin typeface="Segoe UI Light" pitchFamily="34" charset="0"/>
                <a:ea typeface="+mn-ea"/>
                <a:cs typeface="+mn-cs"/>
                <a:hlinkClick r:id="rId4"/>
              </a:rPr>
              <a:t>SSAS</a:t>
            </a:r>
            <a:r>
              <a:rPr lang="en-US" sz="882" kern="1200">
                <a:solidFill>
                  <a:schemeClr val="tx1"/>
                </a:solidFill>
                <a:effectLst/>
                <a:latin typeface="Segoe UI Light" pitchFamily="34" charset="0"/>
                <a:ea typeface="+mn-ea"/>
                <a:cs typeface="+mn-cs"/>
              </a:rPr>
              <a:t>.</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a:solidFill>
                <a:srgbClr val="0078D4"/>
              </a:solidFill>
              <a:latin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instance or Instance pool</a:t>
            </a:r>
          </a:p>
          <a:p>
            <a:pPr lvl="1"/>
            <a:r>
              <a:rPr lang="en-US" sz="1400" kern="1200">
                <a:solidFill>
                  <a:srgbClr val="000000"/>
                </a:solidFill>
                <a:latin typeface="Segoe UI"/>
                <a:ea typeface="+mn-ea"/>
                <a:cs typeface="+mn-cs"/>
              </a:rPr>
              <a:t>SQL Server surface area (vast majority)</a:t>
            </a:r>
          </a:p>
          <a:p>
            <a:pPr lvl="1"/>
            <a:r>
              <a:rPr lang="en-US" sz="1400" kern="1200">
                <a:solidFill>
                  <a:srgbClr val="000000"/>
                </a:solidFill>
                <a:latin typeface="Segoe UI"/>
                <a:ea typeface="+mn-ea"/>
                <a:cs typeface="+mn-cs"/>
              </a:rPr>
              <a:t>Native virtual network support</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Enable your on-premise identities on cloud instances, through integration with Azure Active Directory and AD Connect</a:t>
            </a:r>
          </a:p>
          <a:p>
            <a:pPr lvl="1"/>
            <a:r>
              <a:rPr lang="en-US" sz="1200">
                <a:solidFill>
                  <a:srgbClr val="000000"/>
                </a:solidFill>
                <a:latin typeface="Segoe UI "/>
                <a:cs typeface="Segoe UI Semilight" panose="020B0402040204020203" pitchFamily="34" charset="0"/>
              </a:rPr>
              <a:t>Near zero downtime migration using log-shipping</a:t>
            </a:r>
          </a:p>
          <a:p>
            <a:pPr lvl="1"/>
            <a:r>
              <a:rPr lang="en-US" sz="1200">
                <a:solidFill>
                  <a:srgbClr val="000000"/>
                </a:solidFill>
                <a:latin typeface="Segoe UI "/>
                <a:cs typeface="Segoe UI Semilight" panose="020B0402040204020203" pitchFamily="34" charset="0"/>
              </a:rPr>
              <a:t>Fully managed business continuity with failover groups</a:t>
            </a:r>
          </a:p>
          <a:p>
            <a:pPr lvl="1"/>
            <a:r>
              <a:rPr lang="en-US" sz="120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a:solidFill>
                  <a:srgbClr val="000000"/>
                </a:solidFill>
                <a:latin typeface="Segoe UI "/>
                <a:cs typeface="Segoe UI Semilight" panose="020B0402040204020203" pitchFamily="34" charset="0"/>
              </a:rPr>
              <a:t>Combine the best of SQL Server with the benefits of a managed service</a:t>
            </a: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r>
              <a:rPr lang="en-US" sz="1200">
                <a:solidFill>
                  <a:srgbClr val="000000"/>
                </a:solidFill>
                <a:latin typeface="Segoe UI"/>
              </a:rPr>
              <a:t>You get two levels of </a:t>
            </a:r>
            <a:r>
              <a:rPr lang="en-US" sz="1200" kern="1200">
                <a:solidFill>
                  <a:schemeClr val="tx1"/>
                </a:solidFill>
                <a:effectLst/>
                <a:latin typeface="Segoe UI Light" pitchFamily="34" charset="0"/>
                <a:ea typeface="+mn-ea"/>
                <a:cs typeface="+mn-cs"/>
              </a:rPr>
              <a:t>isolation:</a:t>
            </a:r>
          </a:p>
          <a:p>
            <a:pPr lvl="0"/>
            <a:r>
              <a:rPr lang="en-US" sz="1200" kern="120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a:solidFill>
                  <a:srgbClr val="000000"/>
                </a:solidFill>
                <a:latin typeface="Segoe UI"/>
              </a:rPr>
              <a:t>49% reduction in cost and 25% increase in performance gains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endParaRPr lang="en-US"/>
          </a:p>
          <a:p>
            <a:r>
              <a:rPr lang="en-US"/>
              <a:t>@Anna</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a:t>
            </a:r>
            <a:endParaRPr lang="en-US" b="1"/>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Bob</a:t>
            </a:r>
          </a:p>
          <a:p>
            <a:endParaRPr lang="en-US" sz="882" kern="1200">
              <a:solidFill>
                <a:schemeClr val="tx1"/>
              </a:solidFill>
              <a:effectLst/>
              <a:latin typeface="Segoe UI Light" pitchFamily="34" charset="0"/>
              <a:ea typeface="+mn-ea"/>
              <a:cs typeface="+mn-cs"/>
            </a:endParaRPr>
          </a:p>
          <a:p>
            <a:r>
              <a:rPr lang="en-US" sz="882" kern="1200">
                <a:solidFill>
                  <a:schemeClr val="tx1"/>
                </a:solidFill>
                <a:effectLst/>
                <a:latin typeface="Segoe UI Light" pitchFamily="34" charset="0"/>
                <a:ea typeface="+mn-ea"/>
                <a:cs typeface="+mn-cs"/>
              </a:rPr>
              <a:t>Go through the labs</a:t>
            </a:r>
          </a:p>
          <a:p>
            <a:r>
              <a:rPr lang="en-US" sz="882" kern="1200">
                <a:solidFill>
                  <a:schemeClr val="tx1"/>
                </a:solidFill>
                <a:effectLst/>
                <a:latin typeface="Segoe UI Light" pitchFamily="34" charset="0"/>
                <a:ea typeface="+mn-ea"/>
                <a:cs typeface="+mn-cs"/>
              </a:rPr>
              <a:t>Take your projects and decide what to use when</a:t>
            </a:r>
          </a:p>
          <a:p>
            <a:r>
              <a:rPr lang="en-US" sz="882" kern="1200">
                <a:solidFill>
                  <a:schemeClr val="tx1"/>
                </a:solidFill>
                <a:effectLst/>
                <a:latin typeface="Segoe UI Light" pitchFamily="34" charset="0"/>
                <a:ea typeface="+mn-ea"/>
                <a:cs typeface="+mn-cs"/>
              </a:rPr>
              <a:t>Do a POC, start small </a:t>
            </a:r>
          </a:p>
          <a:p>
            <a:r>
              <a:rPr lang="en-US" sz="882" kern="1200">
                <a:solidFill>
                  <a:schemeClr val="tx1"/>
                </a:solidFill>
                <a:effectLst/>
                <a:latin typeface="Segoe UI Light" pitchFamily="34" charset="0"/>
                <a:ea typeface="+mn-ea"/>
                <a:cs typeface="+mn-cs"/>
              </a:rPr>
              <a:t>Try your day to day things in SQL Server, and try them in Azure SQL</a:t>
            </a:r>
          </a:p>
          <a:p>
            <a:endParaRPr lang="en-US"/>
          </a:p>
          <a:p>
            <a:endParaRPr lang="en-US"/>
          </a:p>
          <a:p>
            <a:r>
              <a:rPr lang="en-US"/>
              <a:t>Circle back on the goals</a:t>
            </a:r>
          </a:p>
          <a:p>
            <a:endParaRPr lang="en-US"/>
          </a:p>
          <a:p>
            <a:r>
              <a:rPr lang="en-US">
                <a:hlinkClick r:id="rId3"/>
              </a:rPr>
              <a:t>https://customers.microsoft.com/en-us/story/724156-hr-block-professional-services-azure-sql-server</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22834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dirty="0">
                <a:solidFill>
                  <a:srgbClr val="000000"/>
                </a:solidFill>
                <a:effectLst/>
                <a:latin typeface="Consolas" panose="020B0609020204030204" pitchFamily="49" charset="0"/>
              </a:rPr>
              <a:t>Layout: 2 Person Demo -&gt; 2 Person Chat</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03357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1">
                <a:solidFill>
                  <a:srgbClr val="000000"/>
                </a:solidFill>
                <a:effectLst/>
                <a:latin typeface="Consolas" panose="020B0609020204030204" pitchFamily="49" charset="0"/>
              </a:rPr>
              <a:t>Layout: 2 Person Demo -&gt; 2 Person Chat</a:t>
            </a:r>
            <a:endParaRPr lang="en-US" b="1"/>
          </a:p>
          <a:p>
            <a:endParaRPr lang="en-US"/>
          </a:p>
          <a:p>
            <a:r>
              <a:rPr lang="en-US"/>
              <a:t>Bob and Anna</a:t>
            </a:r>
          </a:p>
          <a:p>
            <a:endParaRPr lang="en-US"/>
          </a:p>
          <a:p>
            <a:r>
              <a:rPr lang="en-US"/>
              <a:t>TODO – feedback item AMA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133</a:t>
            </a:fld>
            <a:endParaRPr lang="en-US"/>
          </a:p>
        </p:txBody>
      </p:sp>
    </p:spTree>
    <p:extLst>
      <p:ext uri="{BB962C8B-B14F-4D97-AF65-F5344CB8AC3E}">
        <p14:creationId xmlns:p14="http://schemas.microsoft.com/office/powerpoint/2010/main" val="541007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882" kern="1200">
                <a:solidFill>
                  <a:schemeClr val="tx1"/>
                </a:solidFill>
                <a:effectLst/>
                <a:latin typeface="Segoe UI Light" pitchFamily="34" charset="0"/>
                <a:ea typeface="+mn-ea"/>
                <a:cs typeface="+mn-cs"/>
              </a:rPr>
              <a:t>Anna lead in, Bob talk about features/diff, Anna to talk about customer</a:t>
            </a:r>
            <a:endParaRPr lang="en-US" sz="1200" kern="0">
              <a:solidFill>
                <a:srgbClr val="0078D4"/>
              </a:solidFill>
              <a:latin typeface="Segoe UI Semibold"/>
            </a:endParaRP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b="1" kern="0">
                <a:solidFill>
                  <a:srgbClr val="0078D4"/>
                </a:solidFill>
                <a:latin typeface="Segoe UI Semibold"/>
              </a:rPr>
              <a:t>LAYOUT : Desktop Only</a:t>
            </a:r>
          </a:p>
          <a:p>
            <a:pPr defTabSz="914048">
              <a:spcAft>
                <a:spcPts val="800"/>
              </a:spcAft>
              <a:defRPr/>
            </a:pPr>
            <a:endParaRPr lang="en-US" sz="1200" kern="0">
              <a:solidFill>
                <a:srgbClr val="0078D4"/>
              </a:solidFill>
              <a:latin typeface="Segoe UI Semibold"/>
            </a:endParaRPr>
          </a:p>
          <a:p>
            <a:pPr defTabSz="914048">
              <a:spcAft>
                <a:spcPts val="800"/>
              </a:spcAft>
              <a:defRPr/>
            </a:pPr>
            <a:r>
              <a:rPr lang="en-US" sz="1200" kern="0">
                <a:solidFill>
                  <a:srgbClr val="0078D4"/>
                </a:solidFill>
                <a:latin typeface="Segoe UI Semibold"/>
              </a:rPr>
              <a:t>Best for </a:t>
            </a:r>
            <a:r>
              <a:rPr lang="en-US" sz="1200" kern="0">
                <a:gradFill>
                  <a:gsLst>
                    <a:gs pos="1770">
                      <a:srgbClr val="1A1A1A"/>
                    </a:gs>
                    <a:gs pos="16000">
                      <a:srgbClr val="1A1A1A"/>
                    </a:gs>
                  </a:gsLst>
                  <a:lin ang="0" scaled="0"/>
                </a:gradFill>
                <a:latin typeface="Segoe UI Semibold"/>
              </a:rPr>
              <a:t>modern cloud applications</a:t>
            </a:r>
            <a:endParaRPr lang="en-US" sz="1200" kern="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database or elastic pool</a:t>
            </a:r>
          </a:p>
          <a:p>
            <a:pPr lvl="1"/>
            <a:r>
              <a:rPr lang="en-US" sz="1400" kern="1200">
                <a:solidFill>
                  <a:srgbClr val="000000"/>
                </a:solidFill>
                <a:latin typeface="Segoe UI"/>
                <a:ea typeface="+mn-ea"/>
                <a:cs typeface="+mn-cs"/>
              </a:rPr>
              <a:t>Hyperscale storage (100TB+)</a:t>
            </a:r>
          </a:p>
          <a:p>
            <a:pPr lvl="1"/>
            <a:r>
              <a:rPr lang="en-US" sz="1400" kern="1200">
                <a:solidFill>
                  <a:srgbClr val="000000"/>
                </a:solidFill>
                <a:latin typeface="Segoe UI"/>
                <a:ea typeface="+mn-ea"/>
                <a:cs typeface="+mn-cs"/>
              </a:rPr>
              <a:t>Serverless compute</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Private link</a:t>
            </a:r>
          </a:p>
          <a:p>
            <a:pPr lvl="1"/>
            <a:r>
              <a:rPr lang="en-US" sz="1400" kern="1200">
                <a:solidFill>
                  <a:srgbClr val="000000"/>
                </a:solidFill>
                <a:latin typeface="Segoe UI"/>
                <a:ea typeface="+mn-ea"/>
                <a:cs typeface="+mn-cs"/>
              </a:rPr>
              <a:t>High availability with AZ isolation</a:t>
            </a:r>
          </a:p>
          <a:p>
            <a:pPr lvl="1"/>
            <a:r>
              <a:rPr lang="en-US" sz="1400" kern="1200">
                <a:solidFill>
                  <a:srgbClr val="000000"/>
                </a:solidFill>
                <a:latin typeface="Segoe UI"/>
                <a:ea typeface="+mn-ea"/>
                <a:cs typeface="+mn-cs"/>
              </a:rPr>
              <a:t>Business continuity at scale</a:t>
            </a:r>
          </a:p>
          <a:p>
            <a:pPr lvl="1"/>
            <a:r>
              <a:rPr lang="en-US" sz="1400" kern="1200">
                <a:solidFill>
                  <a:srgbClr val="000000"/>
                </a:solidFill>
                <a:latin typeface="Segoe UI"/>
                <a:ea typeface="+mn-ea"/>
                <a:cs typeface="+mn-cs"/>
              </a:rPr>
              <a:t>Intelligent database</a:t>
            </a:r>
          </a:p>
          <a:p>
            <a:pPr lvl="1"/>
            <a:r>
              <a:rPr lang="en-US" sz="1400" kern="1200">
                <a:solidFill>
                  <a:srgbClr val="000000"/>
                </a:solidFill>
                <a:latin typeface="Segoe UI"/>
                <a:ea typeface="+mn-ea"/>
                <a:cs typeface="+mn-cs"/>
              </a:rPr>
              <a:t>Industry highest availability SLA of 99.995%</a:t>
            </a:r>
          </a:p>
          <a:p>
            <a:pPr lvl="1"/>
            <a:r>
              <a:rPr lang="en-US" sz="1400" kern="1200">
                <a:solidFill>
                  <a:srgbClr val="000000"/>
                </a:solidFill>
                <a:latin typeface="Segoe UI"/>
                <a:ea typeface="+mn-ea"/>
                <a:cs typeface="+mn-cs"/>
              </a:rPr>
              <a:t>Industry only business continuity SLA with 5 second RPO and 30 second RTO</a:t>
            </a:r>
          </a:p>
          <a:p>
            <a:pPr lvl="1"/>
            <a:r>
              <a:rPr lang="en-US" sz="1400" kern="1200">
                <a:solidFill>
                  <a:srgbClr val="000000"/>
                </a:solidFill>
                <a:latin typeface="Segoe UI"/>
                <a:ea typeface="+mn-ea"/>
                <a:cs typeface="+mn-cs"/>
              </a:rPr>
              <a:t>Price-performance leader for mission-critical workloads while costing up to 86 percent less than AWS RDS (</a:t>
            </a:r>
            <a:r>
              <a:rPr lang="en-US" sz="1400" kern="1200" err="1">
                <a:solidFill>
                  <a:srgbClr val="000000"/>
                </a:solidFill>
                <a:latin typeface="Segoe UI"/>
                <a:ea typeface="+mn-ea"/>
                <a:cs typeface="+mn-cs"/>
              </a:rPr>
              <a:t>GigaOm</a:t>
            </a:r>
            <a:r>
              <a:rPr lang="en-US" sz="1400" kern="1200">
                <a:solidFill>
                  <a:srgbClr val="000000"/>
                </a:solidFill>
                <a:latin typeface="Segoe UI"/>
                <a:ea typeface="+mn-ea"/>
                <a:cs typeface="+mn-cs"/>
              </a:rPr>
              <a:t>)</a:t>
            </a:r>
          </a:p>
          <a:p>
            <a:pPr lvl="1"/>
            <a:endParaRPr lang="en-US" sz="1400" kern="1200">
              <a:solidFill>
                <a:srgbClr val="000000"/>
              </a:solidFill>
              <a:latin typeface="Segoe UI"/>
              <a:ea typeface="+mn-ea"/>
              <a:cs typeface="+mn-cs"/>
            </a:endParaRP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pPr marL="228600" indent="-228600">
              <a:buAutoNum type="arabicPeriod"/>
            </a:pPr>
            <a:r>
              <a:rPr lang="en-US" sz="882" b="1" i="0" kern="1200">
                <a:solidFill>
                  <a:schemeClr val="tx1"/>
                </a:solidFill>
                <a:effectLst/>
                <a:latin typeface="Segoe UI Light" pitchFamily="34" charset="0"/>
                <a:ea typeface="+mn-ea"/>
                <a:cs typeface="+mn-cs"/>
              </a:rPr>
              <a:t>Correct! Only SQL Server in an Azure virtual machine gives you access to the underlying OS. In the PaaS deployment options, this is abstracted away from you, meaning Azure manages it, but you can't access it.</a:t>
            </a:r>
          </a:p>
          <a:p>
            <a:pPr marL="228600" indent="-228600">
              <a:buAutoNum type="arabicPeriod"/>
            </a:pPr>
            <a:r>
              <a:rPr lang="en-US" sz="882" b="1" i="0" kern="1200">
                <a:solidFill>
                  <a:schemeClr val="tx1"/>
                </a:solidFill>
                <a:effectLst/>
                <a:latin typeface="Segoe UI Light" pitchFamily="34" charset="0"/>
                <a:ea typeface="+mn-ea"/>
                <a:cs typeface="+mn-cs"/>
              </a:rPr>
              <a:t>Azure SQL Managed Instance is the only PaaS service that supports instance-scoped features like CLR and Service Broker. A is also technically correct, but doesn't unlock the benefits that PaaS can offer.</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037618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Bob to talk about MI here mostly</a:t>
            </a:r>
          </a:p>
          <a:p>
            <a:endParaRPr lang="en-US" sz="900" b="0"/>
          </a:p>
          <a:p>
            <a:r>
              <a:rPr lang="en-US" sz="900" b="1"/>
              <a:t>LAYOUT : 2 Person Desktop TR</a:t>
            </a: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 Bob take BC</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857878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Anna to talk about DB mostly</a:t>
            </a:r>
          </a:p>
          <a:p>
            <a:endParaRPr lang="en-US" sz="900" b="0"/>
          </a:p>
          <a:p>
            <a:r>
              <a:rPr lang="en-US" sz="900" b="1"/>
              <a:t>LAYOUT : 2 Person Desktop TR</a:t>
            </a: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445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Bob </a:t>
            </a:r>
          </a:p>
          <a:p>
            <a:endParaRPr lang="en-US" b="0" dirty="0"/>
          </a:p>
          <a:p>
            <a:r>
              <a:rPr lang="en-US" b="1" dirty="0"/>
              <a:t>LAYOUT : 2 Person Desktop TR</a:t>
            </a:r>
          </a:p>
          <a:p>
            <a:endParaRPr lang="en-US" b="0" dirty="0"/>
          </a:p>
          <a:p>
            <a:r>
              <a:rPr lang="en-US" b="0" dirty="0" err="1"/>
              <a:t>Vcore</a:t>
            </a:r>
            <a:r>
              <a:rPr lang="en-US" b="0" dirty="0"/>
              <a:t> choices (up to 80 vCore is the same)</a:t>
            </a:r>
          </a:p>
          <a:p>
            <a:endParaRPr lang="en-US" b="0" dirty="0"/>
          </a:p>
          <a:p>
            <a:endParaRPr lang="en-US" b="0" dirty="0"/>
          </a:p>
          <a:p>
            <a:r>
              <a:rPr lang="en-US" b="1" dirty="0"/>
              <a:t>Azure SQL Database</a:t>
            </a:r>
          </a:p>
          <a:p>
            <a:endParaRPr lang="en-US" b="1" dirty="0"/>
          </a:p>
          <a:p>
            <a:pPr marL="228600" indent="-228600">
              <a:buAutoNum type="arabicPeriod"/>
            </a:pPr>
            <a:r>
              <a:rPr lang="en-US" b="1" dirty="0"/>
              <a:t>Pick Purchasing Model</a:t>
            </a:r>
          </a:p>
          <a:p>
            <a:pPr marL="228600" indent="-228600">
              <a:buAutoNum type="arabicPeriod"/>
            </a:pPr>
            <a:r>
              <a:rPr lang="en-US" b="1" dirty="0"/>
              <a:t>If DTU, choose Basic, Standard, or Premium</a:t>
            </a:r>
          </a:p>
          <a:p>
            <a:pPr marL="228600" indent="-228600">
              <a:buAutoNum type="arabicPeriod"/>
            </a:pPr>
            <a:r>
              <a:rPr lang="en-US" b="1" dirty="0"/>
              <a:t>If vCore then pick Service Tier</a:t>
            </a:r>
          </a:p>
          <a:p>
            <a:pPr marL="228600" indent="-228600">
              <a:buAutoNum type="arabicPeriod"/>
            </a:pPr>
            <a:r>
              <a:rPr lang="en-US" b="1" dirty="0"/>
              <a:t>If Service Tier is GP, then pick Compute Tier (Provisioned or Serverless) and Compute Hardware</a:t>
            </a:r>
          </a:p>
          <a:p>
            <a:pPr marL="228600" indent="-228600">
              <a:buAutoNum type="arabicPeriod"/>
            </a:pPr>
            <a:r>
              <a:rPr lang="en-US" b="1" dirty="0"/>
              <a:t>If Hyperscale, pick Compute Hardware and number of Replicas</a:t>
            </a:r>
          </a:p>
          <a:p>
            <a:pPr marL="228600" indent="-228600">
              <a:buAutoNum type="arabicPeriod"/>
            </a:pPr>
            <a:r>
              <a:rPr lang="en-US" b="1" dirty="0"/>
              <a:t>If BC, pick Compute Hardware, Read Scale out Enabled?, and Zone Redundant?</a:t>
            </a:r>
          </a:p>
          <a:p>
            <a:endParaRPr lang="en-US" b="1" dirty="0"/>
          </a:p>
          <a:p>
            <a:r>
              <a:rPr lang="en-US" b="1" dirty="0"/>
              <a:t>Azure MI</a:t>
            </a:r>
          </a:p>
          <a:p>
            <a:endParaRPr lang="en-US" b="1" dirty="0"/>
          </a:p>
          <a:p>
            <a:pPr marL="228600" indent="-228600">
              <a:buAutoNum type="arabicPeriod"/>
            </a:pPr>
            <a:r>
              <a:rPr lang="en-US" b="1" dirty="0"/>
              <a:t>Choose Service Tier and Compute Hardware </a:t>
            </a:r>
          </a:p>
          <a:p>
            <a:endParaRPr lang="en-US" b="1" dirty="0"/>
          </a:p>
          <a:p>
            <a:r>
              <a:rPr lang="en-US" b="1" dirty="0"/>
              <a:t>Overview: </a:t>
            </a:r>
            <a:r>
              <a:rPr lang="en-US" sz="900" b="0" i="0" u="none" strike="noStrike" kern="1200" dirty="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dirty="0"/>
          </a:p>
          <a:p>
            <a:endParaRPr lang="en-US" b="1" dirty="0"/>
          </a:p>
          <a:p>
            <a:r>
              <a:rPr lang="en-US" b="1" dirty="0"/>
              <a:t>Talking Points:</a:t>
            </a:r>
          </a:p>
          <a:p>
            <a:r>
              <a:rPr lang="en-US" b="0" dirty="0"/>
              <a:t>Azure SQL Database give you flexible purchasing models to have simple preconfigured compute &amp; storage or independent control over compute &amp; storage.</a:t>
            </a:r>
          </a:p>
          <a:p>
            <a:endParaRPr lang="en-US" b="1" dirty="0"/>
          </a:p>
          <a:p>
            <a:r>
              <a:rPr lang="en-US" b="1" dirty="0"/>
              <a:t>vCore model. </a:t>
            </a:r>
            <a:r>
              <a:rPr lang="en-US" sz="900" b="0" i="0" u="none" strike="noStrike" kern="1200" dirty="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dirty="0">
                <a:solidFill>
                  <a:schemeClr val="tx1"/>
                </a:solidFill>
                <a:effectLst/>
                <a:latin typeface="+mn-lt"/>
                <a:ea typeface="+mn-ea"/>
                <a:cs typeface="+mn-cs"/>
              </a:rPr>
              <a:t>Best for customers who value flexibility; control and transparency</a:t>
            </a:r>
          </a:p>
          <a:p>
            <a:pPr lvl="1"/>
            <a:r>
              <a:rPr lang="en-US" dirty="0"/>
              <a:t>Customers can select compute and storage independently</a:t>
            </a:r>
          </a:p>
          <a:p>
            <a:pPr lvl="1"/>
            <a:r>
              <a:rPr lang="en-US" dirty="0"/>
              <a:t>Allows customers to right-size their compute requirements in the cloud</a:t>
            </a:r>
          </a:p>
          <a:p>
            <a:pPr lvl="1"/>
            <a:r>
              <a:rPr lang="en-ZA" dirty="0"/>
              <a:t>v</a:t>
            </a:r>
            <a:r>
              <a:rPr lang="en-US" dirty="0"/>
              <a:t>Core sizing offers flexibility of choice</a:t>
            </a:r>
          </a:p>
          <a:p>
            <a:endParaRPr lang="en-US" sz="900" b="0" i="0" u="none" strike="noStrike" kern="1200" dirty="0">
              <a:solidFill>
                <a:schemeClr val="tx1"/>
              </a:solidFill>
              <a:effectLst/>
              <a:latin typeface="+mn-lt"/>
              <a:ea typeface="+mn-ea"/>
              <a:cs typeface="+mn-cs"/>
            </a:endParaRPr>
          </a:p>
          <a:p>
            <a:endParaRPr lang="en-US" sz="900" b="0"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Database Transaction Unit (DTU) model. </a:t>
            </a:r>
            <a:r>
              <a:rPr lang="en-US" sz="900" b="0" i="0" u="none" strike="noStrike" kern="1200" dirty="0">
                <a:solidFill>
                  <a:schemeClr val="tx1"/>
                </a:solidFill>
                <a:effectLst/>
                <a:latin typeface="+mn-lt"/>
                <a:ea typeface="+mn-ea"/>
                <a:cs typeface="+mn-cs"/>
              </a:rPr>
              <a:t>Bundled measure of compute, storage and IO resources. </a:t>
            </a:r>
          </a:p>
          <a:p>
            <a:r>
              <a:rPr lang="en-US" sz="900" b="0" i="0" u="none" strike="noStrike" kern="1200" dirty="0">
                <a:solidFill>
                  <a:schemeClr val="tx1"/>
                </a:solidFill>
                <a:effectLst/>
                <a:latin typeface="+mn-lt"/>
                <a:ea typeface="+mn-ea"/>
                <a:cs typeface="+mn-cs"/>
              </a:rPr>
              <a:t>Best for customers who want simple, pre-configured resource options</a:t>
            </a:r>
          </a:p>
          <a:p>
            <a:endParaRPr lang="en-US" sz="900" b="1" i="0" u="none" strike="noStrike" kern="1200" dirty="0">
              <a:solidFill>
                <a:schemeClr val="tx1"/>
              </a:solidFill>
              <a:effectLst/>
              <a:latin typeface="+mn-lt"/>
              <a:ea typeface="+mn-ea"/>
              <a:cs typeface="+mn-cs"/>
            </a:endParaRPr>
          </a:p>
          <a:p>
            <a:r>
              <a:rPr lang="en-US" sz="900" b="1" i="0" u="none" strike="noStrike" kern="1200" dirty="0">
                <a:solidFill>
                  <a:schemeClr val="tx1"/>
                </a:solidFill>
                <a:effectLst/>
                <a:latin typeface="+mn-lt"/>
                <a:ea typeface="+mn-ea"/>
                <a:cs typeface="+mn-cs"/>
              </a:rPr>
              <a:t>Reference</a:t>
            </a:r>
          </a:p>
          <a:p>
            <a:r>
              <a:rPr lang="en-US" sz="900" b="0" i="0" u="none" strike="noStrike" kern="1200" dirty="0">
                <a:solidFill>
                  <a:schemeClr val="tx1"/>
                </a:solidFill>
                <a:effectLst/>
                <a:latin typeface="+mn-lt"/>
                <a:ea typeface="+mn-ea"/>
                <a:cs typeface="+mn-cs"/>
              </a:rPr>
              <a:t>https://docs.microsoft.com/en-us/azure/sql-database/sql-database-service-tiers</a:t>
            </a:r>
          </a:p>
          <a:p>
            <a:endParaRPr lang="en-US" sz="9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leads</a:t>
            </a:r>
          </a:p>
          <a:p>
            <a:r>
              <a:rPr lang="en-US"/>
              <a:t>Mention moderators</a:t>
            </a:r>
          </a:p>
          <a:p>
            <a:endParaRPr lang="en-US"/>
          </a:p>
          <a:p>
            <a:r>
              <a:rPr lang="en-US" b="1"/>
              <a:t>LAYOUT : 2 Person Demo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87433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take GP/BC, Bob take HS</a:t>
            </a:r>
          </a:p>
          <a:p>
            <a:endParaRPr lang="en-US"/>
          </a:p>
          <a:p>
            <a:r>
              <a:rPr lang="en-US" b="1"/>
              <a:t>LAYOUT : 2 Person Desktop TR. Next slide goes to Desktop Only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942439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Azure SQL Database - single database is currently the only deployment option that supports databases of that size, specifically with the Hyperscale service tier. If and when Azure SQL Managed Instance supports Hyperscale, since the application doesn't currently need any instance-scoped features, Azure SQL Database may still be the right option.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To reduce your costs during times of inactivity, Azure will pause the compute resources and will only charge for storage during this time.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3953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900" b="0" i="0" u="none" strike="noStrike" kern="1200">
                <a:solidFill>
                  <a:schemeClr val="tx1"/>
                </a:solidFill>
                <a:effectLst/>
                <a:latin typeface="Segoe UI Light" pitchFamily="34" charset="0"/>
                <a:ea typeface="+mn-ea"/>
                <a:cs typeface="+mn-cs"/>
              </a:rPr>
              <a:t>Anna – brief</a:t>
            </a:r>
          </a:p>
          <a:p>
            <a:pPr rtl="0" eaLnBrk="1" fontAlgn="t" latinLnBrk="0" hangingPunct="1"/>
            <a:endParaRPr lang="en-US" sz="900" b="0" i="0" u="none" strike="noStrike" kern="1200">
              <a:solidFill>
                <a:schemeClr val="tx1"/>
              </a:solidFill>
              <a:effectLst/>
              <a:latin typeface="Segoe UI Light" pitchFamily="34" charset="0"/>
              <a:ea typeface="+mn-ea"/>
              <a:cs typeface="+mn-cs"/>
            </a:endParaRPr>
          </a:p>
          <a:p>
            <a:pPr rtl="0" eaLnBrk="1" fontAlgn="t" latinLnBrk="0" hangingPunct="1"/>
            <a:r>
              <a:rPr lang="en-US" sz="900" b="1" i="0" u="none" strike="noStrike" kern="1200">
                <a:solidFill>
                  <a:schemeClr val="tx1"/>
                </a:solidFill>
                <a:effectLst/>
                <a:latin typeface="Segoe UI Light" pitchFamily="34" charset="0"/>
                <a:ea typeface="+mn-ea"/>
                <a:cs typeface="+mn-cs"/>
              </a:rPr>
              <a:t>LAYOUT : 2 Person Desktop TR</a:t>
            </a:r>
          </a:p>
          <a:p>
            <a:pPr rtl="0" eaLnBrk="1" fontAlgn="t" latinLnBrk="0" hangingPunct="1"/>
            <a:endParaRPr lang="en-US" sz="900" b="0" i="0" u="none" strike="noStrike" kern="1200">
              <a:solidFill>
                <a:schemeClr val="tx1"/>
              </a:solidFill>
              <a:effectLst/>
              <a:latin typeface="Segoe UI Light" pitchFamily="34" charset="0"/>
              <a:ea typeface="+mn-ea"/>
              <a:cs typeface="+mn-cs"/>
            </a:endParaRPr>
          </a:p>
          <a:p>
            <a:pPr rtl="0" eaLnBrk="1" fontAlgn="t" latinLnBrk="0" hangingPunct="1"/>
            <a:r>
              <a:rPr lang="en-US" sz="900" b="1" i="0" u="none" strike="noStrike" kern="1200">
                <a:solidFill>
                  <a:schemeClr val="tx1"/>
                </a:solidFill>
                <a:effectLst/>
                <a:latin typeface="Segoe UI Light" pitchFamily="34" charset="0"/>
                <a:ea typeface="+mn-ea"/>
                <a:cs typeface="+mn-cs"/>
              </a:rPr>
              <a:t>Consider Gen5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low latency local storage is required</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workload is chatty</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1 TB of local storage</a:t>
            </a:r>
          </a:p>
          <a:p>
            <a:endParaRPr lang="en-US"/>
          </a:p>
          <a:p>
            <a:pPr rtl="0" eaLnBrk="1" fontAlgn="t" latinLnBrk="0" hangingPunct="1"/>
            <a:r>
              <a:rPr lang="en-US" sz="900" b="1" i="0" u="none" strike="noStrike" kern="1200">
                <a:solidFill>
                  <a:schemeClr val="tx1"/>
                </a:solidFill>
                <a:effectLst/>
                <a:latin typeface="Segoe UI Light" pitchFamily="34" charset="0"/>
                <a:ea typeface="+mn-ea"/>
                <a:cs typeface="+mn-cs"/>
              </a:rPr>
              <a:t>Consider Gen4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remote storage is used</a:t>
            </a:r>
          </a:p>
          <a:p>
            <a:pPr rtl="0" eaLnBrk="1" fontAlgn="auto" latinLnBrk="0" hangingPunct="1"/>
            <a:r>
              <a:rPr lang="en-US" sz="900" b="0" i="0" u="none" strike="noStrike" kern="1200">
                <a:solidFill>
                  <a:schemeClr val="tx1"/>
                </a:solidFill>
                <a:effectLst/>
                <a:latin typeface="Segoe UI Light" pitchFamily="34" charset="0"/>
                <a:ea typeface="+mn-ea"/>
                <a:cs typeface="+mn-cs"/>
              </a:rPr>
              <a:t>CPU bound and need no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Not available in certain regions anymore</a:t>
            </a:r>
          </a:p>
          <a:p>
            <a:endParaRPr lang="en-US"/>
          </a:p>
          <a:p>
            <a:endParaRPr lang="en-US"/>
          </a:p>
          <a:p>
            <a:r>
              <a:rPr lang="en-US"/>
              <a:t>Fsv2-series (compute optimized)</a:t>
            </a:r>
          </a:p>
          <a:p>
            <a:r>
              <a:rPr lang="en-US"/>
              <a:t>M-series (memory optimized)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2712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Anna lead with Azure SQL unified experience in portal, Bob to follow with visual and CLI</a:t>
            </a:r>
          </a:p>
          <a:p>
            <a:endParaRPr lang="en-US" sz="882" kern="1200">
              <a:solidFill>
                <a:schemeClr val="tx1"/>
              </a:solidFill>
              <a:effectLst/>
              <a:latin typeface="Segoe UI Light" pitchFamily="34" charset="0"/>
              <a:ea typeface="+mn-ea"/>
              <a:cs typeface="+mn-cs"/>
            </a:endParaRPr>
          </a:p>
          <a:p>
            <a:r>
              <a:rPr lang="en-US" b="1"/>
              <a:t>LAYOUT : 2 Person Desktop TR. Next slide goes to 2 Person Demo</a:t>
            </a:r>
          </a:p>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23</a:t>
            </a:fld>
            <a:endParaRPr lang="en-US"/>
          </a:p>
        </p:txBody>
      </p:sp>
    </p:spTree>
    <p:extLst>
      <p:ext uri="{BB962C8B-B14F-4D97-AF65-F5344CB8AC3E}">
        <p14:creationId xmlns:p14="http://schemas.microsoft.com/office/powerpoint/2010/main" val="2786371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 summary, Anna what’s next.</a:t>
            </a:r>
          </a:p>
          <a:p>
            <a:endParaRPr lang="en-US"/>
          </a:p>
          <a:p>
            <a:r>
              <a:rPr lang="en-US" b="1"/>
              <a:t>LAYOUT : 2 Person Demo</a:t>
            </a:r>
          </a:p>
          <a:p>
            <a:endParaRPr lang="en-US"/>
          </a:p>
          <a:p>
            <a:r>
              <a:rPr lang="en-US"/>
              <a:t>Before we go what’s next, let’s take a look at the QUESTIONS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Demo. Next slide goes to 2 Person Desktop TR</a:t>
            </a:r>
          </a:p>
          <a:p>
            <a:r>
              <a:rPr lang="en-US"/>
              <a:t>Note : Will there be back and forth cross talk here? If so, </a:t>
            </a:r>
            <a:r>
              <a:rPr lang="en-US" b="1"/>
              <a:t>LAYOUT : 2 Person Chat</a:t>
            </a:r>
          </a:p>
          <a:p>
            <a:r>
              <a:rPr lang="en-US" b="1"/>
              <a:t>Anna: Yes probably since well just come back from a break</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Anna</a:t>
            </a:r>
          </a:p>
          <a:p>
            <a:endParaRPr lang="en-US" dirty="0"/>
          </a:p>
          <a:p>
            <a:r>
              <a:rPr lang="en-US" b="1" dirty="0"/>
              <a:t>LAYOUT : 2 Person Desktop TR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613963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Select deployment method: Platform, GUI, unattended, offline, CLI, T-SQL (Databases)</a:t>
            </a:r>
          </a:p>
          <a:p>
            <a:pPr marL="0" indent="0">
              <a:buFont typeface="Arial" panose="020B0604020202020204" pitchFamily="34" charset="0"/>
              <a:buNone/>
            </a:pPr>
            <a:r>
              <a:rPr lang="en-US"/>
              <a:t>Select deployment option: single DB, elastic pool, single instance, instance pool</a:t>
            </a:r>
          </a:p>
          <a:p>
            <a:pPr marL="0" indent="0">
              <a:buFont typeface="Arial" panose="020B0604020202020204" pitchFamily="34" charset="0"/>
              <a:buNone/>
            </a:pPr>
            <a:r>
              <a:rPr lang="en-US"/>
              <a:t>Select Region</a:t>
            </a:r>
          </a:p>
          <a:p>
            <a:pPr marL="0" indent="0">
              <a:buFont typeface="Arial" panose="020B0604020202020204" pitchFamily="34" charset="0"/>
              <a:buNone/>
            </a:pPr>
            <a:r>
              <a:rPr lang="en-US"/>
              <a:t>Select purchasing model: DTU or vCore</a:t>
            </a:r>
          </a:p>
          <a:p>
            <a:pPr marL="0" indent="0">
              <a:buFont typeface="Arial" panose="020B0604020202020204" pitchFamily="34" charset="0"/>
              <a:buNone/>
            </a:pPr>
            <a:r>
              <a:rPr lang="en-US"/>
              <a:t>Select service tier: General purpose, Business critical, or Hyperscale</a:t>
            </a:r>
          </a:p>
          <a:p>
            <a:pPr marL="0" indent="0">
              <a:buFont typeface="Arial" panose="020B0604020202020204" pitchFamily="34" charset="0"/>
              <a:buNone/>
            </a:pPr>
            <a:r>
              <a:rPr lang="en-US"/>
              <a:t>Select hardware: Gen4, Gen5, M or </a:t>
            </a:r>
            <a:r>
              <a:rPr lang="en-US" err="1"/>
              <a:t>Fsv</a:t>
            </a:r>
            <a:r>
              <a:rPr lang="en-US"/>
              <a:t> series</a:t>
            </a:r>
          </a:p>
          <a:p>
            <a:pPr marL="0" indent="0">
              <a:buFont typeface="Arial" panose="020B0604020202020204" pitchFamily="34" charset="0"/>
              <a:buNone/>
            </a:pPr>
            <a:r>
              <a:rPr lang="en-US"/>
              <a:t>Determine sizing: number of vCores and max data size</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Select deployment method</a:t>
            </a:r>
          </a:p>
          <a:p>
            <a:pPr marL="457200" indent="-457200">
              <a:buFont typeface="Arial" panose="020B0604020202020204" pitchFamily="34" charset="0"/>
              <a:buChar char="•"/>
            </a:pPr>
            <a:r>
              <a:rPr lang="en-US"/>
              <a:t>Select deployment option</a:t>
            </a:r>
          </a:p>
          <a:p>
            <a:pPr marL="457200" indent="-457200">
              <a:buFont typeface="Arial" panose="020B0604020202020204" pitchFamily="34" charset="0"/>
              <a:buChar char="•"/>
            </a:pPr>
            <a:r>
              <a:rPr lang="en-US"/>
              <a:t>Select purchasing model</a:t>
            </a:r>
          </a:p>
          <a:p>
            <a:pPr marL="457200" indent="-457200">
              <a:buFont typeface="Arial" panose="020B0604020202020204" pitchFamily="34" charset="0"/>
              <a:buChar char="•"/>
            </a:pPr>
            <a:r>
              <a:rPr lang="en-US"/>
              <a:t>Select service tier</a:t>
            </a:r>
          </a:p>
          <a:p>
            <a:pPr marL="457200" indent="-457200">
              <a:buFont typeface="Arial" panose="020B0604020202020204" pitchFamily="34" charset="0"/>
              <a:buChar char="•"/>
            </a:pPr>
            <a:r>
              <a:rPr lang="en-US"/>
              <a:t>Select hardware</a:t>
            </a:r>
          </a:p>
          <a:p>
            <a:pPr marL="457200" indent="-457200">
              <a:buFont typeface="Arial" panose="020B0604020202020204" pitchFamily="34" charset="0"/>
              <a:buChar char="•"/>
            </a:pPr>
            <a:r>
              <a:rPr lang="en-US"/>
              <a:t>Determine sizing</a:t>
            </a:r>
          </a:p>
          <a:p>
            <a:pPr marL="457200" indent="-457200">
              <a:buFont typeface="Arial" panose="020B0604020202020204" pitchFamily="34" charset="0"/>
              <a:buChar char="•"/>
            </a:pPr>
            <a:endParaRPr lang="en-US"/>
          </a:p>
          <a:p>
            <a:pPr marL="0" indent="0">
              <a:buFont typeface="Arial" panose="020B0604020202020204" pitchFamily="34" charset="0"/>
              <a:buNone/>
            </a:pPr>
            <a:r>
              <a:rPr lang="en-US"/>
              <a:t>Requesting quota increases to ask for more capacity for subscription and/or in a region</a:t>
            </a:r>
          </a:p>
          <a:p>
            <a:pPr marL="0" indent="0">
              <a:buFont typeface="Arial" panose="020B0604020202020204" pitchFamily="34" charset="0"/>
              <a:buNone/>
            </a:pPr>
            <a:endParaRPr lang="en-US"/>
          </a:p>
          <a:p>
            <a:pPr marL="0" indent="0">
              <a:buFont typeface="Arial" panose="020B0604020202020204" pitchFamily="34" charset="0"/>
              <a:buNone/>
            </a:pPr>
            <a:r>
              <a:rPr lang="en-US"/>
              <a:t>Region Notes:</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9878164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Desktop Only</a:t>
            </a:r>
          </a:p>
          <a:p>
            <a:endParaRPr lang="en-US"/>
          </a:p>
          <a:p>
            <a:r>
              <a:rPr lang="en-US"/>
              <a:t>Aside from limits, rates, and features discussed in Module 1 (like IOPS, Log Rates, or In-Memory OLTP) there are other resource limits which are affected by your choice of MI, DB, or deployment choices within these. The list on this slide shows some of these limits that may affect your choice.</a:t>
            </a:r>
          </a:p>
          <a:p>
            <a:endParaRPr lang="en-US"/>
          </a:p>
          <a:p>
            <a:r>
              <a:rPr lang="en-US"/>
              <a:t>Azure SQL Managed Instance</a:t>
            </a:r>
          </a:p>
          <a:p>
            <a:endParaRPr lang="en-US"/>
          </a:p>
          <a:p>
            <a:r>
              <a:rPr lang="en-US"/>
              <a:t>These limits for Azure SQL Managed Instance are based on your choice of General Purpose, Business Critical, and # of </a:t>
            </a:r>
            <a:r>
              <a:rPr lang="en-US" err="1"/>
              <a:t>vCores</a:t>
            </a:r>
            <a:r>
              <a:rPr lang="en-US"/>
              <a:t> within each tier. For a complete list of limits, please see </a:t>
            </a:r>
            <a:r>
              <a:rPr lang="en-US">
                <a:hlinkClick r:id="rId3"/>
              </a:rPr>
              <a:t>https://docs.microsoft.com/en-us/azure/sql-database/sql-database-managed-instance-resource-limits</a:t>
            </a:r>
            <a:r>
              <a:rPr lang="en-US"/>
              <a:t>.</a:t>
            </a:r>
          </a:p>
          <a:p>
            <a:endParaRPr lang="en-US"/>
          </a:p>
          <a:p>
            <a:r>
              <a:rPr lang="en-US"/>
              <a:t>Azure SQL Database</a:t>
            </a:r>
          </a:p>
          <a:p>
            <a:endParaRPr lang="en-US"/>
          </a:p>
          <a:p>
            <a:r>
              <a:rPr lang="en-US"/>
              <a:t>These limits are based on your purchasing model, service tier, and #vCores (if you use the </a:t>
            </a:r>
            <a:r>
              <a:rPr lang="en-US" err="1"/>
              <a:t>vCore</a:t>
            </a:r>
            <a:r>
              <a:rPr lang="en-US"/>
              <a:t> model), and hardware generation. Serverless and Provisioned compute choice can also affect these sizes. This resource defines limits for these for </a:t>
            </a:r>
            <a:r>
              <a:rPr lang="en-US" err="1"/>
              <a:t>vCore</a:t>
            </a:r>
            <a:r>
              <a:rPr lang="en-US"/>
              <a:t> service tier choices: </a:t>
            </a:r>
            <a:r>
              <a:rPr lang="en-US">
                <a:hlinkClick r:id="rId4"/>
              </a:rPr>
              <a:t>https://docs.microsoft.com/en-us/azure/sql-database/sql-database-vcore-resource-limits-single-databases</a:t>
            </a:r>
            <a:endParaRPr lang="en-US"/>
          </a:p>
          <a:p>
            <a:endParaRPr lang="en-US"/>
          </a:p>
          <a:p>
            <a:r>
              <a:rPr lang="en-US"/>
              <a:t>Long-term backup storage retention today is only in limited preview for Azure Managed Instance and only 7 days for Hyperscale today.</a:t>
            </a:r>
          </a:p>
          <a:p>
            <a:endParaRPr lang="en-US"/>
          </a:p>
          <a:p>
            <a:r>
              <a:rPr lang="en-US"/>
              <a:t>It is also important to note that Azure SQL Database and Managed Instance have overall resource limits per subscription per region. You can read more about Azure SQL Database overall resource limits at </a:t>
            </a:r>
            <a:r>
              <a:rPr lang="en-US">
                <a:hlinkClick r:id="rId5"/>
              </a:rPr>
              <a:t>https://docs.microsoft.com/en-us/azure/sql-database/sql-database-resource-limits-database-server#maximum-resource-limits</a:t>
            </a:r>
            <a:r>
              <a:rPr lang="en-US"/>
              <a:t>. Managed Instance is documented at </a:t>
            </a:r>
            <a:r>
              <a:rPr lang="en-US">
                <a:hlinkClick r:id="rId6"/>
              </a:rPr>
              <a:t>https://docs.microsoft.com/en-us/azure/sql-database/sql-database-managed-instance-resource-limits#regional-resource-limitations</a:t>
            </a:r>
            <a:r>
              <a:rPr lang="en-US"/>
              <a:t>. If you need to increase you limits for either of these you can request a quote increase through the Azure Portal at </a:t>
            </a:r>
            <a:r>
              <a:rPr lang="en-US">
                <a:hlinkClick r:id="rId7"/>
              </a:rPr>
              <a:t>https://docs.microsoft.com/en-us/azure/sql-database/quota-increase-request</a:t>
            </a:r>
            <a:r>
              <a:rPr lang="en-US"/>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209086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Resource limits include memory, max log size, size of </a:t>
            </a:r>
            <a:r>
              <a:rPr lang="en-US" sz="882" b="1" i="0" kern="1200" err="1">
                <a:solidFill>
                  <a:schemeClr val="tx1"/>
                </a:solidFill>
                <a:effectLst/>
                <a:latin typeface="Segoe UI Light" pitchFamily="34" charset="0"/>
                <a:ea typeface="+mn-ea"/>
                <a:cs typeface="+mn-cs"/>
              </a:rPr>
              <a:t>tempdb</a:t>
            </a:r>
            <a:r>
              <a:rPr lang="en-US" sz="882" b="1" i="0" kern="1200">
                <a:solidFill>
                  <a:schemeClr val="tx1"/>
                </a:solidFill>
                <a:effectLst/>
                <a:latin typeface="Segoe UI Light" pitchFamily="34" charset="0"/>
                <a:ea typeface="+mn-ea"/>
                <a:cs typeface="+mn-cs"/>
              </a:rPr>
              <a:t>, max concurrent workers, and backup retention.</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304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Anna to ask Bob about the modules, Bob to explain</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Schedule (6.5 hours total)</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498686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Desktop TR</a:t>
            </a:r>
          </a:p>
          <a:p>
            <a:endParaRPr lang="en-US"/>
          </a:p>
          <a:p>
            <a:r>
              <a:rPr lang="en-US"/>
              <a:t>DB:</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Database name</a:t>
            </a:r>
          </a:p>
          <a:p>
            <a:pPr marL="384432" lvl="1" indent="-171450">
              <a:buFont typeface="Arial" panose="020B0604020202020204" pitchFamily="34" charset="0"/>
              <a:buChar char="•"/>
            </a:pPr>
            <a:r>
              <a:rPr lang="en-US"/>
              <a:t>Server</a:t>
            </a:r>
          </a:p>
          <a:p>
            <a:pPr marL="499521" lvl="2" indent="-171450">
              <a:buFont typeface="Arial" panose="020B0604020202020204" pitchFamily="34" charset="0"/>
              <a:buChar char="•"/>
            </a:pPr>
            <a:r>
              <a:rPr lang="en-US"/>
              <a:t>Server name</a:t>
            </a:r>
          </a:p>
          <a:p>
            <a:pPr marL="499521" lvl="2" indent="-171450">
              <a:buFont typeface="Arial" panose="020B0604020202020204" pitchFamily="34" charset="0"/>
              <a:buChar char="•"/>
            </a:pPr>
            <a:r>
              <a:rPr lang="en-US"/>
              <a:t>Server admin login</a:t>
            </a:r>
          </a:p>
          <a:p>
            <a:pPr marL="499521" lvl="2" indent="-171450">
              <a:buFont typeface="Arial" panose="020B0604020202020204" pitchFamily="34" charset="0"/>
              <a:buChar char="•"/>
            </a:pPr>
            <a:r>
              <a:rPr lang="en-US"/>
              <a:t>Password</a:t>
            </a:r>
          </a:p>
          <a:p>
            <a:pPr marL="499521" lvl="2" indent="-171450">
              <a:buFont typeface="Arial" panose="020B0604020202020204" pitchFamily="34" charset="0"/>
              <a:buChar char="•"/>
            </a:pPr>
            <a:r>
              <a:rPr lang="en-US"/>
              <a:t>Location</a:t>
            </a:r>
          </a:p>
          <a:p>
            <a:pPr marL="384432" lvl="1" indent="-171450">
              <a:buFont typeface="Arial" panose="020B0604020202020204" pitchFamily="34" charset="0"/>
              <a:buChar char="•"/>
            </a:pPr>
            <a:r>
              <a:rPr lang="en-US"/>
              <a:t>Elastic pool?</a:t>
            </a:r>
          </a:p>
          <a:p>
            <a:pPr marL="384432" lvl="1" indent="-171450">
              <a:buFont typeface="Arial" panose="020B0604020202020204" pitchFamily="34" charset="0"/>
              <a:buChar char="•"/>
            </a:pPr>
            <a:r>
              <a:rPr lang="en-US"/>
              <a:t>Compute and storage	</a:t>
            </a:r>
          </a:p>
          <a:p>
            <a:pPr marL="499521" lvl="2" indent="-171450">
              <a:buFont typeface="Arial" panose="020B0604020202020204" pitchFamily="34" charset="0"/>
              <a:buChar char="•"/>
            </a:pPr>
            <a:r>
              <a:rPr lang="en-US"/>
              <a:t>Purchasing model</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Compute tier</a:t>
            </a:r>
          </a:p>
          <a:p>
            <a:pPr marL="499521" lvl="2" indent="-171450">
              <a:buFont typeface="Arial" panose="020B0604020202020204" pitchFamily="34" charset="0"/>
              <a:buChar char="•"/>
            </a:pPr>
            <a:r>
              <a:rPr lang="en-US"/>
              <a:t>Compute hardware</a:t>
            </a:r>
          </a:p>
          <a:p>
            <a:pPr marL="499521" lvl="2" indent="-171450">
              <a:buFont typeface="Arial" panose="020B0604020202020204" pitchFamily="34" charset="0"/>
              <a:buChar char="•"/>
            </a:pPr>
            <a:r>
              <a:rPr lang="en-US"/>
              <a:t>vCores</a:t>
            </a:r>
          </a:p>
          <a:p>
            <a:pPr marL="499521" lvl="2" indent="-171450">
              <a:buFont typeface="Arial" panose="020B0604020202020204" pitchFamily="34" charset="0"/>
              <a:buChar char="•"/>
            </a:pPr>
            <a:r>
              <a:rPr lang="en-US"/>
              <a:t>Data max size</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Network connectivity method – None, public, private</a:t>
            </a:r>
          </a:p>
          <a:p>
            <a:pPr marL="384432" lvl="1" indent="-171450">
              <a:buFont typeface="Arial" panose="020B0604020202020204" pitchFamily="34" charset="0"/>
              <a:buChar char="•"/>
            </a:pPr>
            <a:r>
              <a:rPr lang="en-US"/>
              <a:t>Firewall rules</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Data source</a:t>
            </a:r>
          </a:p>
          <a:p>
            <a:pPr marL="384432" lvl="1" indent="-171450">
              <a:buFont typeface="Arial" panose="020B0604020202020204" pitchFamily="34" charset="0"/>
              <a:buChar char="•"/>
            </a:pPr>
            <a:r>
              <a:rPr lang="en-US"/>
              <a:t>Database collation</a:t>
            </a:r>
          </a:p>
          <a:p>
            <a:pPr marL="384432" lvl="1" indent="-171450">
              <a:buFont typeface="Arial" panose="020B0604020202020204" pitchFamily="34" charset="0"/>
              <a:buChar char="•"/>
            </a:pPr>
            <a:r>
              <a:rPr lang="en-US"/>
              <a:t>ADS</a:t>
            </a:r>
          </a:p>
          <a:p>
            <a:pPr marL="171450" indent="-171450">
              <a:buFont typeface="Arial" panose="020B0604020202020204" pitchFamily="34" charset="0"/>
              <a:buChar char="•"/>
            </a:pPr>
            <a:r>
              <a:rPr lang="en-US"/>
              <a:t>Tags</a:t>
            </a:r>
          </a:p>
          <a:p>
            <a:pPr marL="171450" indent="-171450">
              <a:buFont typeface="Arial" panose="020B0604020202020204" pitchFamily="34" charset="0"/>
              <a:buChar char="•"/>
            </a:pPr>
            <a:r>
              <a:rPr lang="en-US"/>
              <a:t>Review + create</a:t>
            </a:r>
          </a:p>
          <a:p>
            <a:endParaRPr lang="en-US"/>
          </a:p>
          <a:p>
            <a:r>
              <a:rPr lang="en-US"/>
              <a:t>MI:</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Managed instance name</a:t>
            </a:r>
          </a:p>
          <a:p>
            <a:pPr marL="384432" lvl="1" indent="-171450">
              <a:buFont typeface="Arial" panose="020B0604020202020204" pitchFamily="34" charset="0"/>
              <a:buChar char="•"/>
            </a:pPr>
            <a:r>
              <a:rPr lang="en-US"/>
              <a:t>Region</a:t>
            </a:r>
          </a:p>
          <a:p>
            <a:pPr marL="384432" lvl="1" indent="-171450">
              <a:buFont typeface="Arial" panose="020B0604020202020204" pitchFamily="34" charset="0"/>
              <a:buChar char="•"/>
            </a:pPr>
            <a:r>
              <a:rPr lang="en-US"/>
              <a:t>Compute and storage</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vCores</a:t>
            </a:r>
          </a:p>
          <a:p>
            <a:pPr marL="499521" lvl="2" indent="-171450">
              <a:buFont typeface="Arial" panose="020B0604020202020204" pitchFamily="34" charset="0"/>
              <a:buChar char="•"/>
            </a:pPr>
            <a:r>
              <a:rPr lang="en-US"/>
              <a:t>Storage size</a:t>
            </a:r>
          </a:p>
          <a:p>
            <a:pPr marL="384432" lvl="1" indent="-171450">
              <a:buFont typeface="Arial" panose="020B0604020202020204" pitchFamily="34" charset="0"/>
              <a:buChar char="•"/>
            </a:pPr>
            <a:r>
              <a:rPr lang="en-US"/>
              <a:t>MI admin login</a:t>
            </a:r>
          </a:p>
          <a:p>
            <a:pPr marL="384432" lvl="1" indent="-171450">
              <a:buFont typeface="Arial" panose="020B0604020202020204" pitchFamily="34" charset="0"/>
              <a:buChar char="•"/>
            </a:pPr>
            <a:r>
              <a:rPr lang="en-US"/>
              <a:t>Password</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Virtual network</a:t>
            </a:r>
          </a:p>
          <a:p>
            <a:pPr marL="384432" lvl="1" indent="-171450">
              <a:buFont typeface="Arial" panose="020B0604020202020204" pitchFamily="34" charset="0"/>
              <a:buChar char="•"/>
            </a:pPr>
            <a:r>
              <a:rPr lang="en-US"/>
              <a:t>Connection type</a:t>
            </a:r>
          </a:p>
          <a:p>
            <a:pPr marL="384432" lvl="1" indent="-171450">
              <a:buFont typeface="Arial" panose="020B0604020202020204" pitchFamily="34" charset="0"/>
              <a:buChar char="•"/>
            </a:pPr>
            <a:r>
              <a:rPr lang="en-US"/>
              <a:t>Public endpoint</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Server Collation</a:t>
            </a:r>
          </a:p>
          <a:p>
            <a:pPr marL="384432" lvl="1" indent="-171450">
              <a:buFont typeface="Arial" panose="020B0604020202020204" pitchFamily="34" charset="0"/>
              <a:buChar char="•"/>
            </a:pPr>
            <a:r>
              <a:rPr lang="en-US"/>
              <a:t>Time zone</a:t>
            </a:r>
          </a:p>
          <a:p>
            <a:pPr marL="384432" lvl="1" indent="-171450">
              <a:buFont typeface="Arial" panose="020B0604020202020204" pitchFamily="34" charset="0"/>
              <a:buChar char="•"/>
            </a:pPr>
            <a:r>
              <a:rPr lang="en-US"/>
              <a:t>Geo-</a:t>
            </a:r>
            <a:r>
              <a:rPr lang="en-US" err="1"/>
              <a:t>repl</a:t>
            </a:r>
            <a:r>
              <a:rPr lang="en-US"/>
              <a:t> secondary?</a:t>
            </a:r>
          </a:p>
          <a:p>
            <a:pPr marL="171450" indent="-171450">
              <a:buFont typeface="Arial" panose="020B0604020202020204" pitchFamily="34" charset="0"/>
              <a:buChar char="•"/>
            </a:pPr>
            <a:r>
              <a:rPr lang="en-US"/>
              <a:t>Review + create</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Here are some notes about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077823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a:latin typeface="Segoe UI Light"/>
                <a:cs typeface="Segoe UI Light"/>
              </a:rPr>
              <a:t>Note: We have improved the visibility into the deployment </a:t>
            </a:r>
            <a:r>
              <a:rPr lang="en-US" sz="850" b="1" err="1">
                <a:latin typeface="Segoe UI Light"/>
                <a:cs typeface="Segoe UI Light"/>
              </a:rPr>
              <a:t>detiails</a:t>
            </a:r>
            <a:r>
              <a:rPr lang="en-US" sz="850" b="1">
                <a:latin typeface="Segoe UI Light"/>
                <a:cs typeface="Segoe UI Light"/>
              </a:rPr>
              <a:t> for Managed Instance. Announced at Ignite 2020</a:t>
            </a:r>
          </a:p>
          <a:p>
            <a:endParaRPr lang="en-US" sz="850">
              <a:latin typeface="Segoe UI Light"/>
              <a:cs typeface="Segoe UI Light"/>
            </a:endParaRPr>
          </a:p>
          <a:p>
            <a:r>
              <a:rPr lang="en-US" sz="850">
                <a:latin typeface="Segoe UI Light"/>
                <a:cs typeface="Segoe UI Light"/>
              </a:rPr>
              <a:t>Bob</a:t>
            </a:r>
            <a:endParaRPr lang="en-US"/>
          </a:p>
          <a:p>
            <a:endParaRPr lang="en-US"/>
          </a:p>
          <a:p>
            <a:r>
              <a:rPr lang="en-US" sz="850" b="1">
                <a:latin typeface="Segoe UI Light"/>
                <a:cs typeface="Segoe UI Light"/>
              </a:rPr>
              <a:t>LAYOUT : 2 Person Desktop TR</a:t>
            </a:r>
          </a:p>
          <a:p>
            <a:endParaRPr lang="en-US"/>
          </a:p>
          <a:p>
            <a:r>
              <a:rPr lang="en-US" sz="850">
                <a:latin typeface="Segoe UI Light"/>
                <a:cs typeface="Segoe UI Light"/>
              </a:rPr>
              <a:t>Details of “Contained by a logical Database Server” can be found at </a:t>
            </a:r>
            <a:r>
              <a:rPr lang="en-US" sz="850">
                <a:latin typeface="Segoe UI Light"/>
                <a:cs typeface="Segoe UI Light"/>
                <a:hlinkClick r:id="rId3"/>
              </a:rPr>
              <a:t>https://docs.microsoft.com/en-us/azure/sql-database/sql-database-servers</a:t>
            </a:r>
            <a:r>
              <a:rPr lang="en-US" sz="850">
                <a:latin typeface="Segoe UI Light"/>
                <a:cs typeface="Segoe UI Light"/>
              </a:rPr>
              <a: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a:latin typeface="Segoe UI Light"/>
                <a:cs typeface="Segoe UI Light"/>
              </a:rPr>
              <a:t>The only time multiple databases might be in the same instance for the same logical server are </a:t>
            </a:r>
            <a:r>
              <a:rPr lang="en-US" sz="850" kern="1200">
                <a:solidFill>
                  <a:schemeClr val="tx1"/>
                </a:solidFill>
                <a:effectLst/>
                <a:latin typeface="Segoe UI Light"/>
                <a:cs typeface="Segoe UI Light"/>
              </a:rPr>
              <a:t>sub-cores (Basic, S0-S2) in DTU Standard, and elastic pools in all editions and models.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kern="1200">
                <a:solidFill>
                  <a:schemeClr val="tx1"/>
                </a:solidFill>
                <a:effectLst/>
                <a:latin typeface="Segoe UI Light"/>
                <a:cs typeface="Segoe UI Light"/>
              </a:rPr>
              <a:t>“More surface area…” includes column-store and DMVs.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1118200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2968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Presenter 2 Desktop</a:t>
            </a:r>
          </a:p>
          <a:p>
            <a:r>
              <a:rPr lang="en-US" b="1"/>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72184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77633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a:p>
            <a:r>
              <a:rPr lang="en-US"/>
              <a:t>IFI could present a security concern (especially since you have no way to disable it if we enabled it). Plus IFI not </a:t>
            </a:r>
            <a:r>
              <a:rPr lang="en-US" err="1"/>
              <a:t>compat</a:t>
            </a:r>
            <a:r>
              <a:rPr lang="en-US"/>
              <a:t> with TDE which is default</a:t>
            </a:r>
          </a:p>
          <a:p>
            <a:r>
              <a:rPr lang="en-US"/>
              <a:t>We are looking to enable locked pages in memory in some cases (Ex. M-Series)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748577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 Next slide goes to Desktop Only</a:t>
            </a:r>
          </a:p>
          <a:p>
            <a:endParaRPr lang="en-US"/>
          </a:p>
          <a:p>
            <a:r>
              <a:rPr lang="en-US"/>
              <a:t>Azure GP MI file size performance details can be found at </a:t>
            </a:r>
            <a:r>
              <a:rPr lang="en-US">
                <a:hlinkClick r:id="rId3"/>
              </a:rPr>
              <a:t>https://medium.com/azure-sqldb-managed-instance/increasing-data-files-might-improve-performance-on-general-purpose-managed-instance-tier-6e90bad2ae4b</a:t>
            </a:r>
            <a:r>
              <a:rPr lang="en-US"/>
              <a:t>.</a:t>
            </a:r>
          </a:p>
          <a:p>
            <a:endParaRPr lang="en-US"/>
          </a:p>
          <a:p>
            <a:r>
              <a:rPr lang="en-US"/>
              <a:t>An example of Database file “</a:t>
            </a:r>
            <a:r>
              <a:rPr lang="en-US" err="1"/>
              <a:t>maxsize</a:t>
            </a:r>
            <a:r>
              <a:rPr lang="en-US"/>
              <a:t>” may grow to “Data Max Size” is a GP 1TB database deployed. When you do this </a:t>
            </a:r>
            <a:r>
              <a:rPr lang="en-US" err="1"/>
              <a:t>sys.database_files.max_size</a:t>
            </a:r>
            <a:r>
              <a:rPr lang="en-US"/>
              <a:t> is ~500Gb not 1TB. As the database approaches the “data max size” the database file </a:t>
            </a:r>
            <a:r>
              <a:rPr lang="en-US" err="1"/>
              <a:t>maxsize</a:t>
            </a:r>
            <a:r>
              <a:rPr lang="en-US"/>
              <a:t> will grow up to the 1TB level.</a:t>
            </a:r>
          </a:p>
          <a:p>
            <a:endParaRPr lang="en-US"/>
          </a:p>
          <a:p>
            <a:r>
              <a:rPr lang="en-US"/>
              <a:t>Transaction Log 30% rule does not apply to Hyperscale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1374069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b="1"/>
          </a:p>
          <a:p>
            <a:r>
              <a:rPr lang="en-US" sz="882" b="1" i="0" kern="1200">
                <a:solidFill>
                  <a:schemeClr val="tx1"/>
                </a:solidFill>
                <a:effectLst/>
                <a:latin typeface="Segoe UI Light" pitchFamily="34" charset="0"/>
                <a:ea typeface="+mn-ea"/>
                <a:cs typeface="+mn-cs"/>
              </a:rPr>
              <a:t>The transaction log is managed over and above the data size and the log's maximum size is always 30% of the data max size.</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94998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Anna </a:t>
            </a:r>
          </a:p>
          <a:p>
            <a:endParaRPr lang="en-US">
              <a:hlinkClick r:id="rId3"/>
            </a:endParaRPr>
          </a:p>
          <a:p>
            <a:r>
              <a:rPr lang="en-US" b="1"/>
              <a:t>LAYOUT : 2 person Desktop TR. Next slide goes to Desktop Only</a:t>
            </a:r>
          </a:p>
          <a:p>
            <a:endParaRPr lang="en-US">
              <a:hlinkClick r:id="rId3"/>
            </a:endParaRPr>
          </a:p>
          <a:p>
            <a:r>
              <a:rPr lang="en-US">
                <a:hlinkClick r:id="rId3"/>
              </a:rPr>
              <a:t>https://docs.microsoft.com/en-us/azure/sql-database/sql-database-connectivity-architecture</a:t>
            </a:r>
            <a:endParaRPr lang="en-US"/>
          </a:p>
          <a:p>
            <a:endParaRPr lang="en-US"/>
          </a:p>
          <a:p>
            <a:r>
              <a:rPr lang="en-US"/>
              <a:t>Key points:</a:t>
            </a:r>
          </a:p>
          <a:p>
            <a:r>
              <a:rPr lang="en-US"/>
              <a:t>Explain from perspective of a client connection</a:t>
            </a:r>
          </a:p>
          <a:p>
            <a:r>
              <a:rPr lang="en-US"/>
              <a:t>Proxy/Redirect are server level settings apply to all databases</a:t>
            </a:r>
          </a:p>
          <a:p>
            <a:r>
              <a:rPr lang="en-US"/>
              <a:t>Clients need specific connectivity for Redirect to work – port range plus all Azure Ips in a region</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0222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 Next slide goes to 2 Person Desktop TR</a:t>
            </a:r>
          </a:p>
          <a:p>
            <a:endParaRPr lang="en-US"/>
          </a:p>
          <a:p>
            <a:r>
              <a:rPr lang="en-US" sz="882" b="1" i="0" kern="1200">
                <a:solidFill>
                  <a:schemeClr val="tx1"/>
                </a:solidFill>
                <a:effectLst/>
                <a:latin typeface="Segoe UI Light" pitchFamily="34" charset="0"/>
                <a:ea typeface="+mn-ea"/>
                <a:cs typeface="+mn-cs"/>
              </a:rPr>
              <a:t>Redirect can be used by default because the ports needed are open within Azure.</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5918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Anna</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LAYOUT : 2 Person Demo</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Anna </a:t>
            </a:r>
          </a:p>
          <a:p>
            <a:pPr marL="0" indent="0">
              <a:buFont typeface="Arial" panose="020B0604020202020204" pitchFamily="34" charset="0"/>
              <a:buNone/>
            </a:pPr>
            <a:endParaRPr lang="en-US"/>
          </a:p>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457200" indent="-457200">
              <a:buFont typeface="Arial" panose="020B0604020202020204" pitchFamily="34" charset="0"/>
              <a:buChar char="•"/>
            </a:pPr>
            <a:r>
              <a:rPr lang="en-US" err="1"/>
              <a:t>bcp</a:t>
            </a:r>
            <a:endParaRPr lang="en-US"/>
          </a:p>
          <a:p>
            <a:pPr marL="685800" lvl="1" indent="-457200">
              <a:buFont typeface="Arial" panose="020B0604020202020204" pitchFamily="34" charset="0"/>
              <a:buChar char="•"/>
            </a:pPr>
            <a:r>
              <a:rPr lang="en-US"/>
              <a:t>Connect to Azure SQL from on-premises</a:t>
            </a:r>
          </a:p>
          <a:p>
            <a:pPr marL="685800" lvl="1" indent="-457200">
              <a:buFont typeface="Arial" panose="020B0604020202020204" pitchFamily="34" charset="0"/>
              <a:buChar char="•"/>
            </a:pPr>
            <a:r>
              <a:rPr lang="en-US"/>
              <a:t>Connect to Azure SQL from Azure Virtual Machine</a:t>
            </a:r>
          </a:p>
          <a:p>
            <a:pPr marL="457200" indent="-457200">
              <a:buFont typeface="Arial" panose="020B0604020202020204" pitchFamily="34" charset="0"/>
              <a:buChar char="•"/>
            </a:pPr>
            <a:r>
              <a:rPr lang="en-US"/>
              <a:t>BULK INSERT</a:t>
            </a:r>
          </a:p>
          <a:p>
            <a:pPr marL="685800" lvl="1" indent="-457200">
              <a:buFont typeface="Arial" panose="020B0604020202020204" pitchFamily="34" charset="0"/>
              <a:buChar char="•"/>
            </a:pPr>
            <a:r>
              <a:rPr lang="en-US"/>
              <a:t>Use Azure Blob Storage</a:t>
            </a:r>
          </a:p>
          <a:p>
            <a:pPr marL="457200" indent="-457200">
              <a:buFont typeface="Arial" panose="020B0604020202020204" pitchFamily="34" charset="0"/>
              <a:buChar char="•"/>
            </a:pPr>
            <a:r>
              <a:rPr lang="en-US"/>
              <a:t>SSIS packages</a:t>
            </a:r>
          </a:p>
          <a:p>
            <a:pPr marL="685800" lvl="1" indent="-457200">
              <a:buFont typeface="Arial" panose="020B0604020202020204" pitchFamily="34" charset="0"/>
              <a:buChar char="•"/>
            </a:pPr>
            <a:r>
              <a:rPr lang="en-US"/>
              <a:t>Connect with SSIS on-premises</a:t>
            </a:r>
          </a:p>
          <a:p>
            <a:pPr marL="685800" lvl="1" indent="-457200">
              <a:buFont typeface="Arial" panose="020B0604020202020204" pitchFamily="34" charset="0"/>
              <a:buChar char="•"/>
            </a:pPr>
            <a:r>
              <a:rPr lang="en-US"/>
              <a:t>Host SSISDB in Azure SQL Database  or Managed Instance</a:t>
            </a:r>
          </a:p>
          <a:p>
            <a:pPr marL="685800" lvl="1" indent="-457200">
              <a:buFont typeface="Arial" panose="020B0604020202020204" pitchFamily="34" charset="0"/>
              <a:buChar char="•"/>
            </a:pPr>
            <a:r>
              <a:rPr lang="en-US"/>
              <a:t>Use the Azure-SSIS Integration Runtime (IR) for SSIS packages</a:t>
            </a:r>
          </a:p>
          <a:p>
            <a:pPr marL="457200" indent="-457200">
              <a:buFont typeface="Arial" panose="020B0604020202020204" pitchFamily="34" charset="0"/>
              <a:buChar char="•"/>
            </a:pPr>
            <a:r>
              <a:rPr lang="en-US"/>
              <a:t>Using Spark to load data</a:t>
            </a:r>
          </a:p>
          <a:p>
            <a:pPr marL="457200" indent="-457200">
              <a:buFont typeface="Arial" panose="020B0604020202020204" pitchFamily="34" charset="0"/>
              <a:buChar char="•"/>
            </a:pPr>
            <a:r>
              <a:rPr lang="en-US"/>
              <a:t>Using Azure Data Factory</a:t>
            </a:r>
          </a:p>
          <a:p>
            <a:pPr marL="457200" indent="-457200">
              <a:buFont typeface="Arial" panose="020B0604020202020204" pitchFamily="34" charset="0"/>
              <a:buChar char="•"/>
            </a:pPr>
            <a:r>
              <a:rPr lang="en-US"/>
              <a:t>Create database from a copy</a:t>
            </a:r>
          </a:p>
          <a:p>
            <a:endParaRPr lang="en-US"/>
          </a:p>
          <a:p>
            <a:r>
              <a:rPr lang="en-US"/>
              <a:t>Anna notes: the RESTORE from URL is really native restore support yes?</a:t>
            </a:r>
          </a:p>
          <a:p>
            <a:r>
              <a:rPr lang="en-US"/>
              <a:t>Anna notes: also could use ADF (MI and DB) </a:t>
            </a:r>
            <a:r>
              <a:rPr lang="en-US">
                <a:hlinkClick r:id="rId3"/>
              </a:rPr>
              <a:t>https://docs.microsoft.com/en-us/azure/data-factory/connector-sql-server</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notes: could also use Spark: </a:t>
            </a:r>
            <a:r>
              <a:rPr lang="en-US" sz="882" b="0" i="0" kern="1200">
                <a:solidFill>
                  <a:schemeClr val="tx1"/>
                </a:solidFill>
                <a:effectLst/>
                <a:latin typeface="Segoe UI Light" pitchFamily="34" charset="0"/>
                <a:ea typeface="+mn-ea"/>
                <a:cs typeface="+mn-cs"/>
                <a:hlinkClick r:id="rId4" tooltip="https://techcommunity.microsoft.com/t5/datacat/turbo-boost-data-loads-from-spark-using-sql-spark-connector/ba-p/305523"/>
              </a:rPr>
              <a:t>https://techcommunity.microsoft.com/t5/datacat/turbo-boost-data-loads-from-spark-using-sql-spark-connector/ba-p/305523</a:t>
            </a:r>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1486984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 Next slide goes to 2 Person Demo</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4204049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23036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 an Azure VM, it is just SQL Server, so it is supported. In Azure SQL Managed Instance, native restore from a URL is supported.</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capability is not currently supported in Azure SQL Database or Azure SQL Managed Instance, full recovery mode is required to meet the SLA.</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5608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summary, Bob what’s next</a:t>
            </a:r>
          </a:p>
          <a:p>
            <a:endParaRPr lang="en-US"/>
          </a:p>
          <a:p>
            <a:r>
              <a:rPr lang="en-US" b="1"/>
              <a:t>LAYOUT : 2 Person Demo</a:t>
            </a:r>
          </a:p>
          <a:p>
            <a:endParaRPr lang="en-US"/>
          </a:p>
          <a:p>
            <a:r>
              <a:rPr lang="en-US"/>
              <a:t>Let’s take a look at the QUESTIONS. </a:t>
            </a:r>
            <a:r>
              <a:rPr lang="en-US" b="1"/>
              <a:t>LAYOUT: 2 Person Chat – Let me know if you need to share desktop Anna: shouldn’t have to!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2834720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LAYOUT : Break. Start Timer</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7813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79200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endParaRPr lang="en-US"/>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1" i="0" kern="1200">
                <a:solidFill>
                  <a:schemeClr val="tx1"/>
                </a:solidFill>
                <a:effectLst/>
                <a:latin typeface="Segoe UI Light" pitchFamily="34" charset="0"/>
                <a:ea typeface="+mn-ea"/>
                <a:cs typeface="+mn-cs"/>
              </a:rPr>
              <a:t>LAYOUT : 2 Person Desktop TR</a:t>
            </a:r>
          </a:p>
          <a:p>
            <a:pPr rtl="0" fontAlgn="ctr"/>
            <a:r>
              <a:rPr lang="en-US" sz="882" b="0" i="0" kern="1200">
                <a:solidFill>
                  <a:schemeClr val="tx1"/>
                </a:solidFill>
                <a:effectLst/>
                <a:latin typeface="Segoe UI Light" pitchFamily="34" charset="0"/>
                <a:ea typeface="+mn-ea"/>
                <a:cs typeface="+mn-cs"/>
              </a:rPr>
              <a:t>Anna</a:t>
            </a:r>
          </a:p>
          <a:p>
            <a:pPr rtl="0" fontAlgn="ctr"/>
            <a:r>
              <a:rPr lang="en-US" sz="882" b="0" i="0" kern="1200">
                <a:solidFill>
                  <a:schemeClr val="tx1"/>
                </a:solidFill>
                <a:effectLst/>
                <a:latin typeface="Segoe UI Light" pitchFamily="34" charset="0"/>
                <a:ea typeface="+mn-ea"/>
                <a:cs typeface="+mn-cs"/>
              </a:rPr>
              <a:t>Lead in to next slide say something like … "you've spent a lot of time with security over the years, what stands out to you?"</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1340753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a:solidFill>
                  <a:schemeClr val="tx1"/>
                </a:solidFill>
                <a:effectLst/>
                <a:latin typeface="Segoe UI Light" pitchFamily="34" charset="0"/>
                <a:ea typeface="+mn-ea"/>
                <a:cs typeface="+mn-cs"/>
              </a:rPr>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427234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Anna</a:t>
            </a:r>
          </a:p>
          <a:p>
            <a:endParaRPr lang="en-US"/>
          </a:p>
          <a:p>
            <a:r>
              <a:rPr lang="en-US" sz="850" b="1">
                <a:latin typeface="Segoe UI Light"/>
                <a:cs typeface="Segoe UI Light"/>
              </a:rPr>
              <a:t>LAYOUT : 2 Person Demo. Next slide goes to 2 Person Desktop TR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a:p>
            <a:endParaRPr lang="en-US"/>
          </a:p>
          <a:p>
            <a:r>
              <a:rPr lang="en-US"/>
              <a:t>Private link:</a:t>
            </a:r>
          </a:p>
          <a:p>
            <a:r>
              <a:rPr lang="en-US" sz="800"/>
              <a:t>Benefits:</a:t>
            </a:r>
          </a:p>
          <a:p>
            <a:pPr marL="342891" indent="-342891">
              <a:buFont typeface="Arial" panose="020B0604020202020204" pitchFamily="34" charset="0"/>
              <a:buChar char="•"/>
            </a:pPr>
            <a:r>
              <a:rPr lang="en-US" sz="800"/>
              <a:t>Private endpoint for Azure SQL (server level)</a:t>
            </a:r>
          </a:p>
          <a:p>
            <a:pPr marL="342891" indent="-342891">
              <a:buFont typeface="Arial" panose="020B0604020202020204" pitchFamily="34" charset="0"/>
              <a:buChar char="•"/>
            </a:pPr>
            <a:r>
              <a:rPr lang="en-US" sz="800"/>
              <a:t>On-premises connectivity via Express Route/VPN</a:t>
            </a:r>
          </a:p>
          <a:p>
            <a:pPr marL="342891" indent="-342891">
              <a:buFont typeface="Arial" panose="020B0604020202020204" pitchFamily="34" charset="0"/>
              <a:buChar char="•"/>
            </a:pPr>
            <a:r>
              <a:rPr lang="en-US" sz="800"/>
              <a:t>Data exfiltration protection</a:t>
            </a:r>
          </a:p>
          <a:p>
            <a:pPr marL="342891" indent="-342891">
              <a:buFont typeface="Arial" panose="020B0604020202020204" pitchFamily="34" charset="0"/>
              <a:buChar char="•"/>
            </a:pPr>
            <a:r>
              <a:rPr lang="en-US" sz="800"/>
              <a:t>Can be part of network monitoring strategy using a Network Virtual Appliance (NVA)</a:t>
            </a:r>
          </a:p>
          <a:p>
            <a:r>
              <a:rPr lang="en-US" sz="800"/>
              <a:t>Currently in public preview for:</a:t>
            </a:r>
          </a:p>
          <a:p>
            <a:pPr marL="342891" indent="-342891">
              <a:buFont typeface="Arial" panose="020B0604020202020204" pitchFamily="34" charset="0"/>
              <a:buChar char="•"/>
            </a:pPr>
            <a:r>
              <a:rPr lang="en-US" sz="800"/>
              <a:t>Azure SQL Database (singleton databases)</a:t>
            </a:r>
          </a:p>
          <a:p>
            <a:pPr marL="342891" indent="-342891">
              <a:buFont typeface="Arial" panose="020B0604020202020204" pitchFamily="34" charset="0"/>
              <a:buChar char="•"/>
            </a:pPr>
            <a:r>
              <a:rPr lang="en-US" sz="800"/>
              <a:t>Azure SQL Data Warehouse</a:t>
            </a:r>
          </a:p>
          <a:p>
            <a:pPr marL="342891" indent="-342891">
              <a:buFont typeface="Arial" panose="020B0604020202020204" pitchFamily="34" charset="0"/>
              <a:buChar char="•"/>
            </a:pPr>
            <a:r>
              <a:rPr lang="en-US" sz="800"/>
              <a:t>Azure Storage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78877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89966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0755057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hlinkClick r:id="rId3"/>
            </a:endParaRPr>
          </a:p>
          <a:p>
            <a:r>
              <a:rPr lang="en-US">
                <a:hlinkClick r:id="rId3"/>
              </a:rPr>
              <a:t>Bob</a:t>
            </a:r>
          </a:p>
          <a:p>
            <a:endParaRPr lang="en-US">
              <a:hlinkClick r:id="rId3"/>
            </a:endParaRPr>
          </a:p>
          <a:p>
            <a:r>
              <a:rPr lang="en-US">
                <a:hlinkClick r:id="rId3"/>
              </a:rPr>
              <a:t>https://docs.microsoft.com/en-us/azure/cloud-adoption-framework/reference/networking-vdc</a:t>
            </a:r>
            <a:endParaRPr lang="en-US"/>
          </a:p>
          <a:p>
            <a:r>
              <a:rPr lang="en-US">
                <a:hlinkClick r:id="rId4"/>
              </a:rPr>
              <a:t>https://docs.microsoft.com/en-us/azure/cloud-adoption-framework/reference/vdc</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6092443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This will create a DNS hierarchy without information related to the Azure SQL Database logical server, and a truly private endpoint.</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This will be returned if virtual network rules or Private Endpoint(s) are enabled.</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41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2400" b="1"/>
              <a:t>LAYOUT : 2 Person Desktop TR</a:t>
            </a:r>
          </a:p>
          <a:p>
            <a:pPr marL="0" indent="0">
              <a:buFont typeface="Arial" panose="020B0604020202020204" pitchFamily="34" charset="0"/>
              <a:buNone/>
            </a:pPr>
            <a:endParaRPr lang="en-US" sz="2400"/>
          </a:p>
          <a:p>
            <a:pPr marL="0" indent="0">
              <a:buFont typeface="Arial" panose="020B0604020202020204" pitchFamily="34" charset="0"/>
              <a:buNone/>
            </a:pPr>
            <a:r>
              <a:rPr lang="en-US" sz="2400"/>
              <a:t>Bob</a:t>
            </a:r>
          </a:p>
          <a:p>
            <a:pPr marL="0" indent="0">
              <a:buFont typeface="Arial" panose="020B0604020202020204" pitchFamily="34" charset="0"/>
              <a:buNone/>
            </a:pPr>
            <a:endParaRPr lang="en-US" sz="2400"/>
          </a:p>
          <a:p>
            <a:pPr marL="342900" indent="-342900">
              <a:buFont typeface="Arial" panose="020B0604020202020204" pitchFamily="34" charset="0"/>
              <a:buChar char="•"/>
            </a:pPr>
            <a:r>
              <a:rPr lang="en-US" sz="2400"/>
              <a:t>All </a:t>
            </a:r>
            <a:r>
              <a:rPr lang="en-US" sz="2400" b="1" i="1"/>
              <a:t>Azure operations</a:t>
            </a:r>
            <a:r>
              <a:rPr lang="en-US" sz="2400"/>
              <a:t> for Azure SQL are controlled through RBAC</a:t>
            </a:r>
          </a:p>
          <a:p>
            <a:pPr marL="342900" indent="-342900">
              <a:buFont typeface="Arial" panose="020B0604020202020204" pitchFamily="34" charset="0"/>
              <a:buChar char="•"/>
            </a:pPr>
            <a:r>
              <a:rPr lang="en-US" sz="2400"/>
              <a:t>Security principal and role-based system</a:t>
            </a:r>
          </a:p>
          <a:p>
            <a:pPr marL="342900" indent="-342900">
              <a:buFont typeface="Arial" panose="020B0604020202020204" pitchFamily="34" charset="0"/>
              <a:buChar char="•"/>
            </a:pPr>
            <a:r>
              <a:rPr lang="en-US" sz="2400"/>
              <a:t>Scope includes subscription, resource group, and resource</a:t>
            </a:r>
          </a:p>
          <a:p>
            <a:pPr marL="342900" indent="-342900">
              <a:buFont typeface="Arial" panose="020B0604020202020204" pitchFamily="34" charset="0"/>
              <a:buChar char="•"/>
            </a:pPr>
            <a:r>
              <a:rPr lang="en-US" sz="2400"/>
              <a:t>Decoupled from SQL Security (today)</a:t>
            </a:r>
          </a:p>
          <a:p>
            <a:pPr marL="342900" indent="-342900">
              <a:buFont typeface="Arial" panose="020B0604020202020204" pitchFamily="34" charset="0"/>
              <a:buChar char="•"/>
            </a:pPr>
            <a:r>
              <a:rPr lang="en-US" sz="2400"/>
              <a:t>Applies to operations in Azure portal and CLI</a:t>
            </a:r>
          </a:p>
          <a:p>
            <a:pPr marL="342900" indent="-342900">
              <a:buFont typeface="Arial" panose="020B0604020202020204" pitchFamily="34" charset="0"/>
              <a:buChar char="•"/>
            </a:pPr>
            <a:r>
              <a:rPr lang="en-US" sz="2400"/>
              <a:t>Allows for separation of duties for deployment and Azure SQL management and usage</a:t>
            </a:r>
          </a:p>
          <a:p>
            <a:pPr marL="342900" indent="-342900">
              <a:buFont typeface="Arial" panose="020B0604020202020204" pitchFamily="34" charset="0"/>
              <a:buChar char="•"/>
            </a:pPr>
            <a:r>
              <a:rPr lang="en-US" sz="2400"/>
              <a:t>Azure locks help protect resources from delete or read-only</a:t>
            </a:r>
          </a:p>
          <a:p>
            <a:pPr marL="342900" indent="-342900">
              <a:buFont typeface="Arial" panose="020B0604020202020204" pitchFamily="34" charset="0"/>
              <a:buChar char="•"/>
            </a:pPr>
            <a:r>
              <a:rPr lang="en-US" sz="2400"/>
              <a:t>Built-in roles available to reduce need for higher level Azure RBAC roles like Owner or Contributor. So effectively, you can use these roles to have certain individuals deploy Azure SQL resources (or manage security polices) but grant other users actual access to user or manage the MI or database.  For example, a Server contributor could deploy a server but assign an Azure DB user to be the admin of the server and databases.</a:t>
            </a:r>
          </a:p>
          <a:p>
            <a:pPr marL="571500" lvl="1" indent="-342900">
              <a:buFont typeface="Arial" panose="020B0604020202020204" pitchFamily="34" charset="0"/>
              <a:buChar char="•"/>
            </a:pPr>
            <a:r>
              <a:rPr lang="en-US" sz="1600"/>
              <a:t>SQL DB Contributor – Can create and manage database but access the database (Ex. to connect and read data)</a:t>
            </a:r>
          </a:p>
          <a:p>
            <a:pPr marL="571500" lvl="1" indent="-342900">
              <a:buFont typeface="Arial" panose="020B0604020202020204" pitchFamily="34" charset="0"/>
              <a:buChar char="•"/>
            </a:pPr>
            <a:r>
              <a:rPr lang="en-US" sz="1600"/>
              <a:t>SQL Managed Instance Contributor – Create and manage managed instances but not access them</a:t>
            </a:r>
          </a:p>
          <a:p>
            <a:pPr marL="571500" lvl="1" indent="-342900">
              <a:buFont typeface="Arial" panose="020B0604020202020204" pitchFamily="34" charset="0"/>
              <a:buChar char="•"/>
            </a:pPr>
            <a:r>
              <a:rPr lang="en-US" sz="1600"/>
              <a:t>SQL Security Manager -  Manage security policies for MI and databases (like auditing) but not access the MI or database</a:t>
            </a:r>
          </a:p>
          <a:p>
            <a:pPr marL="571500" lvl="1" indent="-342900">
              <a:buFont typeface="Arial" panose="020B0604020202020204" pitchFamily="34" charset="0"/>
              <a:buChar char="•"/>
            </a:pPr>
            <a:r>
              <a:rPr lang="en-US" sz="1600"/>
              <a:t>SQL Server Contributor – Manage servers and databases but not access them.</a:t>
            </a:r>
          </a:p>
          <a:p>
            <a:pPr marL="342900" indent="-342900">
              <a:buFont typeface="Arial" panose="020B0604020202020204" pitchFamily="34" charset="0"/>
              <a:buChar char="•"/>
            </a:pPr>
            <a:endParaRPr lang="en-US" sz="24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8181743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endParaRPr lang="en-US"/>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“Mixed Mode” authentication forced and cannot be changed</a:t>
            </a:r>
          </a:p>
          <a:p>
            <a:pPr marL="457200" indent="-457200">
              <a:buFont typeface="Arial" panose="020B0604020202020204" pitchFamily="34" charset="0"/>
              <a:buChar char="•"/>
            </a:pPr>
            <a:r>
              <a:rPr lang="en-US"/>
              <a:t>SQL Auth login required during deployment called </a:t>
            </a:r>
            <a:r>
              <a:rPr lang="en-US" b="1"/>
              <a:t>server admin</a:t>
            </a:r>
            <a:r>
              <a:rPr lang="en-US"/>
              <a:t>.</a:t>
            </a:r>
          </a:p>
          <a:p>
            <a:pPr marL="685800" lvl="1" indent="-457200">
              <a:buFont typeface="Arial" panose="020B0604020202020204" pitchFamily="34" charset="0"/>
              <a:buChar char="•"/>
            </a:pPr>
            <a:r>
              <a:rPr lang="en-US"/>
              <a:t>Server-level principal for logical server. Becomes default </a:t>
            </a:r>
            <a:r>
              <a:rPr lang="en-US" err="1"/>
              <a:t>dbo</a:t>
            </a:r>
            <a:r>
              <a:rPr lang="en-US"/>
              <a:t> for Azure SQL Database</a:t>
            </a:r>
          </a:p>
          <a:p>
            <a:pPr marL="685800" lvl="1" indent="-457200">
              <a:buFont typeface="Arial" panose="020B0604020202020204" pitchFamily="34" charset="0"/>
              <a:buChar char="•"/>
            </a:pPr>
            <a:r>
              <a:rPr lang="en-US"/>
              <a:t>Member of sysadmin server role for Managed Instance</a:t>
            </a:r>
          </a:p>
          <a:p>
            <a:pPr marL="457200" indent="-457200">
              <a:buFont typeface="Arial" panose="020B0604020202020204" pitchFamily="34" charset="0"/>
              <a:buChar char="•"/>
            </a:pPr>
            <a:r>
              <a:rPr lang="en-US"/>
              <a:t>Need Windows Auth? Use Azure Active Directory Authentication</a:t>
            </a:r>
          </a:p>
          <a:p>
            <a:pPr marL="457200" indent="-457200">
              <a:buFont typeface="Arial" panose="020B0604020202020204" pitchFamily="34" charset="0"/>
              <a:buChar char="•"/>
            </a:pPr>
            <a:r>
              <a:rPr lang="en-US"/>
              <a:t>CREATE LOGIN supported for both MI and Database</a:t>
            </a:r>
          </a:p>
          <a:p>
            <a:pPr marL="457200" indent="-457200">
              <a:buFont typeface="Arial" panose="020B0604020202020204" pitchFamily="34" charset="0"/>
              <a:buChar char="•"/>
            </a:pPr>
            <a:r>
              <a:rPr lang="en-US" err="1"/>
              <a:t>loginmanager</a:t>
            </a:r>
            <a:r>
              <a:rPr lang="en-US"/>
              <a:t> and </a:t>
            </a:r>
            <a:r>
              <a:rPr lang="en-US" err="1"/>
              <a:t>dbmanager</a:t>
            </a:r>
            <a:r>
              <a:rPr lang="en-US"/>
              <a:t> roles for Azure Database admins</a:t>
            </a:r>
          </a:p>
          <a:p>
            <a:pPr marL="457200" indent="-457200">
              <a:buFont typeface="Arial" panose="020B0604020202020204" pitchFamily="34" charset="0"/>
              <a:buChar char="•"/>
            </a:pPr>
            <a:r>
              <a:rPr lang="en-US" err="1"/>
              <a:t>sa</a:t>
            </a:r>
            <a:r>
              <a:rPr lang="en-US"/>
              <a:t> disabled for Managed Instance and guest disabled for database</a:t>
            </a:r>
          </a:p>
          <a:p>
            <a:endParaRPr lang="en-US"/>
          </a:p>
          <a:p>
            <a:r>
              <a:rPr lang="en-US"/>
              <a:t>CREATE LOGIN has some syntax differences for MI and DB (Ex. supporting Azure AD auth). See </a:t>
            </a:r>
            <a:r>
              <a:rPr lang="en-US">
                <a:hlinkClick r:id="rId3"/>
              </a:rPr>
              <a:t>https://docs.microsoft.com/en-us/sql/t-sql/statements/create-login-transact-sql?view=azuresqldb-current</a:t>
            </a:r>
            <a:r>
              <a:rPr lang="en-US"/>
              <a:t> and </a:t>
            </a:r>
            <a:r>
              <a:rPr lang="en-US">
                <a:hlinkClick r:id="rId4"/>
              </a:rPr>
              <a:t>https://docs.microsoft.com/en-us/sql/t-sql/statements/create-login-transact-sql?view=azuresqldb-mi-current</a:t>
            </a:r>
            <a:r>
              <a:rPr lang="en-US"/>
              <a:t>.</a:t>
            </a:r>
          </a:p>
          <a:p>
            <a:endParaRPr lang="en-US"/>
          </a:p>
          <a:p>
            <a:r>
              <a:rPr lang="en-US"/>
              <a:t>logins for Azure SQL Database are created in the context of the logical server.</a:t>
            </a:r>
          </a:p>
          <a:p>
            <a:r>
              <a:rPr lang="en-US"/>
              <a:t>The server admin specified during database server deployment is a server level principal and effectively has “sysadmin” rights for the server and all databases.</a:t>
            </a:r>
          </a:p>
          <a:p>
            <a:r>
              <a:rPr lang="en-US"/>
              <a:t>You can create other more limited admins using the following database level roles in the master of the logical server.</a:t>
            </a:r>
          </a:p>
          <a:p>
            <a:r>
              <a:rPr lang="en-US" err="1"/>
              <a:t>loginmanager</a:t>
            </a:r>
            <a:r>
              <a:rPr lang="en-US"/>
              <a:t> role is a database level role in the master of the logical server. Members are allowed to create logins for the database server</a:t>
            </a:r>
          </a:p>
          <a:p>
            <a:r>
              <a:rPr lang="en-US" err="1"/>
              <a:t>dbmanager</a:t>
            </a:r>
            <a:r>
              <a:rPr lang="en-US"/>
              <a:t> is a database level role in the master of the logical server. Members can create and delete databases based on the database server.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0281647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LAYOUT : 2 Person Desktop</a:t>
            </a:r>
          </a:p>
          <a:p>
            <a:endParaRPr lang="en-US" dirty="0"/>
          </a:p>
          <a:p>
            <a:endParaRPr lang="en-US" dirty="0"/>
          </a:p>
          <a:p>
            <a:r>
              <a:rPr lang="en-US" dirty="0"/>
              <a:t>Anna</a:t>
            </a:r>
          </a:p>
          <a:p>
            <a:endParaRPr lang="en-US" dirty="0"/>
          </a:p>
          <a:p>
            <a:r>
              <a:rPr lang="en-US" dirty="0"/>
              <a:t>Deploy with a SQL Server admin</a:t>
            </a:r>
          </a:p>
          <a:p>
            <a:r>
              <a:rPr lang="en-US" dirty="0"/>
              <a:t>	Both MI and Azure SQL Database Server require a SQL Server admin account and password</a:t>
            </a:r>
          </a:p>
          <a:p>
            <a:r>
              <a:rPr lang="en-US" dirty="0"/>
              <a:t>Create Other Admins</a:t>
            </a:r>
          </a:p>
          <a:p>
            <a:r>
              <a:rPr lang="en-US" dirty="0"/>
              <a:t>	For MI, you can create an Azure AD server admin which is a sysadmin for the instance</a:t>
            </a:r>
          </a:p>
          <a:p>
            <a:r>
              <a:rPr lang="en-US" dirty="0"/>
              <a:t>	You can create other sysadmin logins either with SQL logins or with AAD</a:t>
            </a:r>
          </a:p>
          <a:p>
            <a:r>
              <a:rPr lang="en-US" dirty="0"/>
              <a:t>	For DB, you can create an Azure AD server admin (just one)</a:t>
            </a:r>
          </a:p>
          <a:p>
            <a:r>
              <a:rPr lang="en-US" dirty="0"/>
              <a:t>	You can now create SQL “admin” logins by placing them in the special </a:t>
            </a:r>
            <a:r>
              <a:rPr lang="en-US" dirty="0" err="1"/>
              <a:t>loginmanager</a:t>
            </a:r>
            <a:r>
              <a:rPr lang="en-US" dirty="0"/>
              <a:t> or </a:t>
            </a:r>
            <a:r>
              <a:rPr lang="en-US" dirty="0" err="1"/>
              <a:t>dbmanager</a:t>
            </a:r>
            <a:r>
              <a:rPr lang="en-US" dirty="0"/>
              <a:t> logical master database roles</a:t>
            </a:r>
          </a:p>
          <a:p>
            <a:r>
              <a:rPr lang="en-US" dirty="0"/>
              <a:t>Admins can create users</a:t>
            </a:r>
          </a:p>
          <a:p>
            <a:r>
              <a:rPr lang="en-US" dirty="0"/>
              <a:t>	For MI,</a:t>
            </a:r>
          </a:p>
          <a:p>
            <a:r>
              <a:rPr lang="en-US" dirty="0"/>
              <a:t>	Now create logins and users just like you would for any SQL Server except instead of Windows Auth you can use AAD</a:t>
            </a:r>
          </a:p>
          <a:p>
            <a:r>
              <a:rPr lang="en-US" dirty="0"/>
              <a:t>	A SQL Server Contained Database is supported just like SQL Server</a:t>
            </a:r>
          </a:p>
          <a:p>
            <a:r>
              <a:rPr lang="en-US" dirty="0"/>
              <a:t>	Users CAN not be based on AAD</a:t>
            </a:r>
          </a:p>
          <a:p>
            <a:r>
              <a:rPr lang="en-US" dirty="0"/>
              <a:t>	For DB,</a:t>
            </a:r>
          </a:p>
          <a:p>
            <a:r>
              <a:rPr lang="en-US" dirty="0"/>
              <a:t>	You can create SQL logins in logical master</a:t>
            </a:r>
          </a:p>
          <a:p>
            <a:r>
              <a:rPr lang="en-US" dirty="0"/>
              <a:t>	You can create users in databases based SQL logins in logical master</a:t>
            </a:r>
          </a:p>
          <a:p>
            <a:r>
              <a:rPr lang="en-US" dirty="0"/>
              <a:t>	In addition, you can create contained database users either with SQL auth or AAD (AAD requires an AAD server admin)</a:t>
            </a:r>
          </a:p>
          <a:p>
            <a:r>
              <a:rPr lang="en-US"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312810723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3409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Bob</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Encrypted connections</a:t>
            </a:r>
          </a:p>
          <a:p>
            <a:pPr marL="685800" lvl="1" indent="-457200">
              <a:buFont typeface="Arial" panose="020B0604020202020204" pitchFamily="34" charset="0"/>
              <a:buChar char="•"/>
            </a:pPr>
            <a:r>
              <a:rPr lang="en-US"/>
              <a:t>Encrypted connections required and forced using TLS</a:t>
            </a:r>
          </a:p>
          <a:p>
            <a:pPr marL="685800" lvl="1" indent="-457200">
              <a:buFont typeface="Arial" panose="020B0604020202020204" pitchFamily="34" charset="0"/>
              <a:buChar char="•"/>
            </a:pPr>
            <a:r>
              <a:rPr lang="en-US"/>
              <a:t>Force encryption on client to avoid server negotiation</a:t>
            </a:r>
          </a:p>
          <a:p>
            <a:pPr marL="685800" lvl="1" indent="-457200">
              <a:buFont typeface="Arial" panose="020B0604020202020204" pitchFamily="34" charset="0"/>
              <a:buChar char="•"/>
            </a:pPr>
            <a:r>
              <a:rPr lang="en-US"/>
              <a:t>Don’t trust server certificate as best practice</a:t>
            </a:r>
          </a:p>
          <a:p>
            <a:pPr marL="457200" indent="-457200">
              <a:buFont typeface="Arial" panose="020B0604020202020204" pitchFamily="34" charset="0"/>
              <a:buChar char="•"/>
            </a:pPr>
            <a:r>
              <a:rPr lang="en-US"/>
              <a:t>Transparent Data Encryption (TDE)</a:t>
            </a:r>
          </a:p>
          <a:p>
            <a:pPr marL="685800" lvl="1" indent="-457200">
              <a:buFont typeface="Arial" panose="020B0604020202020204" pitchFamily="34" charset="0"/>
              <a:buChar char="•"/>
            </a:pPr>
            <a:r>
              <a:rPr lang="en-US"/>
              <a:t>On by default for all new Azure SQL Databases</a:t>
            </a:r>
          </a:p>
          <a:p>
            <a:pPr marL="685800" lvl="1" indent="-457200">
              <a:buFont typeface="Arial" panose="020B0604020202020204" pitchFamily="34" charset="0"/>
              <a:buChar char="•"/>
            </a:pPr>
            <a:r>
              <a:rPr lang="en-US"/>
              <a:t>Customer-managed keys with Azure Key Vault</a:t>
            </a:r>
          </a:p>
          <a:p>
            <a:pPr marL="457200" indent="-457200">
              <a:buFont typeface="Arial" panose="020B0604020202020204" pitchFamily="34" charset="0"/>
              <a:buChar char="•"/>
            </a:pPr>
            <a:r>
              <a:rPr lang="en-US"/>
              <a:t>Column Level Encryption</a:t>
            </a:r>
          </a:p>
          <a:p>
            <a:pPr marL="685800" lvl="1" indent="-457200">
              <a:buFont typeface="Arial" panose="020B0604020202020204" pitchFamily="34" charset="0"/>
              <a:buChar char="•"/>
            </a:pPr>
            <a:r>
              <a:rPr lang="en-US"/>
              <a:t>Supported just like SQL Server</a:t>
            </a:r>
          </a:p>
          <a:p>
            <a:pPr marL="457200" indent="-457200">
              <a:buFont typeface="Arial" panose="020B0604020202020204" pitchFamily="34" charset="0"/>
              <a:buChar char="•"/>
            </a:pPr>
            <a:r>
              <a:rPr lang="en-US"/>
              <a:t>Always Encrypted</a:t>
            </a:r>
          </a:p>
          <a:p>
            <a:pPr marL="685800" lvl="1" indent="-457200">
              <a:buFont typeface="Arial" panose="020B0604020202020204" pitchFamily="34" charset="0"/>
              <a:buChar char="•"/>
            </a:pPr>
            <a:r>
              <a:rPr lang="en-US"/>
              <a:t>Supported just like SQL Server</a:t>
            </a:r>
          </a:p>
          <a:p>
            <a:pPr marL="685800" lvl="1" indent="-457200">
              <a:buFont typeface="Arial" panose="020B0604020202020204" pitchFamily="34" charset="0"/>
              <a:buChar char="•"/>
            </a:pPr>
            <a:r>
              <a:rPr lang="en-US"/>
              <a:t>Store keys in Azure Key Vault</a:t>
            </a:r>
          </a:p>
          <a:p>
            <a:pPr marL="685800" lvl="1" indent="-457200">
              <a:buFont typeface="Arial" panose="020B0604020202020204" pitchFamily="34" charset="0"/>
              <a:buChar char="•"/>
            </a:pPr>
            <a:r>
              <a:rPr lang="en-US"/>
              <a:t>Enclave support not yet available</a:t>
            </a:r>
          </a:p>
          <a:p>
            <a:pPr marL="685800" lvl="1" indent="-457200">
              <a:buFont typeface="Arial" panose="020B0604020202020204" pitchFamily="34" charset="0"/>
              <a:buChar char="•"/>
            </a:pPr>
            <a:r>
              <a:rPr lang="en-US"/>
              <a:t>Operators like JOIN, GROUP BY, DISTINCT only allowed for deterministic encryption</a:t>
            </a:r>
          </a:p>
          <a:p>
            <a:endParaRPr lang="en-US"/>
          </a:p>
          <a:p>
            <a:r>
              <a:rPr lang="en-US"/>
              <a:t>Always encrypted</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side Encryption-</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Client-side encryption of sensitive data using keys that are </a:t>
            </a:r>
            <a:r>
              <a:rPr kumimoji="0" lang="en-US" sz="1765" b="1" i="1"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never</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 given to the database system</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Encryption Transparency-</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driver transparently encrypts query parameters and decrypts encrypted results</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Queries on </a:t>
            </a:r>
            <a:b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Encrypted Data-</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Support for equality comparison, including join, group by and distinct operators via deterministic encryption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3545128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1918952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8468705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Desktop TR</a:t>
            </a:r>
          </a:p>
          <a:p>
            <a:pPr marL="0" indent="0">
              <a:buFont typeface="Arial" panose="020B0604020202020204" pitchFamily="34" charset="0"/>
              <a:buNone/>
            </a:pPr>
            <a:r>
              <a:rPr lang="en-US"/>
              <a:t>Anna</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Ensure applications force connection encryption</a:t>
            </a:r>
          </a:p>
          <a:p>
            <a:pPr marL="457200" indent="-457200">
              <a:buFont typeface="Arial" panose="020B0604020202020204" pitchFamily="34" charset="0"/>
              <a:buChar char="•"/>
            </a:pPr>
            <a:r>
              <a:rPr lang="en-US"/>
              <a:t>Setup Always Encrypted for advanced protection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11717119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b="1"/>
          </a:p>
          <a:p>
            <a:endParaRPr lang="en-US"/>
          </a:p>
          <a:p>
            <a:r>
              <a:rPr lang="en-US" sz="882" b="1" i="0" kern="1200">
                <a:solidFill>
                  <a:schemeClr val="tx1"/>
                </a:solidFill>
                <a:effectLst/>
                <a:latin typeface="Segoe UI Light" pitchFamily="34" charset="0"/>
                <a:ea typeface="+mn-ea"/>
                <a:cs typeface="+mn-cs"/>
              </a:rPr>
              <a:t>That's correct, by using </a:t>
            </a:r>
            <a:r>
              <a:rPr lang="en-US"/>
              <a:t>GRANT UNMASK</a:t>
            </a:r>
            <a:r>
              <a:rPr lang="en-US" sz="882" b="1" i="0" kern="1200">
                <a:solidFill>
                  <a:schemeClr val="tx1"/>
                </a:solidFill>
                <a:effectLst/>
                <a:latin typeface="Segoe UI Light" pitchFamily="34" charset="0"/>
                <a:ea typeface="+mn-ea"/>
                <a:cs typeface="+mn-cs"/>
              </a:rPr>
              <a:t> you can allow certain users or roles access to view data.</a:t>
            </a:r>
          </a:p>
          <a:p>
            <a:endParaRPr lang="en-US" sz="882" b="1" i="0" kern="1200">
              <a:solidFill>
                <a:schemeClr val="tx1"/>
              </a:solidFill>
              <a:effectLst/>
              <a:latin typeface="Segoe UI Light" pitchFamily="34" charset="0"/>
              <a:ea typeface="+mn-ea"/>
              <a:cs typeface="+mn-cs"/>
            </a:endParaRPr>
          </a:p>
          <a:p>
            <a:r>
              <a:rPr lang="en-US"/>
              <a:t>JOIN</a:t>
            </a:r>
            <a:r>
              <a:rPr lang="en-US" sz="882" b="1" i="0" kern="1200">
                <a:solidFill>
                  <a:schemeClr val="tx1"/>
                </a:solidFill>
                <a:effectLst/>
                <a:latin typeface="Segoe UI Light" pitchFamily="34" charset="0"/>
                <a:ea typeface="+mn-ea"/>
                <a:cs typeface="+mn-cs"/>
              </a:rPr>
              <a:t>, </a:t>
            </a:r>
            <a:r>
              <a:rPr lang="en-US"/>
              <a:t>GROUP BY</a:t>
            </a:r>
            <a:r>
              <a:rPr lang="en-US" sz="882" b="1" i="0" kern="1200">
                <a:solidFill>
                  <a:schemeClr val="tx1"/>
                </a:solidFill>
                <a:effectLst/>
                <a:latin typeface="Segoe UI Light" pitchFamily="34" charset="0"/>
                <a:ea typeface="+mn-ea"/>
                <a:cs typeface="+mn-cs"/>
              </a:rPr>
              <a:t>, and </a:t>
            </a:r>
            <a:r>
              <a:rPr lang="en-US"/>
              <a:t>DISTINCT</a:t>
            </a:r>
            <a:r>
              <a:rPr lang="en-US" sz="882" b="1" i="0" kern="1200">
                <a:solidFill>
                  <a:schemeClr val="tx1"/>
                </a:solidFill>
                <a:effectLst/>
                <a:latin typeface="Segoe UI Light" pitchFamily="34" charset="0"/>
                <a:ea typeface="+mn-ea"/>
                <a:cs typeface="+mn-cs"/>
              </a:rPr>
              <a:t> operators are supported by deterministic encryption.</a:t>
            </a:r>
          </a:p>
          <a:p>
            <a:endParaRPr lang="en-US" sz="882" b="1"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59576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Anna</a:t>
            </a:r>
          </a:p>
          <a:p>
            <a:endParaRPr lang="en-US"/>
          </a:p>
          <a:p>
            <a:r>
              <a:rPr lang="en-US"/>
              <a:t>SQL Server Audit for Azure SQL Managed Instance</a:t>
            </a:r>
          </a:p>
          <a:p>
            <a:r>
              <a:rPr lang="en-US"/>
              <a:t>	Works just like SQL Server except for storage is Azure Blog Storage for .</a:t>
            </a:r>
            <a:r>
              <a:rPr lang="en-US" err="1"/>
              <a:t>xel</a:t>
            </a:r>
            <a:r>
              <a:rPr lang="en-US"/>
              <a:t> files</a:t>
            </a:r>
          </a:p>
          <a:p>
            <a:r>
              <a:rPr lang="en-US"/>
              <a:t>Azure SQL Auditing</a:t>
            </a:r>
          </a:p>
          <a:p>
            <a:r>
              <a:rPr lang="en-US"/>
              <a:t>	Default action groups are </a:t>
            </a:r>
            <a:r>
              <a:rPr lang="en-US" sz="882" b="0" i="0" kern="1200">
                <a:solidFill>
                  <a:schemeClr val="tx1"/>
                </a:solidFill>
                <a:effectLst/>
                <a:latin typeface="Segoe UI Light" pitchFamily="34" charset="0"/>
                <a:ea typeface="+mn-ea"/>
                <a:cs typeface="+mn-cs"/>
              </a:rPr>
              <a:t>BATCH_COMPLETED_GROUP,  SUCCESSFUL_DATABASE_AUTHENTICATION_GROUP,  FAILED_DATABASE_AUTHENTICATION_GROUP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	</a:t>
            </a:r>
            <a:r>
              <a:rPr lang="en-US"/>
              <a:t>No exact Audit-Level Audit Action Group equivalent capability but some is available through Activity Logs and BATCH_COMPLETED_GROUP audit</a:t>
            </a:r>
          </a:p>
          <a:p>
            <a:endParaRPr lang="en-US" sz="882" b="0" i="0" kern="1200">
              <a:solidFill>
                <a:schemeClr val="tx1"/>
              </a:solidFill>
              <a:effectLst/>
              <a:latin typeface="Segoe UI Light" pitchFamily="34" charset="0"/>
              <a:ea typeface="+mn-ea"/>
              <a:cs typeface="+mn-cs"/>
            </a:endParaRP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37738797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580533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r>
              <a:rPr lang="en-US"/>
              <a:t>Bob</a:t>
            </a:r>
          </a:p>
          <a:p>
            <a:endParaRPr lang="en-US"/>
          </a:p>
          <a:p>
            <a:r>
              <a:rPr lang="en-US"/>
              <a:t>TODO: Does the T-SQL syntax for Data Classification work on Azure SQL?</a:t>
            </a:r>
          </a:p>
          <a:p>
            <a:r>
              <a:rPr lang="en-US"/>
              <a:t>SSMS Vuln Assessment works against Azure SQL</a:t>
            </a:r>
          </a:p>
          <a:p>
            <a:r>
              <a:rPr lang="en-US"/>
              <a:t>SSMS Data Classification works against 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2311886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spc="0">
                <a:ln>
                  <a:noFill/>
                </a:ln>
                <a:solidFill>
                  <a:schemeClr val="bg2"/>
                </a:solidFill>
                <a:latin typeface="Segoe UI Light" charset="0"/>
                <a:cs typeface="Segoe UI Light" charset="0"/>
              </a:rPr>
              <a:t>LAYOUT : 2 Person Desktop TR</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Bob</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b="0" spc="0">
              <a:ln>
                <a:noFill/>
              </a:ln>
              <a:solidFill>
                <a:schemeClr val="bg2"/>
              </a:solidFill>
              <a:latin typeface="Segoe UI Light" charset="0"/>
              <a:cs typeface="Segoe UI Light" charset="0"/>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To summarize what you have seen, </a:t>
            </a: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9/28/2020 8:44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91629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65135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You cannot write to local files since your instance is hosted in Azure</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In Azure SQL Database, you can configure Azure SQL Auditing and leverage DMVs, Metrics, and Alerts in order to monitor security-related events.</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22259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 -&gt; 2 Person Chat for Questions</a:t>
            </a:r>
          </a:p>
          <a:p>
            <a:endParaRPr lang="en-US"/>
          </a:p>
          <a:p>
            <a:r>
              <a:rPr lang="en-US"/>
              <a:t>Anna summary, Bob what’s next</a:t>
            </a:r>
          </a:p>
          <a:p>
            <a:endParaRPr lang="en-US"/>
          </a:p>
          <a:p>
            <a:r>
              <a:rPr lang="en-US"/>
              <a:t>Take a look at QUESTIONS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Bob</a:t>
            </a:r>
          </a:p>
          <a:p>
            <a:pPr lvl="0"/>
            <a:endParaRPr lang="en-US"/>
          </a:p>
          <a:p>
            <a:pPr lvl="0"/>
            <a:r>
              <a:rPr lang="en-US" b="1"/>
              <a:t>LAYOUT : 2 Person Desktop TR</a:t>
            </a:r>
          </a:p>
          <a:p>
            <a:pPr lvl="0"/>
            <a:endParaRPr lang="en-US"/>
          </a:p>
          <a:p>
            <a:pPr lvl="0"/>
            <a:r>
              <a:rPr lang="en-US"/>
              <a:t>2006</a:t>
            </a:r>
          </a:p>
          <a:p>
            <a:pPr lvl="1"/>
            <a:r>
              <a:rPr lang="en-US" err="1"/>
              <a:t>CloudDB</a:t>
            </a:r>
            <a:r>
              <a:rPr lang="en-US"/>
              <a:t> Project</a:t>
            </a:r>
          </a:p>
          <a:p>
            <a:pPr lvl="1"/>
            <a:r>
              <a:rPr lang="en-US" err="1"/>
              <a:t>RedDog</a:t>
            </a:r>
            <a:r>
              <a:rPr lang="en-US"/>
              <a:t> Project</a:t>
            </a:r>
          </a:p>
          <a:p>
            <a:pPr lvl="0"/>
            <a:r>
              <a:rPr lang="en-US"/>
              <a:t>2008</a:t>
            </a:r>
          </a:p>
          <a:p>
            <a:pPr lvl="1"/>
            <a:r>
              <a:rPr lang="en-US"/>
              <a:t>Windows Azure and SQL Data Services announced at PDC</a:t>
            </a:r>
          </a:p>
          <a:p>
            <a:pPr lvl="0"/>
            <a:r>
              <a:rPr lang="en-US"/>
              <a:t>2010</a:t>
            </a:r>
          </a:p>
          <a:p>
            <a:pPr lvl="1"/>
            <a:r>
              <a:rPr lang="en-US"/>
              <a:t>Windows Azure and SQL Azure officially launch.</a:t>
            </a:r>
          </a:p>
          <a:p>
            <a:pPr lvl="0"/>
            <a:r>
              <a:rPr lang="en-US"/>
              <a:t>2012</a:t>
            </a:r>
          </a:p>
          <a:p>
            <a:pPr lvl="1"/>
            <a:r>
              <a:rPr lang="en-US"/>
              <a:t>SQL Azure branded Azure SQL Database</a:t>
            </a:r>
          </a:p>
          <a:p>
            <a:pPr lvl="0"/>
            <a:r>
              <a:rPr lang="en-US"/>
              <a:t>2013</a:t>
            </a:r>
          </a:p>
          <a:p>
            <a:pPr lvl="1"/>
            <a:r>
              <a:rPr lang="en-US"/>
              <a:t>Azure Virtual Machines released</a:t>
            </a:r>
          </a:p>
          <a:p>
            <a:pPr lvl="0"/>
            <a:r>
              <a:rPr lang="en-US"/>
              <a:t>2014</a:t>
            </a:r>
          </a:p>
          <a:p>
            <a:pPr lvl="1"/>
            <a:r>
              <a:rPr lang="en-US"/>
              <a:t>Windows Azure branded Microsoft Azure</a:t>
            </a:r>
          </a:p>
          <a:p>
            <a:pPr lvl="0"/>
            <a:r>
              <a:rPr lang="en-US"/>
              <a:t>2015</a:t>
            </a:r>
          </a:p>
          <a:p>
            <a:pPr lvl="1"/>
            <a:r>
              <a:rPr lang="en-US"/>
              <a:t>Azure SQL Database V12 released</a:t>
            </a:r>
          </a:p>
          <a:p>
            <a:pPr lvl="0"/>
            <a:r>
              <a:rPr lang="en-US"/>
              <a:t>2016</a:t>
            </a:r>
          </a:p>
          <a:p>
            <a:pPr lvl="1"/>
            <a:r>
              <a:rPr lang="en-US"/>
              <a:t>Azure SQL Database Elastic Pools released</a:t>
            </a:r>
          </a:p>
          <a:p>
            <a:pPr lvl="0"/>
            <a:r>
              <a:rPr lang="en-US"/>
              <a:t>2018</a:t>
            </a:r>
          </a:p>
          <a:p>
            <a:pPr lvl="1"/>
            <a:r>
              <a:rPr lang="en-US"/>
              <a:t>Azure SQL Database Managed Instance released</a:t>
            </a:r>
          </a:p>
          <a:p>
            <a:pPr lvl="0"/>
            <a:r>
              <a:rPr lang="en-US"/>
              <a:t>2019</a:t>
            </a:r>
          </a:p>
          <a:p>
            <a:pPr lvl="1"/>
            <a:r>
              <a:rPr lang="en-US"/>
              <a:t>Azure SQL Database Hyperscale Released</a:t>
            </a:r>
          </a:p>
          <a:p>
            <a:pPr lvl="1"/>
            <a:r>
              <a:rPr lang="en-US"/>
              <a:t>Azure SQL Database Serverless Released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9966613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Demo</a:t>
            </a:r>
          </a:p>
          <a:p>
            <a:endParaRPr lang="en-US"/>
          </a:p>
          <a:p>
            <a:r>
              <a:rPr lang="en-US"/>
              <a:t>Anna to ask Bob: w</a:t>
            </a:r>
            <a:r>
              <a:rPr lang="en-US" sz="882" kern="1200">
                <a:solidFill>
                  <a:schemeClr val="tx1"/>
                </a:solidFill>
                <a:effectLst/>
                <a:latin typeface="Segoe UI Light" pitchFamily="34" charset="0"/>
                <a:ea typeface="+mn-ea"/>
                <a:cs typeface="+mn-cs"/>
              </a:rPr>
              <a:t>hen you look at Performance overall, what really stands out?</a:t>
            </a:r>
            <a:endParaRPr lang="en-US"/>
          </a:p>
          <a:p>
            <a:endParaRPr lang="en-US"/>
          </a:p>
          <a:p>
            <a:r>
              <a:rPr lang="en-US"/>
              <a:t>At some point evaluate EE specific edition features such as </a:t>
            </a:r>
            <a:r>
              <a:rPr lang="en-US" err="1"/>
              <a:t>bpool</a:t>
            </a:r>
            <a:r>
              <a:rPr lang="en-US"/>
              <a:t> ramp-up, larger read ahead, and merry go round scanning (called Advanced Scanning in the docs. Read more at </a:t>
            </a:r>
            <a:r>
              <a:rPr lang="en-US">
                <a:hlinkClick r:id="rId3"/>
              </a:rPr>
              <a:t>https://docs.microsoft.com/en-us/sql/relational-databases/reading-pages?view=sql-server-ver15</a:t>
            </a:r>
            <a:r>
              <a:rPr lang="en-US"/>
              <a:t>). Answer is yes </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7179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a:solidFill>
                  <a:schemeClr val="tx1"/>
                </a:solidFill>
                <a:effectLst/>
                <a:latin typeface="Segoe UI Light" pitchFamily="34" charset="0"/>
                <a:ea typeface="+mn-ea"/>
                <a:cs typeface="+mn-cs"/>
              </a:rPr>
              <a:t>LAYOUT : 2 Person Desktop TR</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Bob</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Gen5: 20.4 GB - 408 GB (5.1GB/vCore) for read-write queries</a:t>
            </a:r>
            <a:br>
              <a:rPr lang="en-US"/>
            </a:br>
            <a:r>
              <a:rPr lang="en-US" sz="882" b="0" i="0" kern="1200">
                <a:solidFill>
                  <a:schemeClr val="tx1"/>
                </a:solidFill>
                <a:effectLst/>
                <a:latin typeface="Segoe UI Light" pitchFamily="34" charset="0"/>
                <a:ea typeface="+mn-ea"/>
                <a:cs typeface="+mn-cs"/>
              </a:rPr>
              <a:t>+ additional 20.4 GB - 408 GB (5.1GB/vCore) for read-only queries.</a:t>
            </a:r>
            <a:br>
              <a:rPr lang="en-US"/>
            </a:br>
            <a:r>
              <a:rPr lang="en-US" sz="882" b="0" i="0" kern="1200">
                <a:solidFill>
                  <a:schemeClr val="tx1"/>
                </a:solidFill>
                <a:effectLst/>
                <a:latin typeface="Segoe UI Light" pitchFamily="34" charset="0"/>
                <a:ea typeface="+mn-ea"/>
                <a:cs typeface="+mn-cs"/>
              </a:rPr>
              <a:t>Add more vCores to get more memory.</a:t>
            </a:r>
          </a:p>
          <a:p>
            <a:endParaRPr lang="en-US" sz="882" b="0" i="0" kern="1200">
              <a:solidFill>
                <a:schemeClr val="tx1"/>
              </a:solidFill>
              <a:effectLst/>
              <a:latin typeface="Segoe UI Light" pitchFamily="34" charset="0"/>
              <a:ea typeface="+mn-ea"/>
              <a:cs typeface="+mn-cs"/>
            </a:endParaRPr>
          </a:p>
          <a:p>
            <a:r>
              <a:rPr lang="en-US" sz="900"/>
              <a:t>Max Capacities</a:t>
            </a:r>
          </a:p>
          <a:p>
            <a:r>
              <a:rPr lang="en-US" sz="900"/>
              <a:t>	Azure SQL Database - Up to 128 vCores and 4TB Memory and 4TB Database (data)</a:t>
            </a:r>
          </a:p>
          <a:p>
            <a:r>
              <a:rPr lang="en-US" sz="900"/>
              <a:t>	Hyperscale – 100TB Max Database Size</a:t>
            </a:r>
          </a:p>
          <a:p>
            <a:r>
              <a:rPr lang="en-US" sz="900"/>
              <a:t>	Managed Instance – Up to 80 vCores, 400GB Memory, and 8TB Database (data)</a:t>
            </a:r>
          </a:p>
          <a:p>
            <a:r>
              <a:rPr lang="en-US" sz="900"/>
              <a:t>	Use </a:t>
            </a:r>
            <a:r>
              <a:rPr lang="en-US" sz="900" b="1" err="1"/>
              <a:t>sys.dm_os_job_object</a:t>
            </a:r>
            <a:r>
              <a:rPr lang="en-US" sz="900" b="1"/>
              <a:t> </a:t>
            </a:r>
            <a:r>
              <a:rPr lang="en-US" sz="900"/>
              <a:t>for match </a:t>
            </a:r>
            <a:r>
              <a:rPr lang="en-US" sz="900" i="1"/>
              <a:t>true</a:t>
            </a:r>
            <a:r>
              <a:rPr lang="en-US" sz="900"/>
              <a:t> capacities.</a:t>
            </a:r>
          </a:p>
          <a:p>
            <a:pPr lvl="0"/>
            <a:r>
              <a:rPr lang="en-US" sz="900"/>
              <a:t>Indexes</a:t>
            </a:r>
          </a:p>
          <a:p>
            <a:pPr lvl="0"/>
            <a:r>
              <a:rPr lang="en-US" sz="900"/>
              <a:t>	All index types are supported across Azure SQL</a:t>
            </a:r>
          </a:p>
          <a:p>
            <a:pPr lvl="0"/>
            <a:r>
              <a:rPr lang="en-US" sz="900"/>
              <a:t>	Online and resumable indexes fully supported</a:t>
            </a:r>
          </a:p>
          <a:p>
            <a:pPr lvl="0"/>
            <a:r>
              <a:rPr lang="en-US" sz="900"/>
              <a:t>	</a:t>
            </a:r>
            <a:r>
              <a:rPr lang="en-US" sz="900" err="1"/>
              <a:t>Columnstore</a:t>
            </a:r>
            <a:r>
              <a:rPr lang="en-US" sz="900"/>
              <a:t> Indexes available in almost all tiers.</a:t>
            </a:r>
          </a:p>
          <a:p>
            <a:pPr lvl="0"/>
            <a:r>
              <a:rPr lang="en-US" sz="900"/>
              <a:t>In-Memory OLTP</a:t>
            </a:r>
          </a:p>
          <a:p>
            <a:pPr lvl="0"/>
            <a:r>
              <a:rPr lang="en-US" sz="900"/>
              <a:t>	Available in Business Critical Tiers</a:t>
            </a:r>
          </a:p>
          <a:p>
            <a:pPr lvl="0"/>
            <a:r>
              <a:rPr lang="en-US" sz="900"/>
              <a:t>	Memory Optimized FILEGROUP created with database creation</a:t>
            </a:r>
          </a:p>
          <a:p>
            <a:pPr lvl="0"/>
            <a:r>
              <a:rPr lang="en-US" sz="900"/>
              <a:t>	Max memory a ration of overall memory limit</a:t>
            </a:r>
          </a:p>
          <a:p>
            <a:pPr lvl="0"/>
            <a:r>
              <a:rPr lang="en-US" sz="900"/>
              <a:t>Partitions</a:t>
            </a:r>
          </a:p>
          <a:p>
            <a:pPr lvl="0"/>
            <a:r>
              <a:rPr lang="en-US" sz="900"/>
              <a:t>	Supported for both Azure SQL Database and Managed Instance</a:t>
            </a:r>
          </a:p>
          <a:p>
            <a:pPr lvl="0"/>
            <a:r>
              <a:rPr lang="en-US" sz="900"/>
              <a:t>	Placement on filegroups only supported for Managed Instance</a:t>
            </a:r>
          </a:p>
          <a:p>
            <a:pPr lvl="0"/>
            <a:r>
              <a:rPr lang="en-US" sz="900"/>
              <a:t>New SQL Server 2019 Performance enhancements</a:t>
            </a:r>
          </a:p>
          <a:p>
            <a:pPr lvl="0"/>
            <a:r>
              <a:rPr lang="en-US" sz="900"/>
              <a:t>	Many of the performance enhancements in SQL Server 2019 are available in Azure SQL. Check the </a:t>
            </a:r>
            <a:r>
              <a:rPr lang="en-US" sz="900">
                <a:hlinkClick r:id="rId3"/>
              </a:rPr>
              <a:t>documentation</a:t>
            </a:r>
            <a:r>
              <a:rPr lang="en-US" sz="900"/>
              <a:t> for each option. </a:t>
            </a:r>
            <a:r>
              <a:rPr lang="en-US" sz="900">
                <a:hlinkClick r:id="rId3"/>
              </a:rPr>
              <a:t>https://docs.microsoft.com/en-us/sql/sql-server/what-s-new-in-sql-server-ver15?view=sql-server-ver15</a:t>
            </a:r>
            <a:endParaRPr lang="en-US" sz="900"/>
          </a:p>
          <a:p>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2933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LAYOUT : 2 Person Desktop TR</a:t>
            </a:r>
          </a:p>
          <a:p>
            <a:endParaRPr lang="en-US" sz="1000"/>
          </a:p>
          <a:p>
            <a:r>
              <a:rPr lang="en-US" sz="1000"/>
              <a:t>Anna to ask Bob: </a:t>
            </a:r>
            <a:r>
              <a:rPr lang="en-US" sz="882" kern="1200">
                <a:solidFill>
                  <a:schemeClr val="tx1"/>
                </a:solidFill>
                <a:effectLst/>
                <a:latin typeface="Segoe UI Light" pitchFamily="34" charset="0"/>
                <a:ea typeface="+mn-ea"/>
                <a:cs typeface="+mn-cs"/>
              </a:rPr>
              <a:t>You know Bob we talked a lot about configuring your databases and managed instance after you deploy. But when it comes to performance, there are other tasks involved for configuring and maintaining perf. While many things are the same with SQL Server, understanding the defaults and the options can help you to hit the ground running. So Bob, what are some things people should consider when it comes to performance?</a:t>
            </a:r>
            <a:endParaRPr lang="en-US" sz="1000"/>
          </a:p>
          <a:p>
            <a:endParaRPr lang="en-US" sz="1000"/>
          </a:p>
          <a:p>
            <a:r>
              <a:rPr lang="en-US" sz="1000"/>
              <a:t>Configuring </a:t>
            </a:r>
            <a:r>
              <a:rPr lang="en-US" sz="1000" err="1"/>
              <a:t>Tempdb</a:t>
            </a:r>
            <a:endParaRPr lang="en-US" sz="1000"/>
          </a:p>
          <a:p>
            <a:r>
              <a:rPr lang="en-US" sz="1000"/>
              <a:t>		</a:t>
            </a:r>
            <a:r>
              <a:rPr lang="en-US" sz="800"/>
              <a:t>Always kept on local SSD drives so I/O perf shouldn’t be an issue</a:t>
            </a:r>
            <a:r>
              <a:rPr lang="en-US" sz="1000"/>
              <a:t>		</a:t>
            </a:r>
          </a:p>
          <a:p>
            <a:r>
              <a:rPr lang="en-US" sz="800"/>
              <a:t>		For Azure DB (vCores), we scale # files with vCores (2vcores=4 files,…) max of 16.</a:t>
            </a:r>
          </a:p>
          <a:p>
            <a:r>
              <a:rPr lang="en-US" sz="800"/>
              <a:t>		You get 12 files with MI independent of vCores We are looking to allow user config for this in the future.</a:t>
            </a:r>
          </a:p>
          <a:p>
            <a:r>
              <a:rPr lang="en-US" sz="800"/>
              <a:t>		MIXED_PAGE_ALLOCATION IS OFF and AUTOGROW_ALL_FILES is ON for </a:t>
            </a:r>
            <a:r>
              <a:rPr lang="en-US" sz="800" err="1"/>
              <a:t>tempdb</a:t>
            </a:r>
            <a:endParaRPr lang="en-US" sz="800"/>
          </a:p>
          <a:p>
            <a:r>
              <a:rPr lang="en-US" sz="800"/>
              <a:t>		</a:t>
            </a:r>
            <a:r>
              <a:rPr lang="en-US" sz="800" err="1"/>
              <a:t>Tempdb</a:t>
            </a:r>
            <a:r>
              <a:rPr lang="en-US" sz="800"/>
              <a:t> Metadata Optimization not supported</a:t>
            </a:r>
          </a:p>
          <a:p>
            <a:r>
              <a:rPr lang="en-US" sz="1050"/>
              <a:t>Database Configuration</a:t>
            </a:r>
          </a:p>
          <a:p>
            <a:r>
              <a:rPr lang="en-US" sz="1050"/>
              <a:t>Only full recovery supported so minimal logging for bulk operations not possible</a:t>
            </a:r>
          </a:p>
          <a:p>
            <a:r>
              <a:rPr lang="en-US" sz="1050"/>
              <a:t>Configuring Files and Filegroups</a:t>
            </a:r>
          </a:p>
          <a:p>
            <a:r>
              <a:rPr lang="en-US"/>
              <a:t>		</a:t>
            </a:r>
            <a:r>
              <a:rPr lang="en-US" sz="800"/>
              <a:t>MI supports adding files and sizes but not physical placement</a:t>
            </a:r>
          </a:p>
          <a:p>
            <a:r>
              <a:rPr lang="en-US" sz="800"/>
              <a:t>		# files and file size can be used to tune I/O performance. Read more </a:t>
            </a:r>
            <a:r>
              <a:rPr lang="en-US" sz="800">
                <a:hlinkClick r:id="rId3"/>
              </a:rPr>
              <a:t>here</a:t>
            </a:r>
            <a:r>
              <a:rPr lang="en-US" sz="800"/>
              <a:t>. </a:t>
            </a:r>
            <a:r>
              <a:rPr lang="en-US" sz="800">
                <a:hlinkClick r:id="rId3"/>
              </a:rPr>
              <a:t>https://techcommunity.microsoft.com/t5/datacat/storage-performance-best-practices-and-considerations-for-azure/ba-p/305525</a:t>
            </a:r>
            <a:endParaRPr lang="en-US" sz="800"/>
          </a:p>
          <a:p>
            <a:r>
              <a:rPr lang="en-US" sz="800"/>
              <a:t>		User defined FILEGROUP not supported but you can’t physically place files anyway.</a:t>
            </a:r>
          </a:p>
          <a:p>
            <a:r>
              <a:rPr lang="en-US" sz="1000"/>
              <a:t>Configuring MAXDOP</a:t>
            </a:r>
          </a:p>
          <a:p>
            <a:r>
              <a:rPr lang="en-US" sz="1100"/>
              <a:t>		</a:t>
            </a:r>
            <a:r>
              <a:rPr lang="en-US" sz="800"/>
              <a:t>ALTER DATABASE SCOPED CONFIGURATION for DB and MI</a:t>
            </a:r>
          </a:p>
          <a:p>
            <a:r>
              <a:rPr lang="en-US" sz="800"/>
              <a:t>		</a:t>
            </a:r>
            <a:r>
              <a:rPr lang="en-US" sz="800" err="1"/>
              <a:t>sp_configure</a:t>
            </a:r>
            <a:r>
              <a:rPr lang="en-US" sz="800"/>
              <a:t> supported for MI</a:t>
            </a:r>
          </a:p>
          <a:p>
            <a:r>
              <a:rPr lang="en-US" sz="800"/>
              <a:t>		Query hints allowed</a:t>
            </a:r>
          </a:p>
          <a:p>
            <a:r>
              <a:rPr lang="en-US" sz="800"/>
              <a:t>		MI supports RG</a:t>
            </a:r>
          </a:p>
          <a:p>
            <a:endParaRPr lang="en-US" sz="80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Server Configuration 	Optimized for ad hoc workloads supported in MI but not in DB</a:t>
            </a:r>
          </a:p>
          <a:p>
            <a:endParaRPr lang="en-US" sz="800"/>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47178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 2 Person Desktop TR</a:t>
            </a:r>
          </a:p>
          <a:p>
            <a:endParaRPr lang="en-US" sz="900"/>
          </a:p>
          <a:p>
            <a:r>
              <a:rPr lang="en-US"/>
              <a:t>Bob</a:t>
            </a:r>
          </a:p>
          <a:p>
            <a:endParaRPr lang="en-US"/>
          </a:p>
          <a:p>
            <a:r>
              <a:rPr lang="en-US"/>
              <a:t>Maintaining Indexes</a:t>
            </a:r>
          </a:p>
          <a:p>
            <a:r>
              <a:rPr lang="en-US"/>
              <a:t>	REBUILD and REORG fully supported for DB and MI</a:t>
            </a:r>
          </a:p>
          <a:p>
            <a:r>
              <a:rPr lang="en-US"/>
              <a:t>	</a:t>
            </a:r>
          </a:p>
          <a:p>
            <a:r>
              <a:rPr lang="en-US"/>
              <a:t>Maintaining Statistics</a:t>
            </a:r>
          </a:p>
          <a:p>
            <a:r>
              <a:rPr lang="en-US"/>
              <a:t>	Automatic Stats supported for DB and MI just like SQL Server</a:t>
            </a:r>
          </a:p>
          <a:p>
            <a:endParaRPr lang="en-US"/>
          </a:p>
          <a:p>
            <a:r>
              <a:rPr lang="en-US"/>
              <a:t>Note: Maintenance Plans in SSMS are not available in DB or MI</a:t>
            </a: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95353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Increasing the number of vCores can give you additional </a:t>
            </a:r>
            <a:r>
              <a:rPr lang="en-US" sz="882" b="1" i="0" kern="1200" err="1">
                <a:solidFill>
                  <a:schemeClr val="tx1"/>
                </a:solidFill>
                <a:effectLst/>
                <a:latin typeface="Segoe UI Light" pitchFamily="34" charset="0"/>
                <a:ea typeface="+mn-ea"/>
                <a:cs typeface="+mn-cs"/>
              </a:rPr>
              <a:t>tempdb</a:t>
            </a:r>
            <a:r>
              <a:rPr lang="en-US" sz="882" b="1" i="0" kern="1200">
                <a:solidFill>
                  <a:schemeClr val="tx1"/>
                </a:solidFill>
                <a:effectLst/>
                <a:latin typeface="Segoe UI Light" pitchFamily="34" charset="0"/>
                <a:ea typeface="+mn-ea"/>
                <a:cs typeface="+mn-cs"/>
              </a:rPr>
              <a:t> files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Resource limits for specific deployment options have I/O performance commitments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Azure SQL supports all options to create, rebuild, and reorganize indexes just like Azure SQL</a:t>
            </a:r>
            <a:endParaRPr lang="en-US" b="1"/>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696316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Font typeface="Arial" panose="020B0604020202020204" pitchFamily="34" charset="0"/>
              <a:buNone/>
            </a:pPr>
            <a:r>
              <a:rPr lang="en-US" b="1"/>
              <a:t>LAYOUT : 2 Person Desktop</a:t>
            </a:r>
          </a:p>
          <a:p>
            <a:pPr marL="228600" lvl="1" indent="0">
              <a:buFont typeface="Arial" panose="020B0604020202020204" pitchFamily="34" charset="0"/>
              <a:buNone/>
            </a:pPr>
            <a:endParaRPr lang="en-US"/>
          </a:p>
          <a:p>
            <a:pPr marL="228600" lvl="1" indent="0">
              <a:buFont typeface="Arial" panose="020B0604020202020204" pitchFamily="34" charset="0"/>
              <a:buNone/>
            </a:pPr>
            <a:endParaRPr lang="en-US"/>
          </a:p>
          <a:p>
            <a:pPr marL="228600" lvl="1" indent="0">
              <a:buFont typeface="Arial" panose="020B0604020202020204" pitchFamily="34" charset="0"/>
              <a:buNone/>
            </a:pPr>
            <a:endParaRPr lang="en-US"/>
          </a:p>
          <a:p>
            <a:pPr marL="228600" lvl="1" indent="0">
              <a:buFont typeface="Arial" panose="020B0604020202020204" pitchFamily="34" charset="0"/>
              <a:buNone/>
            </a:pPr>
            <a:r>
              <a:rPr lang="en-US"/>
              <a:t>Bob THEN Anna: Now, I always joke that Bob is hyper focused and thorough. Can you tell us what you've found as far as things like DMVs and Extended events goes?</a:t>
            </a:r>
          </a:p>
          <a:p>
            <a:pPr marL="228600" lvl="1" indent="0">
              <a:buFont typeface="Arial" panose="020B0604020202020204" pitchFamily="34" charset="0"/>
              <a:buNone/>
            </a:pPr>
            <a:endParaRPr lang="en-US"/>
          </a:p>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a:t>
            </a:r>
            <a:r>
              <a:rPr lang="en-US" err="1"/>
              <a:t>ring_buffer</a:t>
            </a:r>
            <a:r>
              <a:rPr lang="en-US"/>
              <a:t>,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9376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800" b="1"/>
              <a:t>LAYOUT : 2 Person Desktop</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Bob</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dm</a:t>
            </a:r>
            <a:r>
              <a:rPr lang="en-US" sz="1800" err="1"/>
              <a:t>_exec_requests</a:t>
            </a:r>
            <a:r>
              <a:rPr lang="en-US" sz="1800"/>
              <a:t> for Azure SQL Database is only going to show requests for your database (and background tasks that don’t have a db context).</a:t>
            </a:r>
          </a:p>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a:t>
            </a:r>
            <a:r>
              <a:rPr lang="en-US" err="1"/>
              <a:t>ring_buffer</a:t>
            </a:r>
            <a:r>
              <a:rPr lang="en-US"/>
              <a:t>,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9380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4410827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b="1"/>
              <a:t>LAYOUT : 2 Person Desktop</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a:t>Anna: </a:t>
            </a:r>
            <a:r>
              <a:rPr lang="en-US" sz="882" kern="1200">
                <a:solidFill>
                  <a:schemeClr val="tx1"/>
                </a:solidFill>
                <a:effectLst/>
                <a:latin typeface="Segoe UI Light" pitchFamily="34" charset="0"/>
                <a:ea typeface="+mn-ea"/>
                <a:cs typeface="+mn-cs"/>
              </a:rPr>
              <a:t>Now that you've learned about some of the tools, let's take a look at some scenarios. I think many of our viewers might have experienced something like the following: let's say I get a call around 2AM that there are some performance issues with my SQL Database or Managed Instance. Bob, you've taken just a few support calls that are like this in your years I'm sure, can you walk me through what I should do?</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82" kern="1200">
                <a:solidFill>
                  <a:schemeClr val="tx1"/>
                </a:solidFill>
                <a:effectLst/>
                <a:latin typeface="Segoe UI Light" pitchFamily="34" charset="0"/>
                <a:ea typeface="+mn-ea"/>
                <a:cs typeface="+mn-cs"/>
              </a:rPr>
              <a:t>Then Bob</a:t>
            </a: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4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400"/>
              <a:t>GP 2vCore says memory limit is ~10Gb. </a:t>
            </a:r>
            <a:r>
              <a:rPr lang="en-US" sz="1400" err="1"/>
              <a:t>Dm_os_performance_counters</a:t>
            </a:r>
            <a:r>
              <a:rPr lang="en-US" sz="1400"/>
              <a:t> shows Target at 7Gb after </a:t>
            </a:r>
            <a:r>
              <a:rPr lang="en-US" sz="1400" err="1"/>
              <a:t>db</a:t>
            </a:r>
            <a:r>
              <a:rPr lang="en-US" sz="1400"/>
              <a:t> is created. I could never get the Target to go above that number. What is the other 3Gb used for?</a:t>
            </a:r>
          </a:p>
          <a:p>
            <a:pPr marL="0" indent="0">
              <a:buFont typeface="Arial" panose="020B0604020202020204" pitchFamily="34" charset="0"/>
              <a:buNone/>
            </a:pPr>
            <a:endParaRPr lang="en-US" sz="1400"/>
          </a:p>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a:p>
            <a:pPr marL="514350" lvl="1" indent="-285750">
              <a:buFont typeface="Arial" panose="020B0604020202020204" pitchFamily="34" charset="0"/>
              <a:buChar char="•"/>
            </a:pPr>
            <a:endParaRPr lang="en-US" sz="1400"/>
          </a:p>
          <a:p>
            <a:pPr marL="514350" lvl="1" indent="-285750">
              <a:buFont typeface="Arial" panose="020B0604020202020204" pitchFamily="34" charset="0"/>
              <a:buChar char="•"/>
            </a:pPr>
            <a:endParaRPr lang="en-US" sz="14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56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a:p>
            <a:endParaRPr lang="en-US"/>
          </a:p>
          <a:p>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7706571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1323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BPool</a:t>
            </a:r>
            <a:r>
              <a:rPr lang="en-US"/>
              <a:t> </a:t>
            </a:r>
          </a:p>
          <a:p>
            <a:endParaRPr lang="en-US"/>
          </a:p>
          <a:p>
            <a:r>
              <a:rPr lang="en-US"/>
              <a:t>GP 2vCore says memory limit is ~10Gb. </a:t>
            </a:r>
            <a:r>
              <a:rPr lang="en-US" err="1"/>
              <a:t>Dm_os_performance_counters</a:t>
            </a:r>
            <a:r>
              <a:rPr lang="en-US"/>
              <a:t> shows Target at 7Gb after db is created. I could never get the Target to go above that number. What is the other 3Gb used for?</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85567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b="1">
                <a:latin typeface="Segoe UI Light"/>
                <a:cs typeface="Segoe UI Light"/>
              </a:rPr>
              <a:t>Note: We just announced at Ignite new Log rate improvements for Managed Instance.</a:t>
            </a:r>
            <a:endParaRPr lang="en-US" sz="850">
              <a:latin typeface="Segoe UI Light"/>
              <a:cs typeface="Segoe UI Light"/>
            </a:endParaRPr>
          </a:p>
          <a:p>
            <a:pPr>
              <a:defRPr/>
            </a:pPr>
            <a:endParaRPr lang="en-US"/>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20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2000" b="1"/>
          </a:p>
          <a:p>
            <a:pPr marL="0" indent="0">
              <a:buFont typeface="Arial" panose="020B0604020202020204" pitchFamily="34" charset="0"/>
              <a:buNone/>
            </a:pPr>
            <a:r>
              <a:rPr lang="en-US" sz="2000">
                <a:latin typeface="Segoe UI Light"/>
                <a:cs typeface="Segoe UI Light"/>
              </a:rPr>
              <a:t>Bob but Anna to ask about HADR waits for BC</a:t>
            </a:r>
          </a:p>
          <a:p>
            <a:pPr marL="0" indent="0">
              <a:buFont typeface="Arial" panose="020B0604020202020204" pitchFamily="34" charset="0"/>
              <a:buNone/>
            </a:pPr>
            <a:endParaRPr lang="en-US" sz="2000"/>
          </a:p>
          <a:p>
            <a:pPr marL="342900" indent="-342900">
              <a:buFont typeface="Arial" panose="020B0604020202020204" pitchFamily="34" charset="0"/>
              <a:buChar char="•"/>
            </a:pPr>
            <a:r>
              <a:rPr lang="en-US" sz="2000">
                <a:latin typeface="Segoe UI Light"/>
                <a:cs typeface="Segoe UI Light"/>
              </a:rPr>
              <a:t>Log Governance – this is a governance of transaction log record generation rates not I/O. See this doc for more info: </a:t>
            </a:r>
            <a:r>
              <a:rPr lang="en-US" sz="2000">
                <a:latin typeface="Segoe UI Light"/>
                <a:cs typeface="Segoe UI Light"/>
                <a:hlinkClick r:id="rId3"/>
              </a:rPr>
              <a:t>https://docs.microsoft.com/en-us/azure/sql-database/sql-database-resource-limits-database-server#transaction-log-rate-governance</a:t>
            </a:r>
            <a:endParaRPr lang="en-US" sz="2000">
              <a:latin typeface="Segoe UI Light"/>
              <a:cs typeface="Segoe UI Light"/>
            </a:endParaRPr>
          </a:p>
          <a:p>
            <a:pPr marL="571500" lvl="1" indent="-342900">
              <a:buFont typeface="Arial" panose="020B0604020202020204" pitchFamily="34" charset="0"/>
              <a:buChar char="•"/>
            </a:pPr>
            <a:r>
              <a:rPr lang="en-US" sz="1200">
                <a:latin typeface="Segoe UI Light"/>
                <a:cs typeface="Segoe UI Light"/>
              </a:rPr>
              <a:t>LOG_RATE_GOVERNOR wait</a:t>
            </a:r>
          </a:p>
          <a:p>
            <a:pPr marL="571500" lvl="1" indent="-342900">
              <a:buFont typeface="Arial" panose="020B0604020202020204" pitchFamily="34" charset="0"/>
              <a:buChar char="•"/>
            </a:pPr>
            <a:r>
              <a:rPr lang="en-US" sz="1200">
                <a:latin typeface="Segoe UI Light"/>
                <a:cs typeface="Segoe UI Light"/>
              </a:rPr>
              <a:t>INSTANCE_LOG_GOVERNOR wait</a:t>
            </a:r>
          </a:p>
          <a:p>
            <a:pPr marL="342900" indent="-342900">
              <a:buFont typeface="Arial" panose="020B0604020202020204" pitchFamily="34" charset="0"/>
              <a:buChar char="•"/>
            </a:pPr>
            <a:r>
              <a:rPr lang="en-US" sz="2000">
                <a:latin typeface="Segoe UI Light"/>
                <a:cs typeface="Segoe UI Light"/>
              </a:rPr>
              <a:t>Worker Limits</a:t>
            </a:r>
          </a:p>
          <a:p>
            <a:pPr marL="571500" lvl="1" indent="-342900">
              <a:buFont typeface="Arial" panose="020B0604020202020204" pitchFamily="34" charset="0"/>
              <a:buChar char="•"/>
            </a:pPr>
            <a:r>
              <a:rPr lang="en-US" sz="1200">
                <a:latin typeface="Segoe UI Light"/>
                <a:cs typeface="Segoe UI Light"/>
              </a:rPr>
              <a:t>Error when concurrent worker limit reached for Azure SQL Database</a:t>
            </a:r>
          </a:p>
          <a:p>
            <a:pPr marL="571500" lvl="1" indent="-342900"/>
            <a:r>
              <a:rPr lang="en-US" sz="1200">
                <a:latin typeface="Segoe UI Light"/>
                <a:cs typeface="Segoe UI Light"/>
              </a:rPr>
              <a:t>Managed Instance = SQL Server worker threads and THREADPOOL waits. </a:t>
            </a:r>
            <a:endParaRPr lang="en-US" sz="1200">
              <a:cs typeface="Segoe UI Light"/>
            </a:endParaRPr>
          </a:p>
          <a:p>
            <a:pPr marL="571500" lvl="1" indent="-342900">
              <a:buFont typeface="Arial" panose="020B0604020202020204" pitchFamily="34" charset="0"/>
              <a:buChar char="•"/>
            </a:pPr>
            <a:r>
              <a:rPr lang="en-US" sz="1200">
                <a:latin typeface="Segoe UI Light"/>
                <a:cs typeface="Segoe UI Light"/>
              </a:rPr>
              <a:t>TODO: Outstanding thread on this since for MI we may have a bug here where you are not supposed to exceed a worker limit.</a:t>
            </a:r>
          </a:p>
          <a:p>
            <a:pPr marL="342900" indent="-342900">
              <a:buFont typeface="Arial" panose="020B0604020202020204" pitchFamily="34" charset="0"/>
              <a:buChar char="•"/>
            </a:pPr>
            <a:r>
              <a:rPr lang="en-US" sz="2000">
                <a:latin typeface="Segoe UI Light"/>
                <a:cs typeface="Segoe UI Light"/>
              </a:rPr>
              <a:t>Be Aware Of….</a:t>
            </a:r>
          </a:p>
          <a:p>
            <a:pPr marL="571500" lvl="1" indent="-342900">
              <a:buFont typeface="Arial" panose="020B0604020202020204" pitchFamily="34" charset="0"/>
              <a:buChar char="•"/>
            </a:pPr>
            <a:r>
              <a:rPr lang="en-US" sz="1200">
                <a:latin typeface="Segoe UI Light"/>
                <a:cs typeface="Segoe UI Light"/>
              </a:rPr>
              <a:t>Business Critical have AG replicas on by default so you may see HADR* waits</a:t>
            </a:r>
          </a:p>
          <a:p>
            <a:pPr marL="358140" lvl="0" indent="-342900">
              <a:buFont typeface="Arial" panose="020B0604020202020204" pitchFamily="34" charset="0"/>
              <a:buChar char="•"/>
            </a:pPr>
            <a:r>
              <a:rPr lang="en-US" sz="1200">
                <a:latin typeface="Segoe UI Light"/>
                <a:cs typeface="Segoe UI Light"/>
              </a:rPr>
              <a:t>Hyperscale</a:t>
            </a:r>
          </a:p>
          <a:p>
            <a:pPr marL="571500" lvl="1" indent="-342900">
              <a:buFont typeface="Arial" panose="020B0604020202020204" pitchFamily="34" charset="0"/>
              <a:buChar char="•"/>
            </a:pPr>
            <a:r>
              <a:rPr lang="en-US" sz="1200">
                <a:latin typeface="Segoe UI Light"/>
                <a:cs typeface="Segoe UI Light"/>
              </a:rPr>
              <a:t>For a complete set of diagnostics on Hyperscale reads the docs at </a:t>
            </a:r>
            <a:r>
              <a:rPr lang="en-US" sz="1200">
                <a:latin typeface="Segoe UI Light"/>
                <a:cs typeface="Segoe UI Light"/>
                <a:hlinkClick r:id="rId4"/>
              </a:rPr>
              <a:t>https://docs.microsoft.com/en-us/azure/sql-database/sql-database-hyperscale-performance-diagnostics</a:t>
            </a:r>
            <a:r>
              <a:rPr lang="en-US" sz="1200">
                <a:latin typeface="Segoe UI Light"/>
                <a:cs typeface="Segoe UI Light"/>
              </a:rPr>
              <a: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9953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b="1">
                <a:latin typeface="Segoe UI Light"/>
                <a:cs typeface="Segoe UI Light"/>
              </a:rPr>
              <a:t>Note: We just announced at Ignite new Log rate improvements for Managed Instance.</a:t>
            </a:r>
          </a:p>
          <a:p>
            <a:pPr>
              <a:defRPr/>
            </a:pPr>
            <a:endParaRPr lang="en-US" sz="1800" b="1">
              <a:latin typeface="Segoe UI Light"/>
              <a:cs typeface="Segoe UI Light"/>
            </a:endParaRPr>
          </a:p>
          <a:p>
            <a:pPr marL="0" marR="0" lvl="0" indent="0" algn="l" defTabSz="914367">
              <a:lnSpc>
                <a:spcPct val="90000"/>
              </a:lnSpc>
              <a:spcBef>
                <a:spcPts val="0"/>
              </a:spcBef>
              <a:spcAft>
                <a:spcPts val="333"/>
              </a:spcAft>
              <a:buClrTx/>
              <a:buSzTx/>
              <a:buFont typeface="Arial" panose="020B0604020202020204" pitchFamily="34" charset="0"/>
              <a:buNone/>
              <a:tabLst/>
              <a:defRPr/>
            </a:pPr>
            <a:r>
              <a:rPr lang="en-US" sz="1800" b="1">
                <a:latin typeface="Segoe UI Light"/>
                <a:cs typeface="Segoe UI Light"/>
              </a:rPr>
              <a:t>LAYOUT : 2 Person Desktop TR</a:t>
            </a:r>
            <a:endParaRPr lang="en-US"/>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1800" b="1"/>
          </a:p>
          <a:p>
            <a:pPr marL="0" indent="0">
              <a:buFont typeface="Arial" panose="020B0604020202020204" pitchFamily="34" charset="0"/>
              <a:buNone/>
            </a:pPr>
            <a:r>
              <a:rPr lang="en-US" sz="1800"/>
              <a:t>Bob</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MI may make changes to limit workers in the future vs max worker threads</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Note: For multi-statement transactions there could be a balance in this improving I/O latency for the transaction log and running into log rate governance. In other words, if you group too many transactions you could hit a log rate governance limit depending on your tier.</a:t>
            </a:r>
          </a:p>
          <a:p>
            <a:pPr marL="0" indent="0">
              <a:buFont typeface="Arial" panose="020B0604020202020204" pitchFamily="34" charset="0"/>
              <a:buNone/>
            </a:pPr>
            <a:endParaRPr lang="en-US" sz="1800"/>
          </a:p>
          <a:p>
            <a:pPr marL="457200" indent="-457200">
              <a:buFont typeface="Arial" panose="020B0604020202020204" pitchFamily="34" charset="0"/>
              <a:buChar char="•"/>
            </a:pPr>
            <a:r>
              <a:rPr lang="en-US" sz="1800"/>
              <a:t>Scaling CPU Capacity</a:t>
            </a:r>
          </a:p>
          <a:p>
            <a:pPr marL="685800" lvl="1" indent="-457200">
              <a:buFont typeface="Arial" panose="020B0604020202020204" pitchFamily="34" charset="0"/>
              <a:buChar char="•"/>
            </a:pPr>
            <a:r>
              <a:rPr lang="en-US" sz="1800">
                <a:latin typeface="Segoe UI Light"/>
                <a:cs typeface="Segoe UI Light"/>
              </a:rPr>
              <a:t>Portal, T-SQL, </a:t>
            </a:r>
            <a:r>
              <a:rPr lang="en-US" sz="1800" err="1">
                <a:latin typeface="Segoe UI Light"/>
                <a:cs typeface="Segoe UI Light"/>
              </a:rPr>
              <a:t>Powershell</a:t>
            </a:r>
            <a:r>
              <a:rPr lang="en-US" sz="1800">
                <a:latin typeface="Segoe UI Light"/>
                <a:cs typeface="Segoe UI Light"/>
              </a:rPr>
              <a:t>, or REST</a:t>
            </a:r>
          </a:p>
          <a:p>
            <a:pPr marL="685800" lvl="1" indent="-457200">
              <a:buFont typeface="Arial" panose="020B0604020202020204" pitchFamily="34" charset="0"/>
              <a:buChar char="•"/>
            </a:pPr>
            <a:r>
              <a:rPr lang="en-US" sz="1800"/>
              <a:t>Downtime (can be very fast) but no migration required</a:t>
            </a:r>
          </a:p>
          <a:p>
            <a:pPr marL="685800" lvl="1" indent="-457200">
              <a:buFont typeface="Arial" panose="020B0604020202020204" pitchFamily="34" charset="0"/>
              <a:buChar char="•"/>
            </a:pPr>
            <a:r>
              <a:rPr lang="en-US" sz="1800"/>
              <a:t>Hyperscale can scale very fast</a:t>
            </a:r>
          </a:p>
          <a:p>
            <a:pPr marL="457200" indent="-457200">
              <a:buFont typeface="Arial" panose="020B0604020202020204" pitchFamily="34" charset="0"/>
              <a:buChar char="•"/>
            </a:pPr>
            <a:r>
              <a:rPr lang="en-US" sz="1800"/>
              <a:t>Increasing IOPS and reducing IO latency</a:t>
            </a:r>
          </a:p>
          <a:p>
            <a:pPr marL="685800" lvl="1" indent="-457200">
              <a:buFont typeface="Arial" panose="020B0604020202020204" pitchFamily="34" charset="0"/>
              <a:buChar char="•"/>
            </a:pPr>
            <a:r>
              <a:rPr lang="en-US" sz="1800"/>
              <a:t>Do you know IOPS?</a:t>
            </a:r>
          </a:p>
          <a:p>
            <a:pPr marL="685800" lvl="1" indent="-457200">
              <a:buFont typeface="Arial" panose="020B0604020202020204" pitchFamily="34" charset="0"/>
              <a:buChar char="•"/>
            </a:pPr>
            <a:r>
              <a:rPr lang="en-US" sz="1800"/>
              <a:t>IOPs restrictions may show the form of I/O latency</a:t>
            </a:r>
          </a:p>
          <a:p>
            <a:pPr marL="685800" lvl="1" indent="-457200">
              <a:buFont typeface="Arial" panose="020B0604020202020204" pitchFamily="34" charset="0"/>
              <a:buChar char="•"/>
            </a:pPr>
            <a:r>
              <a:rPr lang="en-US" sz="1800"/>
              <a:t>For Azure DB, consider BC or Hyperscale</a:t>
            </a:r>
          </a:p>
          <a:p>
            <a:pPr marL="685800" lvl="1" indent="-457200">
              <a:buFont typeface="Arial" panose="020B0604020202020204" pitchFamily="34" charset="0"/>
              <a:buChar char="•"/>
            </a:pPr>
            <a:r>
              <a:rPr lang="en-US" sz="1800"/>
              <a:t>For MI, either move to BC or change # files or file size</a:t>
            </a:r>
          </a:p>
          <a:p>
            <a:pPr marL="457200" indent="-457200">
              <a:buFont typeface="Arial" panose="020B0604020202020204" pitchFamily="34" charset="0"/>
              <a:buChar char="•"/>
            </a:pPr>
            <a:r>
              <a:rPr lang="en-US" sz="1800"/>
              <a:t>Increasing Memory or Workers</a:t>
            </a:r>
          </a:p>
          <a:p>
            <a:pPr marL="685800" lvl="1" indent="-457200">
              <a:buFont typeface="Arial" panose="020B0604020202020204" pitchFamily="34" charset="0"/>
              <a:buChar char="•"/>
            </a:pPr>
            <a:r>
              <a:rPr lang="en-US" sz="1800"/>
              <a:t>For Azure DB, scale up vCores with higher limits for more memory or workers</a:t>
            </a:r>
          </a:p>
          <a:p>
            <a:pPr marL="685800" lvl="1" indent="-457200">
              <a:buFont typeface="Arial" panose="020B0604020202020204" pitchFamily="34" charset="0"/>
              <a:buChar char="•"/>
            </a:pPr>
            <a:r>
              <a:rPr lang="en-US" sz="1800"/>
              <a:t>For MI, scale up vCores for more memory</a:t>
            </a:r>
          </a:p>
          <a:p>
            <a:pPr marL="685800" lvl="1" indent="-457200">
              <a:buFont typeface="Arial" panose="020B0604020202020204" pitchFamily="34" charset="0"/>
              <a:buChar char="•"/>
            </a:pPr>
            <a:r>
              <a:rPr lang="en-US" sz="1800"/>
              <a:t>Max worker threads for MI</a:t>
            </a:r>
          </a:p>
          <a:p>
            <a:pPr marL="457200" indent="-457200">
              <a:buFont typeface="Arial" panose="020B0604020202020204" pitchFamily="34" charset="0"/>
              <a:buChar char="•"/>
            </a:pPr>
            <a:r>
              <a:rPr lang="en-US" sz="1800"/>
              <a:t>Improving Application Latency</a:t>
            </a:r>
          </a:p>
          <a:p>
            <a:pPr marL="685800" lvl="1" indent="-457200">
              <a:buFont typeface="Arial" panose="020B0604020202020204" pitchFamily="34" charset="0"/>
              <a:buChar char="•"/>
            </a:pPr>
            <a:r>
              <a:rPr lang="en-US" sz="1800"/>
              <a:t>Use redirect connections and not proxy</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3198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022862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Anna: </a:t>
            </a:r>
            <a:r>
              <a:rPr lang="en-US" sz="882" kern="1200">
                <a:solidFill>
                  <a:schemeClr val="tx1"/>
                </a:solidFill>
                <a:effectLst/>
                <a:latin typeface="Segoe UI Light" pitchFamily="34" charset="0"/>
                <a:ea typeface="+mn-ea"/>
                <a:cs typeface="+mn-cs"/>
              </a:rPr>
              <a:t>The last performance topic is related to intelligence. Azure SQL supports things from SQL Server like Intelligent Query Performance and Automatic Plan Correction. Using the power of Azure, we're also able to leverage machine learning in your database to help with things like creating and dropping indexes and parameterizing queries. Bob can you share some of the details with us?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3188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1778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12633842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2 Person Desktop TR</a:t>
            </a:r>
          </a:p>
          <a:p>
            <a:endParaRPr lang="en-US"/>
          </a:p>
          <a:p>
            <a:r>
              <a:rPr lang="en-US"/>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5136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2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4886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Anna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9/28/2020 8:44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 – put both on same page</a:t>
            </a:r>
          </a:p>
          <a:p>
            <a:endParaRPr lang="en-US"/>
          </a:p>
          <a:p>
            <a:r>
              <a:rPr lang="en-US" b="1"/>
              <a:t>LAYOUT : 2 Person Demo</a:t>
            </a:r>
          </a:p>
          <a:p>
            <a:endParaRPr lang="en-US" b="1"/>
          </a:p>
          <a:p>
            <a:r>
              <a:rPr lang="en-US" sz="882" b="1" i="0" kern="1200">
                <a:solidFill>
                  <a:schemeClr val="tx1"/>
                </a:solidFill>
                <a:effectLst/>
                <a:latin typeface="Segoe UI Light" pitchFamily="34" charset="0"/>
                <a:ea typeface="+mn-ea"/>
                <a:cs typeface="+mn-cs"/>
              </a:rPr>
              <a:t>IQP is built into the query processor and can improve performance with no code changes</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Plan Correction does look at query plan regressions from the Query Store and can recommend or fix problems by reverting to a previous good plan.</a:t>
            </a:r>
          </a:p>
          <a:p>
            <a:endParaRPr lang="en-US" sz="882" b="1" i="0" kern="1200">
              <a:solidFill>
                <a:schemeClr val="tx1"/>
              </a:solidFill>
              <a:effectLst/>
              <a:latin typeface="Segoe UI Light" pitchFamily="34" charset="0"/>
              <a:ea typeface="+mn-ea"/>
              <a:cs typeface="+mn-cs"/>
            </a:endParaRPr>
          </a:p>
          <a:p>
            <a:r>
              <a:rPr lang="en-US" sz="882" b="1" i="0" kern="1200">
                <a:solidFill>
                  <a:schemeClr val="tx1"/>
                </a:solidFill>
                <a:effectLst/>
                <a:latin typeface="Segoe UI Light" pitchFamily="34" charset="0"/>
                <a:ea typeface="+mn-ea"/>
                <a:cs typeface="+mn-cs"/>
              </a:rPr>
              <a:t>Automatic Tuning uses machine learning to examine Query Store and DMV data over time to recommend and create indexes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653392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LAYOUT : 2 Person Demo</a:t>
            </a:r>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a:t>Anna to summarize, Bob to take what’s next</a:t>
            </a:r>
          </a:p>
          <a:p>
            <a:pPr marL="0" indent="0">
              <a:buFont typeface="Arial" panose="020B0604020202020204" pitchFamily="34" charset="0"/>
              <a:buNone/>
            </a:pPr>
            <a:endParaRPr lang="en-US"/>
          </a:p>
          <a:p>
            <a:pPr marL="0" indent="0">
              <a:buFont typeface="Arial" panose="020B0604020202020204" pitchFamily="34" charset="0"/>
              <a:buNone/>
            </a:pPr>
            <a:r>
              <a:rPr lang="en-US"/>
              <a:t>Take a look at QUESTIONS</a:t>
            </a:r>
          </a:p>
          <a:p>
            <a:pPr marL="0" indent="0">
              <a:buFont typeface="Arial" panose="020B0604020202020204" pitchFamily="34" charset="0"/>
              <a:buNone/>
            </a:pPr>
            <a:endParaRPr lang="en-US"/>
          </a:p>
          <a:p>
            <a:pPr marL="514350" indent="-514350">
              <a:buFont typeface="Arial" panose="020B0604020202020204" pitchFamily="34" charset="0"/>
              <a:buChar char="•"/>
            </a:pPr>
            <a:r>
              <a:rPr lang="en-US"/>
              <a:t>Fixed capacities to choose from for CPU, memory, and I/O.</a:t>
            </a:r>
          </a:p>
          <a:p>
            <a:pPr marL="514350" indent="-514350">
              <a:buFont typeface="Arial" panose="020B0604020202020204" pitchFamily="34" charset="0"/>
              <a:buChar char="•"/>
            </a:pPr>
            <a:r>
              <a:rPr lang="en-US"/>
              <a:t>Tools exist like DMVs and Extended Events like SQL Server.</a:t>
            </a:r>
          </a:p>
          <a:p>
            <a:pPr marL="514350" indent="-514350">
              <a:buFont typeface="Arial" panose="020B0604020202020204" pitchFamily="34" charset="0"/>
              <a:buChar char="•"/>
            </a:pPr>
            <a:r>
              <a:rPr lang="en-US"/>
              <a:t>Query Store on by default and powers query tuning.</a:t>
            </a:r>
          </a:p>
          <a:p>
            <a:pPr marL="514350" indent="-514350">
              <a:buFont typeface="Arial" panose="020B0604020202020204" pitchFamily="34" charset="0"/>
              <a:buChar char="•"/>
            </a:pPr>
            <a:r>
              <a:rPr lang="en-US"/>
              <a:t>New Azure functionality exists to replace existing functionality like Azure Metrics.</a:t>
            </a:r>
          </a:p>
          <a:p>
            <a:pPr marL="514350" indent="-514350">
              <a:buFont typeface="Arial" panose="020B0604020202020204" pitchFamily="34" charset="0"/>
              <a:buChar char="•"/>
            </a:pPr>
            <a:r>
              <a:rPr lang="en-US"/>
              <a:t>DMVs exist that are new and designed for Azure.</a:t>
            </a:r>
          </a:p>
          <a:p>
            <a:pPr marL="514350" indent="-514350">
              <a:buFont typeface="Arial" panose="020B0604020202020204" pitchFamily="34" charset="0"/>
              <a:buChar char="•"/>
            </a:pPr>
            <a:r>
              <a:rPr lang="en-US"/>
              <a:t>New wait types exist specific to Azure.</a:t>
            </a:r>
          </a:p>
          <a:p>
            <a:pPr marL="514350" indent="-514350">
              <a:buFont typeface="Arial" panose="020B0604020202020204" pitchFamily="34" charset="0"/>
              <a:buChar char="•"/>
            </a:pPr>
            <a:r>
              <a:rPr lang="en-US"/>
              <a:t>Resource governance is specific to Azure.</a:t>
            </a:r>
          </a:p>
          <a:p>
            <a:pPr marL="514350" indent="-514350">
              <a:buFont typeface="Arial" panose="020B0604020202020204" pitchFamily="34" charset="0"/>
              <a:buChar char="•"/>
            </a:pPr>
            <a:r>
              <a:rPr lang="en-US"/>
              <a:t>Scale up and down without need to migrate.</a:t>
            </a:r>
          </a:p>
          <a:p>
            <a:pPr marL="514350" indent="-514350">
              <a:buFont typeface="Arial" panose="020B0604020202020204" pitchFamily="34" charset="0"/>
              <a:buChar char="•"/>
            </a:pPr>
            <a:r>
              <a:rPr lang="en-US"/>
              <a:t>Intelligent Performance to get faster with no code changes.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LAYOUT : Break. Start Timer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844651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LAYOUT : 2 Person Demo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r>
              <a:rPr lang="en-US" dirty="0"/>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28715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a:t>
            </a:r>
          </a:p>
          <a:p>
            <a:endParaRPr lang="en-US"/>
          </a:p>
          <a:p>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Desktop TR</a:t>
            </a:r>
          </a:p>
          <a:p>
            <a:endParaRPr lang="en-US"/>
          </a:p>
          <a:p>
            <a:r>
              <a:rPr lang="en-US"/>
              <a:t>Bob</a:t>
            </a:r>
          </a:p>
          <a:p>
            <a:endParaRPr lang="en-US"/>
          </a:p>
          <a:p>
            <a:r>
              <a:rPr lang="en-US"/>
              <a:t>Replication</a:t>
            </a:r>
          </a:p>
          <a:p>
            <a:endParaRPr lang="en-US"/>
          </a:p>
          <a:p>
            <a:r>
              <a:rPr lang="en-US"/>
              <a:t>No separate slide here but transaction replication is supported Azure SQL Managed Instance. Merge is not supported.</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Azure SQL Database can serve as a push subscriber from a SQL Server on-premises, an Azure VM, or Azure SQL Managed Instance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that Log Shipping is not supported to use as a feature even for MI (the underlying technology for LS is used by DMS for online migration to MI)</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7896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2 Person Desktop TR</a:t>
            </a:r>
          </a:p>
          <a:p>
            <a:endParaRPr lang="en-US"/>
          </a:p>
          <a:p>
            <a:r>
              <a:rPr lang="en-US"/>
              <a:t>Anna but ask Bob about the significance of what we’re doing here</a:t>
            </a:r>
          </a:p>
          <a:p>
            <a:endParaRPr lang="en-US"/>
          </a:p>
          <a:p>
            <a:r>
              <a:rPr lang="en-US" sz="1800">
                <a:solidFill>
                  <a:srgbClr val="171717"/>
                </a:solidFill>
                <a:effectLst/>
                <a:latin typeface="Segoe UI" panose="020B0502040204020203" pitchFamily="34" charset="0"/>
              </a:rPr>
              <a:t>By default, a full database backup is taken once a week, with log backups every 5-10 minutes, and differential backups every 12 hours. These backup files are stored in Azure Storage on read-access geo-redundant storage (RA-GRS). On an ongoing basis, the Azure SQL engineering team automatically tests the restore of automated databases backups of databases placed in logical servers and Elastic pools. For migrating to Azure SQL Managed Instance, an automatic initial backup with CHECKSUM of databases restored with the native RESTORE command or the Azure Database Migration Service is completed. Additionally, in Azure SQL Managed Instance, you can take a native COPY_ONLY backup and store it in Azure Blob storage.</a:t>
            </a:r>
            <a:endParaRPr lang="en-US"/>
          </a:p>
          <a:p>
            <a:endParaRPr lang="en-US"/>
          </a:p>
          <a:p>
            <a:r>
              <a:rPr lang="en-US"/>
              <a:t>Details for Backup Integrity Checks</a:t>
            </a:r>
          </a:p>
          <a:p>
            <a:endParaRPr lang="en-US"/>
          </a:p>
          <a:p>
            <a:r>
              <a:rPr lang="en-US" sz="882" b="0" i="0" kern="120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Restore to new database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You can deploy a new database also based on a backup</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Notes on LTR backups</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a:solidFill>
                  <a:schemeClr val="tx1"/>
                </a:solidFill>
                <a:effectLst/>
                <a:latin typeface="Segoe UI Light" pitchFamily="34" charset="0"/>
                <a:ea typeface="+mn-ea"/>
                <a:cs typeface="+mn-cs"/>
              </a:rPr>
              <a:t>LTR not supported on Hyperscale today</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Current limits for LTR of backups for Managed Instance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a:solidFill>
                  <a:schemeClr val="tx1"/>
                </a:solidFill>
                <a:effectLst/>
                <a:latin typeface="Segoe UI Light" pitchFamily="34" charset="0"/>
                <a:ea typeface="+mn-ea"/>
                <a:cs typeface="+mn-cs"/>
              </a:rPr>
              <a:t>Limited public preview</a:t>
            </a:r>
            <a:r>
              <a:rPr lang="en-US" sz="882" b="0" i="0" kern="120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a:solidFill>
                  <a:schemeClr val="tx1"/>
                </a:solidFill>
                <a:effectLst/>
                <a:latin typeface="Segoe UI Light" pitchFamily="34" charset="0"/>
                <a:ea typeface="+mn-ea"/>
                <a:cs typeface="+mn-cs"/>
                <a:hlinkClick r:id="rId3"/>
              </a:rPr>
              <a:t>PowerShell only</a:t>
            </a:r>
            <a:r>
              <a:rPr lang="en-US" sz="882" b="0" i="0" kern="120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a:solidFill>
                <a:schemeClr val="tx1"/>
              </a:solidFill>
              <a:effectLst/>
              <a:latin typeface="Segoe UI Light" pitchFamily="34" charset="0"/>
              <a:ea typeface="+mn-ea"/>
              <a:cs typeface="+mn-cs"/>
            </a:endParaRPr>
          </a:p>
          <a:p>
            <a:r>
              <a:rPr lang="en-US"/>
              <a:t>Restore deleted databases</a:t>
            </a:r>
          </a:p>
          <a:p>
            <a:endParaRPr lang="en-US"/>
          </a:p>
          <a:p>
            <a:r>
              <a:rPr lang="en-US"/>
              <a:t>You cannot restore a deletion of a logical server or managed instance. The portal only allows you to restore a deleted database back to the deletion time. You need </a:t>
            </a:r>
            <a:r>
              <a:rPr lang="en-US" err="1"/>
              <a:t>Powershell</a:t>
            </a:r>
            <a:r>
              <a:rPr lang="en-US"/>
              <a:t>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9476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Anna</a:t>
            </a:r>
          </a:p>
          <a:p>
            <a:endParaRPr lang="en-US" sz="900" b="0"/>
          </a:p>
          <a:p>
            <a:r>
              <a:rPr lang="en-US" sz="900" b="0"/>
              <a:t>Images from docs </a:t>
            </a:r>
            <a:r>
              <a:rPr lang="en-US" sz="900">
                <a:hlinkClick r:id="rId3"/>
              </a:rPr>
              <a:t>https://docs.microsoft.com/en-us/azure/sql-database/sql-database-high-availability</a:t>
            </a:r>
            <a:endParaRPr lang="en-US" sz="900"/>
          </a:p>
          <a:p>
            <a:endParaRPr lang="en-US" sz="900" b="0"/>
          </a:p>
          <a:p>
            <a:r>
              <a:rPr lang="en-US" sz="900" b="0"/>
              <a:t>Notes:</a:t>
            </a:r>
          </a:p>
          <a:p>
            <a:endParaRPr lang="en-US" sz="900" b="0"/>
          </a:p>
          <a:p>
            <a:pPr marL="0" indent="0" algn="l">
              <a:buFont typeface="Arial" panose="020B0604020202020204" pitchFamily="34" charset="0"/>
              <a:buNone/>
            </a:pPr>
            <a:r>
              <a:rPr lang="en-US" sz="200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Force failover using </a:t>
            </a:r>
            <a:r>
              <a:rPr lang="en-US" sz="2000" err="1">
                <a:gradFill>
                  <a:gsLst>
                    <a:gs pos="2917">
                      <a:schemeClr val="tx1"/>
                    </a:gs>
                    <a:gs pos="30000">
                      <a:schemeClr val="tx1"/>
                    </a:gs>
                  </a:gsLst>
                  <a:lin ang="5400000" scaled="0"/>
                </a:gradFill>
              </a:rPr>
              <a:t>Powershell</a:t>
            </a:r>
            <a:r>
              <a:rPr lang="en-US" sz="2000">
                <a:gradFill>
                  <a:gsLst>
                    <a:gs pos="2917">
                      <a:schemeClr val="tx1"/>
                    </a:gs>
                    <a:gs pos="30000">
                      <a:schemeClr val="tx1"/>
                    </a:gs>
                  </a:gsLst>
                  <a:lin ang="5400000" scaled="0"/>
                </a:gradFill>
              </a:rPr>
              <a:t> (see more at </a:t>
            </a:r>
            <a:r>
              <a:rPr lang="en-US" sz="2000">
                <a:hlinkClick r:id="rId4"/>
              </a:rPr>
              <a:t>https://docs.microsoft.com/en-us/powershell/module/az.sql/invoke-azsqldatabasefailover?view=azps-3.8.0</a:t>
            </a:r>
            <a:r>
              <a:rPr lang="en-US" sz="2000"/>
              <a:t>) or REST. There are limits on how often you can do this.</a:t>
            </a:r>
            <a:endParaRPr lang="en-US" sz="200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Layout: 2 Person Desktop TR</a:t>
            </a:r>
          </a:p>
          <a:p>
            <a:endParaRPr lang="en-US" sz="900" b="0"/>
          </a:p>
          <a:p>
            <a:r>
              <a:rPr lang="en-US" sz="900" b="0"/>
              <a:t>Bob</a:t>
            </a:r>
          </a:p>
          <a:p>
            <a:endParaRPr lang="en-US" sz="900" b="0"/>
          </a:p>
          <a:p>
            <a:r>
              <a:rPr lang="en-US" sz="900" b="0"/>
              <a:t>Image comes from </a:t>
            </a:r>
            <a:r>
              <a:rPr lang="en-US" sz="900">
                <a:hlinkClick r:id="rId3"/>
              </a:rPr>
              <a:t>https://docs.microsoft.com/en-us/azure/sql-database/sql-database-high-availability#premium-and-business-critical-service-tier-availability</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Four replicas kept available</a:t>
            </a:r>
          </a:p>
          <a:p>
            <a:endParaRPr lang="en-US" sz="900"/>
          </a:p>
          <a:p>
            <a:r>
              <a:rPr lang="en-US" sz="90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a:p>
          <a:p>
            <a:r>
              <a:rPr lang="en-US" sz="900" b="0"/>
              <a:t>This is a big difference from default configuration of AGs with SQL Server</a:t>
            </a:r>
          </a:p>
          <a:p>
            <a:endParaRPr lang="en-US" sz="9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solidFill>
                <a:schemeClr val="accent3"/>
              </a:solidFill>
            </a:endParaRPr>
          </a:p>
          <a:p>
            <a:r>
              <a:rPr lang="en-US" sz="882" b="0" i="0" kern="120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a:p>
          <a:p>
            <a:endParaRPr lang="en-US" sz="900" b="0"/>
          </a:p>
          <a:p>
            <a:r>
              <a:rPr lang="en-US" sz="900" b="0"/>
              <a:t>Read more about read scale out at </a:t>
            </a:r>
            <a:r>
              <a:rPr lang="en-US" sz="900">
                <a:hlinkClick r:id="rId4"/>
              </a:rPr>
              <a:t>https://docs.microsoft.com/en-us/azure/sql-database/sql-database-read-scale-out</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gradFill>
                  <a:gsLst>
                    <a:gs pos="2917">
                      <a:schemeClr val="tx1"/>
                    </a:gs>
                    <a:gs pos="30000">
                      <a:schemeClr val="tx1"/>
                    </a:gs>
                  </a:gsLst>
                  <a:lin ang="5400000" scaled="0"/>
                </a:gradFill>
              </a:rPr>
              <a:t>Force failover using </a:t>
            </a:r>
            <a:r>
              <a:rPr lang="en-US" sz="900" err="1">
                <a:gradFill>
                  <a:gsLst>
                    <a:gs pos="2917">
                      <a:schemeClr val="tx1"/>
                    </a:gs>
                    <a:gs pos="30000">
                      <a:schemeClr val="tx1"/>
                    </a:gs>
                  </a:gsLst>
                  <a:lin ang="5400000" scaled="0"/>
                </a:gradFill>
              </a:rPr>
              <a:t>Powershell</a:t>
            </a:r>
            <a:r>
              <a:rPr lang="en-US" sz="900">
                <a:gradFill>
                  <a:gsLst>
                    <a:gs pos="2917">
                      <a:schemeClr val="tx1"/>
                    </a:gs>
                    <a:gs pos="30000">
                      <a:schemeClr val="tx1"/>
                    </a:gs>
                  </a:gsLst>
                  <a:lin ang="5400000" scaled="0"/>
                </a:gradFill>
              </a:rPr>
              <a:t> (see more at </a:t>
            </a:r>
            <a:r>
              <a:rPr lang="en-US" sz="900">
                <a:hlinkClick r:id="rId5"/>
              </a:rPr>
              <a:t>https://docs.microsoft.com/en-us/powershell/module/az.sql/invoke-azsqldatabasefailover?view=azps-3.8.0</a:t>
            </a:r>
            <a:r>
              <a:rPr lang="en-US" sz="900"/>
              <a:t>) or REST. There are limits on how often you can do this.</a:t>
            </a:r>
            <a:endParaRPr lang="en-US" sz="900">
              <a:gradFill>
                <a:gsLst>
                  <a:gs pos="2917">
                    <a:schemeClr val="tx1"/>
                  </a:gs>
                  <a:gs pos="30000">
                    <a:schemeClr val="tx1"/>
                  </a:gs>
                </a:gsLst>
                <a:lin ang="5400000" scaled="0"/>
              </a:gradFill>
            </a:endParaRPr>
          </a:p>
          <a:p>
            <a:endParaRPr lang="en-US" sz="900"/>
          </a:p>
          <a:p>
            <a:r>
              <a:rPr lang="en-US" sz="900"/>
              <a:t>Important note about read replicas</a:t>
            </a:r>
          </a:p>
          <a:p>
            <a:endParaRPr lang="en-US" sz="900"/>
          </a:p>
          <a:p>
            <a:r>
              <a:rPr lang="en-US" sz="882" b="0" i="0" kern="120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a:p>
          <a:p>
            <a:endParaRPr lang="en-US" sz="900"/>
          </a:p>
          <a:p>
            <a:endParaRPr lang="en-US" sz="900"/>
          </a:p>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LAYOUT : 2 Person Demo -&gt; Presenter 1 Desktop</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9/28/2020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0635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3.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7.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7.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9/28/2020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386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9/28/2020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4781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8980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9/28/2020</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1667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1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9/28/2020</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20347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498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61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20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62745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310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0046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58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5886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7022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4472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55718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5926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6059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548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3868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386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81745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350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91455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70792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51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3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168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304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71768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43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885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753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5159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715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89370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2347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28084653"/>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815742440"/>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3225690333"/>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397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9/28/2020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3082398219"/>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630174994"/>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778833598"/>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2143" rIns="0" bIns="62143" numCol="1" rtlCol="0" anchor="ctr" anchorCtr="0" compatLnSpc="1">
            <a:prstTxWarp prst="textNoShape">
              <a:avLst/>
            </a:prstTxWarp>
          </a:bodyPr>
          <a:lstStyle/>
          <a:p>
            <a:pPr algn="ctr" defTabSz="1242364" fontAlgn="base">
              <a:spcBef>
                <a:spcPct val="0"/>
              </a:spcBef>
              <a:spcAft>
                <a:spcPct val="0"/>
              </a:spcAft>
            </a:pPr>
            <a:endParaRPr lang="en-US" sz="2665">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4238497"/>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7279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425934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7109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974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0067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140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556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36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352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3305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4351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6842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48587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80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93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25217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21246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72266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147929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4039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08865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979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226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017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584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9092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2658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8439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27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185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5935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230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70363500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199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0241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30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9/28/2020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298015222"/>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50892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9/28/2020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10299795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443877230"/>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9D27CE-84BB-4CB5-AD47-5D59249B1661}" type="datetimeFigureOut">
              <a:rPr lang="en-US" smtClean="0"/>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36753831"/>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9D27CE-84BB-4CB5-AD47-5D59249B1661}" type="datetimeFigureOut">
              <a:rPr lang="en-US" smtClean="0"/>
              <a:t>9/28/2020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1921868909"/>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9D27CE-84BB-4CB5-AD47-5D59249B1661}" type="datetimeFigureOut">
              <a:rPr lang="en-US" smtClean="0"/>
              <a:t>9/28/2020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631628074"/>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9D27CE-84BB-4CB5-AD47-5D59249B1661}" type="datetimeFigureOut">
              <a:rPr lang="en-US" smtClean="0"/>
              <a:t>9/28/2020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54800365"/>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D27CE-84BB-4CB5-AD47-5D59249B1661}" type="datetimeFigureOut">
              <a:rPr lang="en-US" smtClean="0"/>
              <a:t>9/28/2020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414531826"/>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049D27CE-84BB-4CB5-AD47-5D59249B1661}" type="datetimeFigureOut">
              <a:rPr lang="en-US" smtClean="0"/>
              <a:t>9/28/2020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8282206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9/28/2020</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3383526387"/>
      </p:ext>
    </p:extLst>
  </p:cSld>
  <p:clrMapOvr>
    <a:overrideClrMapping bg1="lt1" tx1="dk1" bg2="lt2" tx2="dk2" accent1="accent1" accent2="accent2" accent3="accent3" accent4="accent4" accent5="accent5" accent6="accent6" hlink="hlink" folHlink="folHlink"/>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921829244"/>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9/28/2020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2199218637"/>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762534"/>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81485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2"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1"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9" y="4013487"/>
            <a:ext cx="8643841" cy="276999"/>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8"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472444"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4" y="5162439"/>
            <a:ext cx="228600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1266"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422477"/>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422477"/>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5840499"/>
            <a:ext cx="2286000" cy="153902"/>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047535762"/>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418929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84446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45776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96442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478008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2613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876761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52069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15920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056462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35339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108146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331632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4812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887520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3558227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83281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1746021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07985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414200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26937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3597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72541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598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50684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233869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46258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3625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2696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6813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0457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4D189-971A-4B70-ADC0-14AF0EB5DA09}"/>
              </a:ext>
            </a:extLst>
          </p:cNvPr>
          <p:cNvSpPr>
            <a:spLocks noGrp="1"/>
          </p:cNvSpPr>
          <p:nvPr>
            <p:ph type="title"/>
          </p:nvPr>
        </p:nvSpPr>
        <p:spPr>
          <a:xfrm>
            <a:off x="0" y="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632146-A2DA-4179-AB29-CC3595FDA4C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94E101-9625-4F67-BF75-1C6D28017A7C}"/>
              </a:ext>
            </a:extLst>
          </p:cNvPr>
          <p:cNvSpPr>
            <a:spLocks noGrp="1"/>
          </p:cNvSpPr>
          <p:nvPr>
            <p:ph type="dt" sz="half" idx="10"/>
          </p:nvPr>
        </p:nvSpPr>
        <p:spPr/>
        <p:txBody>
          <a:bodyPr/>
          <a:lstStyle/>
          <a:p>
            <a:fld id="{73CDDD6D-DFE5-4CF0-95F7-65A928EDB86C}" type="datetimeFigureOut">
              <a:rPr lang="en-US" smtClean="0"/>
              <a:t>9/28/2020</a:t>
            </a:fld>
            <a:endParaRPr lang="en-US"/>
          </a:p>
        </p:txBody>
      </p:sp>
      <p:sp>
        <p:nvSpPr>
          <p:cNvPr id="5" name="Footer Placeholder 4">
            <a:extLst>
              <a:ext uri="{FF2B5EF4-FFF2-40B4-BE49-F238E27FC236}">
                <a16:creationId xmlns:a16="http://schemas.microsoft.com/office/drawing/2014/main" id="{97A7CF08-2CD4-4EFC-BA0D-583D122E9F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1E7EDA-ADED-41A3-ACB2-B063E589ADEA}"/>
              </a:ext>
            </a:extLst>
          </p:cNvPr>
          <p:cNvSpPr>
            <a:spLocks noGrp="1"/>
          </p:cNvSpPr>
          <p:nvPr>
            <p:ph type="sldNum" sz="quarter" idx="12"/>
          </p:nvPr>
        </p:nvSpPr>
        <p:spPr/>
        <p:txBody>
          <a:bodyPr/>
          <a:lstStyle/>
          <a:p>
            <a:fld id="{1D0E154C-624A-4B4F-BDE3-07E75D695DD9}" type="slidenum">
              <a:rPr lang="en-US" smtClean="0"/>
              <a:t>‹#›</a:t>
            </a:fld>
            <a:endParaRPr lang="en-US"/>
          </a:p>
        </p:txBody>
      </p:sp>
    </p:spTree>
    <p:extLst>
      <p:ext uri="{BB962C8B-B14F-4D97-AF65-F5344CB8AC3E}">
        <p14:creationId xmlns:p14="http://schemas.microsoft.com/office/powerpoint/2010/main" val="3252850969"/>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017588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476908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269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41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7211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1238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03540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49420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646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28934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4214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14271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63345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85343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7818465"/>
      </p:ext>
    </p:extLst>
  </p:cSld>
  <p:clrMapOvr>
    <a:masterClrMapping/>
  </p:clrMapOvr>
  <p:transition>
    <p:fade/>
  </p:transition>
  <p:extLst>
    <p:ext uri="{DCECCB84-F9BA-43D5-87BE-67443E8EF086}">
      <p15:sldGuideLst xmlns:p15="http://schemas.microsoft.com/office/powerpoint/2012/main">
        <p15:guide id="3" orient="horz" pos="3576">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5165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56064887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45037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6011052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735216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92942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769173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27735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3714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3804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820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584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76382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72565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405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1033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9/28/2020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 Type="http://schemas.openxmlformats.org/officeDocument/2006/relationships/slideLayout" Target="../slideLayouts/slideLayout206.xml"/><Relationship Id="rId21" Type="http://schemas.openxmlformats.org/officeDocument/2006/relationships/slideLayout" Target="../slideLayouts/slideLayout224.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0" Type="http://schemas.openxmlformats.org/officeDocument/2006/relationships/slideLayout" Target="../slideLayouts/slideLayout223.xml"/><Relationship Id="rId29" Type="http://schemas.openxmlformats.org/officeDocument/2006/relationships/image" Target="../media/image14.png"/><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theme" Target="../theme/theme10.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8.xml"/><Relationship Id="rId13" Type="http://schemas.openxmlformats.org/officeDocument/2006/relationships/slideLayout" Target="../slideLayouts/slideLayout243.xml"/><Relationship Id="rId18" Type="http://schemas.openxmlformats.org/officeDocument/2006/relationships/slideLayout" Target="../slideLayouts/slideLayout248.xml"/><Relationship Id="rId26" Type="http://schemas.openxmlformats.org/officeDocument/2006/relationships/theme" Target="../theme/theme11.xml"/><Relationship Id="rId3" Type="http://schemas.openxmlformats.org/officeDocument/2006/relationships/slideLayout" Target="../slideLayouts/slideLayout233.xml"/><Relationship Id="rId21" Type="http://schemas.openxmlformats.org/officeDocument/2006/relationships/slideLayout" Target="../slideLayouts/slideLayout251.xml"/><Relationship Id="rId7" Type="http://schemas.openxmlformats.org/officeDocument/2006/relationships/slideLayout" Target="../slideLayouts/slideLayout237.xml"/><Relationship Id="rId12" Type="http://schemas.openxmlformats.org/officeDocument/2006/relationships/slideLayout" Target="../slideLayouts/slideLayout242.xml"/><Relationship Id="rId17" Type="http://schemas.openxmlformats.org/officeDocument/2006/relationships/slideLayout" Target="../slideLayouts/slideLayout247.xml"/><Relationship Id="rId25" Type="http://schemas.openxmlformats.org/officeDocument/2006/relationships/slideLayout" Target="../slideLayouts/slideLayout255.xml"/><Relationship Id="rId2" Type="http://schemas.openxmlformats.org/officeDocument/2006/relationships/slideLayout" Target="../slideLayouts/slideLayout232.xml"/><Relationship Id="rId16" Type="http://schemas.openxmlformats.org/officeDocument/2006/relationships/slideLayout" Target="../slideLayouts/slideLayout246.xml"/><Relationship Id="rId20" Type="http://schemas.openxmlformats.org/officeDocument/2006/relationships/slideLayout" Target="../slideLayouts/slideLayout250.xml"/><Relationship Id="rId1" Type="http://schemas.openxmlformats.org/officeDocument/2006/relationships/slideLayout" Target="../slideLayouts/slideLayout231.xml"/><Relationship Id="rId6" Type="http://schemas.openxmlformats.org/officeDocument/2006/relationships/slideLayout" Target="../slideLayouts/slideLayout236.xml"/><Relationship Id="rId11" Type="http://schemas.openxmlformats.org/officeDocument/2006/relationships/slideLayout" Target="../slideLayouts/slideLayout241.xml"/><Relationship Id="rId24" Type="http://schemas.openxmlformats.org/officeDocument/2006/relationships/slideLayout" Target="../slideLayouts/slideLayout254.xml"/><Relationship Id="rId5" Type="http://schemas.openxmlformats.org/officeDocument/2006/relationships/slideLayout" Target="../slideLayouts/slideLayout235.xml"/><Relationship Id="rId15" Type="http://schemas.openxmlformats.org/officeDocument/2006/relationships/slideLayout" Target="../slideLayouts/slideLayout245.xml"/><Relationship Id="rId23" Type="http://schemas.openxmlformats.org/officeDocument/2006/relationships/slideLayout" Target="../slideLayouts/slideLayout253.xml"/><Relationship Id="rId10" Type="http://schemas.openxmlformats.org/officeDocument/2006/relationships/slideLayout" Target="../slideLayouts/slideLayout240.xml"/><Relationship Id="rId19" Type="http://schemas.openxmlformats.org/officeDocument/2006/relationships/slideLayout" Target="../slideLayouts/slideLayout249.xml"/><Relationship Id="rId4" Type="http://schemas.openxmlformats.org/officeDocument/2006/relationships/slideLayout" Target="../slideLayouts/slideLayout234.xml"/><Relationship Id="rId9" Type="http://schemas.openxmlformats.org/officeDocument/2006/relationships/slideLayout" Target="../slideLayouts/slideLayout239.xml"/><Relationship Id="rId14" Type="http://schemas.openxmlformats.org/officeDocument/2006/relationships/slideLayout" Target="../slideLayouts/slideLayout244.xml"/><Relationship Id="rId22" Type="http://schemas.openxmlformats.org/officeDocument/2006/relationships/slideLayout" Target="../slideLayouts/slideLayout252.xml"/><Relationship Id="rId27"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26" Type="http://schemas.openxmlformats.org/officeDocument/2006/relationships/slideLayout" Target="../slideLayouts/slideLayout281.xml"/><Relationship Id="rId39" Type="http://schemas.openxmlformats.org/officeDocument/2006/relationships/slideLayout" Target="../slideLayouts/slideLayout294.xml"/><Relationship Id="rId21" Type="http://schemas.openxmlformats.org/officeDocument/2006/relationships/slideLayout" Target="../slideLayouts/slideLayout276.xml"/><Relationship Id="rId34" Type="http://schemas.openxmlformats.org/officeDocument/2006/relationships/slideLayout" Target="../slideLayouts/slideLayout289.xml"/><Relationship Id="rId42" Type="http://schemas.openxmlformats.org/officeDocument/2006/relationships/slideLayout" Target="../slideLayouts/slideLayout297.xml"/><Relationship Id="rId7" Type="http://schemas.openxmlformats.org/officeDocument/2006/relationships/slideLayout" Target="../slideLayouts/slideLayout262.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0" Type="http://schemas.openxmlformats.org/officeDocument/2006/relationships/slideLayout" Target="../slideLayouts/slideLayout275.xml"/><Relationship Id="rId29" Type="http://schemas.openxmlformats.org/officeDocument/2006/relationships/slideLayout" Target="../slideLayouts/slideLayout284.xml"/><Relationship Id="rId41" Type="http://schemas.openxmlformats.org/officeDocument/2006/relationships/slideLayout" Target="../slideLayouts/slideLayout296.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slideLayout" Target="../slideLayouts/slideLayout287.xml"/><Relationship Id="rId37" Type="http://schemas.openxmlformats.org/officeDocument/2006/relationships/slideLayout" Target="../slideLayouts/slideLayout292.xml"/><Relationship Id="rId40" Type="http://schemas.openxmlformats.org/officeDocument/2006/relationships/slideLayout" Target="../slideLayouts/slideLayout295.xml"/><Relationship Id="rId5" Type="http://schemas.openxmlformats.org/officeDocument/2006/relationships/slideLayout" Target="../slideLayouts/slideLayout260.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36" Type="http://schemas.openxmlformats.org/officeDocument/2006/relationships/slideLayout" Target="../slideLayouts/slideLayout291.xml"/><Relationship Id="rId10" Type="http://schemas.openxmlformats.org/officeDocument/2006/relationships/slideLayout" Target="../slideLayouts/slideLayout265.xml"/><Relationship Id="rId19" Type="http://schemas.openxmlformats.org/officeDocument/2006/relationships/slideLayout" Target="../slideLayouts/slideLayout274.xml"/><Relationship Id="rId31" Type="http://schemas.openxmlformats.org/officeDocument/2006/relationships/slideLayout" Target="../slideLayouts/slideLayout286.xml"/><Relationship Id="rId44" Type="http://schemas.openxmlformats.org/officeDocument/2006/relationships/image" Target="../media/image6.emf"/><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slideLayout" Target="../slideLayouts/slideLayout285.xml"/><Relationship Id="rId35" Type="http://schemas.openxmlformats.org/officeDocument/2006/relationships/slideLayout" Target="../slideLayouts/slideLayout290.xml"/><Relationship Id="rId43" Type="http://schemas.openxmlformats.org/officeDocument/2006/relationships/theme" Target="../theme/theme12.xml"/><Relationship Id="rId8" Type="http://schemas.openxmlformats.org/officeDocument/2006/relationships/slideLayout" Target="../slideLayouts/slideLayout263.xml"/><Relationship Id="rId3" Type="http://schemas.openxmlformats.org/officeDocument/2006/relationships/slideLayout" Target="../slideLayouts/slideLayout258.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33" Type="http://schemas.openxmlformats.org/officeDocument/2006/relationships/slideLayout" Target="../slideLayouts/slideLayout288.xml"/><Relationship Id="rId38" Type="http://schemas.openxmlformats.org/officeDocument/2006/relationships/slideLayout" Target="../slideLayouts/slideLayout293.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10.xml"/><Relationship Id="rId18" Type="http://schemas.openxmlformats.org/officeDocument/2006/relationships/slideLayout" Target="../slideLayouts/slideLayout315.xml"/><Relationship Id="rId26" Type="http://schemas.openxmlformats.org/officeDocument/2006/relationships/slideLayout" Target="../slideLayouts/slideLayout323.xml"/><Relationship Id="rId39" Type="http://schemas.openxmlformats.org/officeDocument/2006/relationships/image" Target="../media/image6.emf"/><Relationship Id="rId21" Type="http://schemas.openxmlformats.org/officeDocument/2006/relationships/slideLayout" Target="../slideLayouts/slideLayout318.xml"/><Relationship Id="rId34" Type="http://schemas.openxmlformats.org/officeDocument/2006/relationships/slideLayout" Target="../slideLayouts/slideLayout331.xml"/><Relationship Id="rId7" Type="http://schemas.openxmlformats.org/officeDocument/2006/relationships/slideLayout" Target="../slideLayouts/slideLayout304.xml"/><Relationship Id="rId12" Type="http://schemas.openxmlformats.org/officeDocument/2006/relationships/slideLayout" Target="../slideLayouts/slideLayout309.xml"/><Relationship Id="rId17" Type="http://schemas.openxmlformats.org/officeDocument/2006/relationships/slideLayout" Target="../slideLayouts/slideLayout314.xml"/><Relationship Id="rId25" Type="http://schemas.openxmlformats.org/officeDocument/2006/relationships/slideLayout" Target="../slideLayouts/slideLayout322.xml"/><Relationship Id="rId33" Type="http://schemas.openxmlformats.org/officeDocument/2006/relationships/slideLayout" Target="../slideLayouts/slideLayout330.xml"/><Relationship Id="rId38" Type="http://schemas.openxmlformats.org/officeDocument/2006/relationships/theme" Target="../theme/theme13.xml"/><Relationship Id="rId2" Type="http://schemas.openxmlformats.org/officeDocument/2006/relationships/slideLayout" Target="../slideLayouts/slideLayout299.xml"/><Relationship Id="rId16" Type="http://schemas.openxmlformats.org/officeDocument/2006/relationships/slideLayout" Target="../slideLayouts/slideLayout313.xml"/><Relationship Id="rId20" Type="http://schemas.openxmlformats.org/officeDocument/2006/relationships/slideLayout" Target="../slideLayouts/slideLayout317.xml"/><Relationship Id="rId29" Type="http://schemas.openxmlformats.org/officeDocument/2006/relationships/slideLayout" Target="../slideLayouts/slideLayout326.xml"/><Relationship Id="rId1" Type="http://schemas.openxmlformats.org/officeDocument/2006/relationships/slideLayout" Target="../slideLayouts/slideLayout298.xml"/><Relationship Id="rId6" Type="http://schemas.openxmlformats.org/officeDocument/2006/relationships/slideLayout" Target="../slideLayouts/slideLayout303.xml"/><Relationship Id="rId11" Type="http://schemas.openxmlformats.org/officeDocument/2006/relationships/slideLayout" Target="../slideLayouts/slideLayout308.xml"/><Relationship Id="rId24" Type="http://schemas.openxmlformats.org/officeDocument/2006/relationships/slideLayout" Target="../slideLayouts/slideLayout321.xml"/><Relationship Id="rId32" Type="http://schemas.openxmlformats.org/officeDocument/2006/relationships/slideLayout" Target="../slideLayouts/slideLayout329.xml"/><Relationship Id="rId37" Type="http://schemas.openxmlformats.org/officeDocument/2006/relationships/slideLayout" Target="../slideLayouts/slideLayout334.xml"/><Relationship Id="rId5" Type="http://schemas.openxmlformats.org/officeDocument/2006/relationships/slideLayout" Target="../slideLayouts/slideLayout302.xml"/><Relationship Id="rId15" Type="http://schemas.openxmlformats.org/officeDocument/2006/relationships/slideLayout" Target="../slideLayouts/slideLayout312.xml"/><Relationship Id="rId23" Type="http://schemas.openxmlformats.org/officeDocument/2006/relationships/slideLayout" Target="../slideLayouts/slideLayout320.xml"/><Relationship Id="rId28" Type="http://schemas.openxmlformats.org/officeDocument/2006/relationships/slideLayout" Target="../slideLayouts/slideLayout325.xml"/><Relationship Id="rId36" Type="http://schemas.openxmlformats.org/officeDocument/2006/relationships/slideLayout" Target="../slideLayouts/slideLayout333.xml"/><Relationship Id="rId10" Type="http://schemas.openxmlformats.org/officeDocument/2006/relationships/slideLayout" Target="../slideLayouts/slideLayout307.xml"/><Relationship Id="rId19" Type="http://schemas.openxmlformats.org/officeDocument/2006/relationships/slideLayout" Target="../slideLayouts/slideLayout316.xml"/><Relationship Id="rId31" Type="http://schemas.openxmlformats.org/officeDocument/2006/relationships/slideLayout" Target="../slideLayouts/slideLayout328.xml"/><Relationship Id="rId4" Type="http://schemas.openxmlformats.org/officeDocument/2006/relationships/slideLayout" Target="../slideLayouts/slideLayout301.xml"/><Relationship Id="rId9" Type="http://schemas.openxmlformats.org/officeDocument/2006/relationships/slideLayout" Target="../slideLayouts/slideLayout306.xml"/><Relationship Id="rId14" Type="http://schemas.openxmlformats.org/officeDocument/2006/relationships/slideLayout" Target="../slideLayouts/slideLayout311.xml"/><Relationship Id="rId22" Type="http://schemas.openxmlformats.org/officeDocument/2006/relationships/slideLayout" Target="../slideLayouts/slideLayout319.xml"/><Relationship Id="rId27" Type="http://schemas.openxmlformats.org/officeDocument/2006/relationships/slideLayout" Target="../slideLayouts/slideLayout324.xml"/><Relationship Id="rId30" Type="http://schemas.openxmlformats.org/officeDocument/2006/relationships/slideLayout" Target="../slideLayouts/slideLayout327.xml"/><Relationship Id="rId35" Type="http://schemas.openxmlformats.org/officeDocument/2006/relationships/slideLayout" Target="../slideLayouts/slideLayout332.xml"/><Relationship Id="rId8" Type="http://schemas.openxmlformats.org/officeDocument/2006/relationships/slideLayout" Target="../slideLayouts/slideLayout305.xml"/><Relationship Id="rId3" Type="http://schemas.openxmlformats.org/officeDocument/2006/relationships/slideLayout" Target="../slideLayouts/slideLayout30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2.xml"/><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26" Type="http://schemas.openxmlformats.org/officeDocument/2006/relationships/slideLayout" Target="../slideLayouts/slideLayout360.xml"/><Relationship Id="rId3" Type="http://schemas.openxmlformats.org/officeDocument/2006/relationships/slideLayout" Target="../slideLayouts/slideLayout337.xml"/><Relationship Id="rId21" Type="http://schemas.openxmlformats.org/officeDocument/2006/relationships/slideLayout" Target="../slideLayouts/slideLayout355.xml"/><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5" Type="http://schemas.openxmlformats.org/officeDocument/2006/relationships/slideLayout" Target="../slideLayouts/slideLayout359.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20" Type="http://schemas.openxmlformats.org/officeDocument/2006/relationships/slideLayout" Target="../slideLayouts/slideLayout354.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24" Type="http://schemas.openxmlformats.org/officeDocument/2006/relationships/slideLayout" Target="../slideLayouts/slideLayout358.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23" Type="http://schemas.openxmlformats.org/officeDocument/2006/relationships/slideLayout" Target="../slideLayouts/slideLayout357.xml"/><Relationship Id="rId28" Type="http://schemas.openxmlformats.org/officeDocument/2006/relationships/theme" Target="../theme/theme14.xml"/><Relationship Id="rId10" Type="http://schemas.openxmlformats.org/officeDocument/2006/relationships/slideLayout" Target="../slideLayouts/slideLayout344.xml"/><Relationship Id="rId19" Type="http://schemas.openxmlformats.org/officeDocument/2006/relationships/slideLayout" Target="../slideLayouts/slideLayout353.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 Id="rId22" Type="http://schemas.openxmlformats.org/officeDocument/2006/relationships/slideLayout" Target="../slideLayouts/slideLayout356.xml"/><Relationship Id="rId27" Type="http://schemas.openxmlformats.org/officeDocument/2006/relationships/slideLayout" Target="../slideLayouts/slideLayout361.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69.xml"/><Relationship Id="rId13" Type="http://schemas.openxmlformats.org/officeDocument/2006/relationships/slideLayout" Target="../slideLayouts/slideLayout374.xml"/><Relationship Id="rId3" Type="http://schemas.openxmlformats.org/officeDocument/2006/relationships/slideLayout" Target="../slideLayouts/slideLayout364.xml"/><Relationship Id="rId7" Type="http://schemas.openxmlformats.org/officeDocument/2006/relationships/slideLayout" Target="../slideLayouts/slideLayout368.xml"/><Relationship Id="rId12" Type="http://schemas.openxmlformats.org/officeDocument/2006/relationships/slideLayout" Target="../slideLayouts/slideLayout373.xml"/><Relationship Id="rId2" Type="http://schemas.openxmlformats.org/officeDocument/2006/relationships/slideLayout" Target="../slideLayouts/slideLayout363.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5" Type="http://schemas.openxmlformats.org/officeDocument/2006/relationships/slideLayout" Target="../slideLayouts/slideLayout366.xml"/><Relationship Id="rId10" Type="http://schemas.openxmlformats.org/officeDocument/2006/relationships/slideLayout" Target="../slideLayouts/slideLayout371.xml"/><Relationship Id="rId4" Type="http://schemas.openxmlformats.org/officeDocument/2006/relationships/slideLayout" Target="../slideLayouts/slideLayout365.xml"/><Relationship Id="rId9" Type="http://schemas.openxmlformats.org/officeDocument/2006/relationships/slideLayout" Target="../slideLayouts/slideLayout370.xml"/><Relationship Id="rId1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387.xml"/><Relationship Id="rId18" Type="http://schemas.openxmlformats.org/officeDocument/2006/relationships/slideLayout" Target="../slideLayouts/slideLayout392.xml"/><Relationship Id="rId26" Type="http://schemas.openxmlformats.org/officeDocument/2006/relationships/slideLayout" Target="../slideLayouts/slideLayout400.xml"/><Relationship Id="rId3" Type="http://schemas.openxmlformats.org/officeDocument/2006/relationships/slideLayout" Target="../slideLayouts/slideLayout377.xml"/><Relationship Id="rId21" Type="http://schemas.openxmlformats.org/officeDocument/2006/relationships/slideLayout" Target="../slideLayouts/slideLayout395.xml"/><Relationship Id="rId34" Type="http://schemas.openxmlformats.org/officeDocument/2006/relationships/image" Target="../media/image6.emf"/><Relationship Id="rId7" Type="http://schemas.openxmlformats.org/officeDocument/2006/relationships/slideLayout" Target="../slideLayouts/slideLayout381.xml"/><Relationship Id="rId12" Type="http://schemas.openxmlformats.org/officeDocument/2006/relationships/slideLayout" Target="../slideLayouts/slideLayout386.xml"/><Relationship Id="rId17" Type="http://schemas.openxmlformats.org/officeDocument/2006/relationships/slideLayout" Target="../slideLayouts/slideLayout391.xml"/><Relationship Id="rId25" Type="http://schemas.openxmlformats.org/officeDocument/2006/relationships/slideLayout" Target="../slideLayouts/slideLayout399.xml"/><Relationship Id="rId33" Type="http://schemas.openxmlformats.org/officeDocument/2006/relationships/theme" Target="../theme/theme16.xml"/><Relationship Id="rId2" Type="http://schemas.openxmlformats.org/officeDocument/2006/relationships/slideLayout" Target="../slideLayouts/slideLayout376.xml"/><Relationship Id="rId16" Type="http://schemas.openxmlformats.org/officeDocument/2006/relationships/slideLayout" Target="../slideLayouts/slideLayout390.xml"/><Relationship Id="rId20" Type="http://schemas.openxmlformats.org/officeDocument/2006/relationships/slideLayout" Target="../slideLayouts/slideLayout394.xml"/><Relationship Id="rId29" Type="http://schemas.openxmlformats.org/officeDocument/2006/relationships/slideLayout" Target="../slideLayouts/slideLayout403.xml"/><Relationship Id="rId1" Type="http://schemas.openxmlformats.org/officeDocument/2006/relationships/slideLayout" Target="../slideLayouts/slideLayout375.xml"/><Relationship Id="rId6" Type="http://schemas.openxmlformats.org/officeDocument/2006/relationships/slideLayout" Target="../slideLayouts/slideLayout380.xml"/><Relationship Id="rId11" Type="http://schemas.openxmlformats.org/officeDocument/2006/relationships/slideLayout" Target="../slideLayouts/slideLayout385.xml"/><Relationship Id="rId24" Type="http://schemas.openxmlformats.org/officeDocument/2006/relationships/slideLayout" Target="../slideLayouts/slideLayout398.xml"/><Relationship Id="rId32" Type="http://schemas.openxmlformats.org/officeDocument/2006/relationships/slideLayout" Target="../slideLayouts/slideLayout406.xml"/><Relationship Id="rId5" Type="http://schemas.openxmlformats.org/officeDocument/2006/relationships/slideLayout" Target="../slideLayouts/slideLayout379.xml"/><Relationship Id="rId15" Type="http://schemas.openxmlformats.org/officeDocument/2006/relationships/slideLayout" Target="../slideLayouts/slideLayout389.xml"/><Relationship Id="rId23" Type="http://schemas.openxmlformats.org/officeDocument/2006/relationships/slideLayout" Target="../slideLayouts/slideLayout397.xml"/><Relationship Id="rId28" Type="http://schemas.openxmlformats.org/officeDocument/2006/relationships/slideLayout" Target="../slideLayouts/slideLayout402.xml"/><Relationship Id="rId10" Type="http://schemas.openxmlformats.org/officeDocument/2006/relationships/slideLayout" Target="../slideLayouts/slideLayout384.xml"/><Relationship Id="rId19" Type="http://schemas.openxmlformats.org/officeDocument/2006/relationships/slideLayout" Target="../slideLayouts/slideLayout393.xml"/><Relationship Id="rId31" Type="http://schemas.openxmlformats.org/officeDocument/2006/relationships/slideLayout" Target="../slideLayouts/slideLayout405.xml"/><Relationship Id="rId4" Type="http://schemas.openxmlformats.org/officeDocument/2006/relationships/slideLayout" Target="../slideLayouts/slideLayout378.xml"/><Relationship Id="rId9" Type="http://schemas.openxmlformats.org/officeDocument/2006/relationships/slideLayout" Target="../slideLayouts/slideLayout383.xml"/><Relationship Id="rId14" Type="http://schemas.openxmlformats.org/officeDocument/2006/relationships/slideLayout" Target="../slideLayouts/slideLayout388.xml"/><Relationship Id="rId22" Type="http://schemas.openxmlformats.org/officeDocument/2006/relationships/slideLayout" Target="../slideLayouts/slideLayout396.xml"/><Relationship Id="rId27" Type="http://schemas.openxmlformats.org/officeDocument/2006/relationships/slideLayout" Target="../slideLayouts/slideLayout401.xml"/><Relationship Id="rId30" Type="http://schemas.openxmlformats.org/officeDocument/2006/relationships/slideLayout" Target="../slideLayouts/slideLayout404.xml"/><Relationship Id="rId8" Type="http://schemas.openxmlformats.org/officeDocument/2006/relationships/slideLayout" Target="../slideLayouts/slideLayout382.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419.xml"/><Relationship Id="rId18" Type="http://schemas.openxmlformats.org/officeDocument/2006/relationships/slideLayout" Target="../slideLayouts/slideLayout424.xml"/><Relationship Id="rId26" Type="http://schemas.openxmlformats.org/officeDocument/2006/relationships/slideLayout" Target="../slideLayouts/slideLayout432.xml"/><Relationship Id="rId3" Type="http://schemas.openxmlformats.org/officeDocument/2006/relationships/slideLayout" Target="../slideLayouts/slideLayout409.xml"/><Relationship Id="rId21" Type="http://schemas.openxmlformats.org/officeDocument/2006/relationships/slideLayout" Target="../slideLayouts/slideLayout427.xml"/><Relationship Id="rId7" Type="http://schemas.openxmlformats.org/officeDocument/2006/relationships/slideLayout" Target="../slideLayouts/slideLayout413.xml"/><Relationship Id="rId12" Type="http://schemas.openxmlformats.org/officeDocument/2006/relationships/slideLayout" Target="../slideLayouts/slideLayout418.xml"/><Relationship Id="rId17" Type="http://schemas.openxmlformats.org/officeDocument/2006/relationships/slideLayout" Target="../slideLayouts/slideLayout423.xml"/><Relationship Id="rId25" Type="http://schemas.openxmlformats.org/officeDocument/2006/relationships/slideLayout" Target="../slideLayouts/slideLayout431.xml"/><Relationship Id="rId33" Type="http://schemas.openxmlformats.org/officeDocument/2006/relationships/image" Target="../media/image6.emf"/><Relationship Id="rId2" Type="http://schemas.openxmlformats.org/officeDocument/2006/relationships/slideLayout" Target="../slideLayouts/slideLayout408.xml"/><Relationship Id="rId16" Type="http://schemas.openxmlformats.org/officeDocument/2006/relationships/slideLayout" Target="../slideLayouts/slideLayout422.xml"/><Relationship Id="rId20" Type="http://schemas.openxmlformats.org/officeDocument/2006/relationships/slideLayout" Target="../slideLayouts/slideLayout426.xml"/><Relationship Id="rId29" Type="http://schemas.openxmlformats.org/officeDocument/2006/relationships/slideLayout" Target="../slideLayouts/slideLayout435.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11" Type="http://schemas.openxmlformats.org/officeDocument/2006/relationships/slideLayout" Target="../slideLayouts/slideLayout417.xml"/><Relationship Id="rId24" Type="http://schemas.openxmlformats.org/officeDocument/2006/relationships/slideLayout" Target="../slideLayouts/slideLayout430.xml"/><Relationship Id="rId32" Type="http://schemas.openxmlformats.org/officeDocument/2006/relationships/theme" Target="../theme/theme17.xml"/><Relationship Id="rId5" Type="http://schemas.openxmlformats.org/officeDocument/2006/relationships/slideLayout" Target="../slideLayouts/slideLayout411.xml"/><Relationship Id="rId15" Type="http://schemas.openxmlformats.org/officeDocument/2006/relationships/slideLayout" Target="../slideLayouts/slideLayout421.xml"/><Relationship Id="rId23" Type="http://schemas.openxmlformats.org/officeDocument/2006/relationships/slideLayout" Target="../slideLayouts/slideLayout429.xml"/><Relationship Id="rId28" Type="http://schemas.openxmlformats.org/officeDocument/2006/relationships/slideLayout" Target="../slideLayouts/slideLayout434.xml"/><Relationship Id="rId10" Type="http://schemas.openxmlformats.org/officeDocument/2006/relationships/slideLayout" Target="../slideLayouts/slideLayout416.xml"/><Relationship Id="rId19" Type="http://schemas.openxmlformats.org/officeDocument/2006/relationships/slideLayout" Target="../slideLayouts/slideLayout425.xml"/><Relationship Id="rId31" Type="http://schemas.openxmlformats.org/officeDocument/2006/relationships/slideLayout" Target="../slideLayouts/slideLayout437.xml"/><Relationship Id="rId4" Type="http://schemas.openxmlformats.org/officeDocument/2006/relationships/slideLayout" Target="../slideLayouts/slideLayout410.xml"/><Relationship Id="rId9" Type="http://schemas.openxmlformats.org/officeDocument/2006/relationships/slideLayout" Target="../slideLayouts/slideLayout415.xml"/><Relationship Id="rId14" Type="http://schemas.openxmlformats.org/officeDocument/2006/relationships/slideLayout" Target="../slideLayouts/slideLayout420.xml"/><Relationship Id="rId22" Type="http://schemas.openxmlformats.org/officeDocument/2006/relationships/slideLayout" Target="../slideLayouts/slideLayout428.xml"/><Relationship Id="rId27" Type="http://schemas.openxmlformats.org/officeDocument/2006/relationships/slideLayout" Target="../slideLayouts/slideLayout433.xml"/><Relationship Id="rId30" Type="http://schemas.openxmlformats.org/officeDocument/2006/relationships/slideLayout" Target="../slideLayouts/slideLayout436.xml"/><Relationship Id="rId8" Type="http://schemas.openxmlformats.org/officeDocument/2006/relationships/slideLayout" Target="../slideLayouts/slideLayout4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emf"/><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6.emf"/><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41" Type="http://schemas.openxmlformats.org/officeDocument/2006/relationships/slideLayout" Target="../slideLayouts/slideLayout174.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image" Target="../media/image6.emf"/><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theme" Target="../theme/theme8.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theme" Target="../theme/theme9.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slideLayout" Target="../slideLayouts/slideLayout203.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 id="2147485105"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3" r:id="rId25"/>
    <p:sldLayoutId id="2147485064" r:id="rId26"/>
    <p:sldLayoutId id="2147485065"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02278329"/>
      </p:ext>
    </p:extLst>
  </p:cSld>
  <p:clrMap bg1="lt1" tx1="dk1" bg2="lt2" tx2="dk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13" r:id="rId7"/>
    <p:sldLayoutId id="2147485114" r:id="rId8"/>
    <p:sldLayoutId id="2147485115" r:id="rId9"/>
    <p:sldLayoutId id="2147485116" r:id="rId10"/>
    <p:sldLayoutId id="2147485117" r:id="rId11"/>
    <p:sldLayoutId id="2147485118" r:id="rId12"/>
    <p:sldLayoutId id="2147485119" r:id="rId13"/>
    <p:sldLayoutId id="2147485120" r:id="rId14"/>
    <p:sldLayoutId id="2147485121" r:id="rId15"/>
    <p:sldLayoutId id="2147485122" r:id="rId16"/>
    <p:sldLayoutId id="2147485123" r:id="rId17"/>
    <p:sldLayoutId id="2147485124" r:id="rId18"/>
    <p:sldLayoutId id="2147485125" r:id="rId19"/>
    <p:sldLayoutId id="2147485126" r:id="rId20"/>
    <p:sldLayoutId id="2147485127" r:id="rId21"/>
    <p:sldLayoutId id="2147485128" r:id="rId22"/>
    <p:sldLayoutId id="2147485129" r:id="rId23"/>
    <p:sldLayoutId id="2147485130" r:id="rId24"/>
    <p:sldLayoutId id="2147485131" r:id="rId25"/>
    <p:sldLayoutId id="2147485132" r:id="rId26"/>
    <p:sldLayoutId id="2147485133" r:id="rId27"/>
    <p:sldLayoutId id="2147485134" r:id="rId28"/>
    <p:sldLayoutId id="2147485135" r:id="rId29"/>
    <p:sldLayoutId id="2147485136" r:id="rId30"/>
    <p:sldLayoutId id="2147485137" r:id="rId31"/>
    <p:sldLayoutId id="2147485138" r:id="rId32"/>
    <p:sldLayoutId id="2147485139" r:id="rId33"/>
    <p:sldLayoutId id="2147485140" r:id="rId34"/>
    <p:sldLayoutId id="2147485141" r:id="rId35"/>
    <p:sldLayoutId id="2147485145" r:id="rId36"/>
    <p:sldLayoutId id="2147485146" r:id="rId37"/>
    <p:sldLayoutId id="2147485147" r:id="rId38"/>
    <p:sldLayoutId id="2147485148" r:id="rId39"/>
    <p:sldLayoutId id="2147485149" r:id="rId40"/>
    <p:sldLayoutId id="2147485150" r:id="rId41"/>
    <p:sldLayoutId id="2147485151"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644890209"/>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 id="2147485212" r:id="rId13"/>
    <p:sldLayoutId id="2147485213" r:id="rId14"/>
    <p:sldLayoutId id="2147485214" r:id="rId15"/>
    <p:sldLayoutId id="2147485215" r:id="rId16"/>
    <p:sldLayoutId id="2147485216" r:id="rId17"/>
    <p:sldLayoutId id="2147485217" r:id="rId18"/>
    <p:sldLayoutId id="2147485218" r:id="rId19"/>
    <p:sldLayoutId id="2147485219" r:id="rId20"/>
    <p:sldLayoutId id="2147485220" r:id="rId21"/>
    <p:sldLayoutId id="2147485221" r:id="rId22"/>
    <p:sldLayoutId id="2147485222" r:id="rId23"/>
    <p:sldLayoutId id="2147485223" r:id="rId24"/>
    <p:sldLayoutId id="2147485224" r:id="rId25"/>
    <p:sldLayoutId id="2147485225" r:id="rId26"/>
    <p:sldLayoutId id="2147485226" r:id="rId27"/>
    <p:sldLayoutId id="2147485227" r:id="rId28"/>
    <p:sldLayoutId id="2147485228" r:id="rId29"/>
    <p:sldLayoutId id="2147485229" r:id="rId30"/>
    <p:sldLayoutId id="2147485230" r:id="rId31"/>
    <p:sldLayoutId id="2147485231" r:id="rId32"/>
    <p:sldLayoutId id="2147485232" r:id="rId33"/>
    <p:sldLayoutId id="2147485233" r:id="rId34"/>
    <p:sldLayoutId id="2147485234" r:id="rId35"/>
    <p:sldLayoutId id="2147485235" r:id="rId36"/>
    <p:sldLayoutId id="2147485236"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049D27CE-84BB-4CB5-AD47-5D59249B1661}" type="datetimeFigureOut">
              <a:rPr lang="en-US" smtClean="0"/>
              <a:t>9/28/2020</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1633406490"/>
      </p:ext>
    </p:extLst>
  </p:cSld>
  <p:clrMap bg1="lt1" tx1="dk1" bg2="lt2" tx2="dk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394510689"/>
      </p:ext>
    </p:extLst>
  </p:cSld>
  <p:clrMap bg1="lt1" tx1="dk1" bg2="lt2" tx2="dk2" accent1="accent1" accent2="accent2" accent3="accent3" accent4="accent4" accent5="accent5" accent6="accent6" hlink="hlink" folHlink="folHlink"/>
  <p:sldLayoutIdLst>
    <p:sldLayoutId id="2147485287" r:id="rId1"/>
    <p:sldLayoutId id="2147485288" r:id="rId2"/>
    <p:sldLayoutId id="2147485289" r:id="rId3"/>
    <p:sldLayoutId id="2147485290" r:id="rId4"/>
    <p:sldLayoutId id="2147485291" r:id="rId5"/>
    <p:sldLayoutId id="2147485292" r:id="rId6"/>
    <p:sldLayoutId id="2147485293" r:id="rId7"/>
    <p:sldLayoutId id="2147485294" r:id="rId8"/>
    <p:sldLayoutId id="2147485295" r:id="rId9"/>
    <p:sldLayoutId id="2147485296" r:id="rId10"/>
    <p:sldLayoutId id="2147485297" r:id="rId11"/>
    <p:sldLayoutId id="2147485298" r:id="rId12"/>
    <p:sldLayoutId id="2147485299" r:id="rId13"/>
    <p:sldLayoutId id="2147485300" r:id="rId14"/>
    <p:sldLayoutId id="2147485301" r:id="rId15"/>
    <p:sldLayoutId id="2147485302" r:id="rId16"/>
    <p:sldLayoutId id="2147485303" r:id="rId17"/>
    <p:sldLayoutId id="2147485304" r:id="rId18"/>
    <p:sldLayoutId id="2147485305" r:id="rId19"/>
    <p:sldLayoutId id="2147485306" r:id="rId20"/>
    <p:sldLayoutId id="2147485307" r:id="rId21"/>
    <p:sldLayoutId id="2147485308" r:id="rId22"/>
    <p:sldLayoutId id="2147485309" r:id="rId23"/>
    <p:sldLayoutId id="2147485310" r:id="rId24"/>
    <p:sldLayoutId id="2147485311" r:id="rId25"/>
    <p:sldLayoutId id="2147485312" r:id="rId26"/>
    <p:sldLayoutId id="2147485313" r:id="rId27"/>
    <p:sldLayoutId id="2147485314" r:id="rId28"/>
    <p:sldLayoutId id="2147485315" r:id="rId29"/>
    <p:sldLayoutId id="2147485316" r:id="rId30"/>
    <p:sldLayoutId id="2147485317" r:id="rId31"/>
    <p:sldLayoutId id="214748531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41199312"/>
      </p:ext>
    </p:extLst>
  </p:cSld>
  <p:clrMap bg1="lt1" tx1="dk1" bg2="lt2" tx2="dk2" accent1="accent1" accent2="accent2" accent3="accent3" accent4="accent4" accent5="accent5" accent6="accent6" hlink="hlink" folHlink="folHlink"/>
  <p:sldLayoutIdLst>
    <p:sldLayoutId id="2147485320" r:id="rId1"/>
    <p:sldLayoutId id="2147485321" r:id="rId2"/>
    <p:sldLayoutId id="2147485322" r:id="rId3"/>
    <p:sldLayoutId id="2147485323" r:id="rId4"/>
    <p:sldLayoutId id="2147485324" r:id="rId5"/>
    <p:sldLayoutId id="2147485325" r:id="rId6"/>
    <p:sldLayoutId id="2147485326" r:id="rId7"/>
    <p:sldLayoutId id="2147485327" r:id="rId8"/>
    <p:sldLayoutId id="2147485328" r:id="rId9"/>
    <p:sldLayoutId id="2147485329" r:id="rId10"/>
    <p:sldLayoutId id="2147485330" r:id="rId11"/>
    <p:sldLayoutId id="2147485331" r:id="rId12"/>
    <p:sldLayoutId id="2147485332" r:id="rId13"/>
    <p:sldLayoutId id="2147485333" r:id="rId14"/>
    <p:sldLayoutId id="2147485334" r:id="rId15"/>
    <p:sldLayoutId id="2147485335" r:id="rId16"/>
    <p:sldLayoutId id="2147485336" r:id="rId17"/>
    <p:sldLayoutId id="2147485337" r:id="rId18"/>
    <p:sldLayoutId id="2147485338" r:id="rId19"/>
    <p:sldLayoutId id="2147485339" r:id="rId20"/>
    <p:sldLayoutId id="2147485340" r:id="rId21"/>
    <p:sldLayoutId id="2147485341" r:id="rId22"/>
    <p:sldLayoutId id="2147485342" r:id="rId23"/>
    <p:sldLayoutId id="2147485343" r:id="rId24"/>
    <p:sldLayoutId id="2147485344" r:id="rId25"/>
    <p:sldLayoutId id="2147485345" r:id="rId26"/>
    <p:sldLayoutId id="2147485346" r:id="rId27"/>
    <p:sldLayoutId id="2147485347" r:id="rId28"/>
    <p:sldLayoutId id="2147485348" r:id="rId29"/>
    <p:sldLayoutId id="2147485349" r:id="rId30"/>
    <p:sldLayoutId id="214748535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526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3" r:id="rId37"/>
    <p:sldLayoutId id="2147484994" r:id="rId38"/>
    <p:sldLayoutId id="2147484995" r:id="rId39"/>
    <p:sldLayoutId id="2147484996" r:id="rId40"/>
    <p:sldLayoutId id="2147484997" r:id="rId41"/>
    <p:sldLayoutId id="2147484998"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267" r:id="rId24"/>
    <p:sldLayoutId id="2147485268" r:id="rId25"/>
    <p:sldLayoutId id="2147485269" r:id="rId26"/>
    <p:sldLayoutId id="2147485270" r:id="rId27"/>
    <p:sldLayoutId id="2147485285" r:id="rId2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335.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45.xml"/><Relationship Id="rId6" Type="http://schemas.openxmlformats.org/officeDocument/2006/relationships/hyperlink" Target="https://azure.microsoft.com/en-us/resources/forrester-tei-sql-database-managed-instance/" TargetMode="External"/><Relationship Id="rId5" Type="http://schemas.openxmlformats.org/officeDocument/2006/relationships/image" Target="../media/image38.png"/><Relationship Id="rId4" Type="http://schemas.openxmlformats.org/officeDocument/2006/relationships/image" Target="../media/image33.svg"/></Relationships>
</file>

<file path=ppt/slides/_rels/slide10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0.xml"/><Relationship Id="rId1" Type="http://schemas.openxmlformats.org/officeDocument/2006/relationships/slideLayout" Target="../slideLayouts/slideLayout186.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35.sv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50.xml"/></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2.xml"/><Relationship Id="rId1" Type="http://schemas.openxmlformats.org/officeDocument/2006/relationships/slideLayout" Target="../slideLayouts/slideLayout186.xml"/><Relationship Id="rId4" Type="http://schemas.openxmlformats.org/officeDocument/2006/relationships/image" Target="../media/image72.svg"/></Relationships>
</file>

<file path=ppt/slides/_rels/slide103.xml.rels><?xml version="1.0" encoding="UTF-8" standalone="yes"?>
<Relationships xmlns="http://schemas.openxmlformats.org/package/2006/relationships"><Relationship Id="rId3" Type="http://schemas.openxmlformats.org/officeDocument/2006/relationships/hyperlink" Target="https://azure.microsoft.com/support/legal/sla/sql-database/" TargetMode="External"/><Relationship Id="rId2" Type="http://schemas.openxmlformats.org/officeDocument/2006/relationships/notesSlide" Target="../notesSlides/notesSlide103.xml"/><Relationship Id="rId1" Type="http://schemas.openxmlformats.org/officeDocument/2006/relationships/slideLayout" Target="../slideLayouts/slideLayout18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86.xml"/></Relationships>
</file>

<file path=ppt/slides/_rels/slide10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5.xml"/><Relationship Id="rId1" Type="http://schemas.openxmlformats.org/officeDocument/2006/relationships/slideLayout" Target="../slideLayouts/slideLayout186.xml"/><Relationship Id="rId4" Type="http://schemas.openxmlformats.org/officeDocument/2006/relationships/image" Target="../media/image35.sv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0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86.xml"/></Relationships>
</file>

<file path=ppt/slides/_rels/slide108.xml.rels><?xml version="1.0" encoding="UTF-8" standalone="yes"?>
<Relationships xmlns="http://schemas.openxmlformats.org/package/2006/relationships"><Relationship Id="rId3" Type="http://schemas.openxmlformats.org/officeDocument/2006/relationships/hyperlink" Target="https://www.microsoft.com/en-us/research/publication/constant-time-recovery-in-azure-sql-database/" TargetMode="External"/><Relationship Id="rId2" Type="http://schemas.openxmlformats.org/officeDocument/2006/relationships/notesSlide" Target="../notesSlides/notesSlide108.xml"/><Relationship Id="rId1" Type="http://schemas.openxmlformats.org/officeDocument/2006/relationships/slideLayout" Target="../slideLayouts/slideLayout18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8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5.xml"/></Relationships>
</file>

<file path=ppt/slides/_rels/slide110.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10.xml"/><Relationship Id="rId1" Type="http://schemas.openxmlformats.org/officeDocument/2006/relationships/slideLayout" Target="../slideLayouts/slideLayout18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50.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8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9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8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8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5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05.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50.xml"/></Relationships>
</file>

<file path=ppt/slides/_rels/slide119.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119.xml"/><Relationship Id="rId1" Type="http://schemas.openxmlformats.org/officeDocument/2006/relationships/slideLayout" Target="../slideLayouts/slideLayout413.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5.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86.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86.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50.xml"/></Relationships>
</file>

<file path=ppt/slides/_rels/slide12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123.xml"/><Relationship Id="rId1" Type="http://schemas.openxmlformats.org/officeDocument/2006/relationships/slideLayout" Target="../slideLayouts/slideLayout406.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12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emf"/><Relationship Id="rId7" Type="http://schemas.openxmlformats.org/officeDocument/2006/relationships/image" Target="../media/image85.emf"/><Relationship Id="rId2" Type="http://schemas.openxmlformats.org/officeDocument/2006/relationships/notesSlide" Target="../notesSlides/notesSlide124.xml"/><Relationship Id="rId1" Type="http://schemas.openxmlformats.org/officeDocument/2006/relationships/slideLayout" Target="../slideLayouts/slideLayout406.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 Id="rId9" Type="http://schemas.openxmlformats.org/officeDocument/2006/relationships/image" Target="../media/image87.emf"/></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50.xml"/></Relationships>
</file>

<file path=ppt/slides/_rels/slide126.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88.png"/><Relationship Id="rId7" Type="http://schemas.openxmlformats.org/officeDocument/2006/relationships/image" Target="../media/image77.png"/><Relationship Id="rId2" Type="http://schemas.openxmlformats.org/officeDocument/2006/relationships/notesSlide" Target="../notesSlides/notesSlide126.xml"/><Relationship Id="rId1" Type="http://schemas.openxmlformats.org/officeDocument/2006/relationships/slideLayout" Target="../slideLayouts/slideLayout409.xml"/><Relationship Id="rId6" Type="http://schemas.openxmlformats.org/officeDocument/2006/relationships/image" Target="../media/image91.svg"/><Relationship Id="rId5" Type="http://schemas.openxmlformats.org/officeDocument/2006/relationships/image" Target="../media/image90.png"/><Relationship Id="rId10" Type="http://schemas.openxmlformats.org/officeDocument/2006/relationships/image" Target="../media/image93.svg"/><Relationship Id="rId4" Type="http://schemas.openxmlformats.org/officeDocument/2006/relationships/image" Target="../media/image89.svg"/><Relationship Id="rId9" Type="http://schemas.openxmlformats.org/officeDocument/2006/relationships/image" Target="../media/image92.png"/></Relationships>
</file>

<file path=ppt/slides/_rels/slide127.xml.rels><?xml version="1.0" encoding="UTF-8" standalone="yes"?>
<Relationships xmlns="http://schemas.openxmlformats.org/package/2006/relationships"><Relationship Id="rId3" Type="http://schemas.openxmlformats.org/officeDocument/2006/relationships/hyperlink" Target="https://docs.microsoft.com/en-us/azure/azure-sql/database/troubleshoot-common-errors-issues" TargetMode="External"/><Relationship Id="rId2" Type="http://schemas.openxmlformats.org/officeDocument/2006/relationships/notesSlide" Target="../notesSlides/notesSlide127.xml"/><Relationship Id="rId1" Type="http://schemas.openxmlformats.org/officeDocument/2006/relationships/slideLayout" Target="../slideLayouts/slideLayout186.xml"/></Relationships>
</file>

<file path=ppt/slides/_rels/slide128.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2.png"/><Relationship Id="rId3" Type="http://schemas.openxmlformats.org/officeDocument/2006/relationships/image" Target="../media/image94.png"/><Relationship Id="rId7" Type="http://schemas.openxmlformats.org/officeDocument/2006/relationships/image" Target="../media/image98.svg"/><Relationship Id="rId12" Type="http://schemas.openxmlformats.org/officeDocument/2006/relationships/image" Target="../media/image101.svg"/><Relationship Id="rId2" Type="http://schemas.openxmlformats.org/officeDocument/2006/relationships/notesSlide" Target="../notesSlides/notesSlide128.xml"/><Relationship Id="rId1" Type="http://schemas.openxmlformats.org/officeDocument/2006/relationships/slideLayout" Target="../slideLayouts/slideLayout186.xml"/><Relationship Id="rId6" Type="http://schemas.openxmlformats.org/officeDocument/2006/relationships/image" Target="../media/image97.png"/><Relationship Id="rId11" Type="http://schemas.openxmlformats.org/officeDocument/2006/relationships/image" Target="../media/image100.png"/><Relationship Id="rId5" Type="http://schemas.openxmlformats.org/officeDocument/2006/relationships/image" Target="../media/image96.png"/><Relationship Id="rId10" Type="http://schemas.openxmlformats.org/officeDocument/2006/relationships/image" Target="../media/image29.svg"/><Relationship Id="rId4" Type="http://schemas.openxmlformats.org/officeDocument/2006/relationships/image" Target="../media/image95.svg"/><Relationship Id="rId9" Type="http://schemas.openxmlformats.org/officeDocument/2006/relationships/image" Target="../media/image28.png"/></Relationships>
</file>

<file path=ppt/slides/_rels/slide12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29.xml"/><Relationship Id="rId1" Type="http://schemas.openxmlformats.org/officeDocument/2006/relationships/slideLayout" Target="../slideLayouts/slideLayout363.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icrosoft.com/en-us/resources/forrester-tei-sql-database-managed-instance/" TargetMode="External"/><Relationship Id="rId2" Type="http://schemas.openxmlformats.org/officeDocument/2006/relationships/notesSlide" Target="../notesSlides/notesSlide13.xml"/><Relationship Id="rId1" Type="http://schemas.openxmlformats.org/officeDocument/2006/relationships/slideLayout" Target="../slideLayouts/slideLayout345.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8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8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0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96.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45.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hyperlink" Target="https://azure.microsoft.com/en-us/resources/forrester-tei-sql-database-managed-instance/"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0.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345.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345.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5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9.xml"/></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hyperlink" Target="https://es.wikipedia.org/wiki/Apple" TargetMode="External"/><Relationship Id="rId2" Type="http://schemas.openxmlformats.org/officeDocument/2006/relationships/notesSlide" Target="../notesSlides/notesSlide23.xml"/><Relationship Id="rId1" Type="http://schemas.openxmlformats.org/officeDocument/2006/relationships/slideLayout" Target="../slideLayouts/slideLayout345.xml"/><Relationship Id="rId6" Type="http://schemas.openxmlformats.org/officeDocument/2006/relationships/image" Target="../media/image44.png"/><Relationship Id="rId5" Type="http://schemas.openxmlformats.org/officeDocument/2006/relationships/image" Target="../media/image43.gif"/><Relationship Id="rId4" Type="http://schemas.openxmlformats.org/officeDocument/2006/relationships/image" Target="../media/image42.png"/><Relationship Id="rId9" Type="http://schemas.openxmlformats.org/officeDocument/2006/relationships/hyperlink" Target="http://pngimg.com/download/26986"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1.xml"/></Relationships>
</file>

<file path=ppt/slides/_rels/slide26.xml.rels><?xml version="1.0" encoding="UTF-8" standalone="yes"?>
<Relationships xmlns="http://schemas.openxmlformats.org/package/2006/relationships"><Relationship Id="rId3" Type="http://schemas.openxmlformats.org/officeDocument/2006/relationships/hyperlink" Target="azure.com/AMP" TargetMode="External"/><Relationship Id="rId2" Type="http://schemas.openxmlformats.org/officeDocument/2006/relationships/notesSlide" Target="../notesSlides/notesSlide26.xml"/><Relationship Id="rId1" Type="http://schemas.openxmlformats.org/officeDocument/2006/relationships/slideLayout" Target="../slideLayouts/slideLayout186.xml"/><Relationship Id="rId4" Type="http://schemas.openxmlformats.org/officeDocument/2006/relationships/hyperlink" Target="datamigration.microsoft.com"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86.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49.svg"/><Relationship Id="rId4" Type="http://schemas.openxmlformats.org/officeDocument/2006/relationships/image" Target="../media/image35.svg"/><Relationship Id="rId9"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50.xml"/></Relationships>
</file>

<file path=ppt/slides/_rels/slide3.xml.rels><?xml version="1.0" encoding="UTF-8" standalone="yes"?>
<Relationships xmlns="http://schemas.openxmlformats.org/package/2006/relationships"><Relationship Id="rId8" Type="http://schemas.openxmlformats.org/officeDocument/2006/relationships/slide" Target="slide94.xml"/><Relationship Id="rId3" Type="http://schemas.openxmlformats.org/officeDocument/2006/relationships/hyperlink" Target="aka.ms/sqlworkshops" TargetMode="External"/><Relationship Id="rId7" Type="http://schemas.openxmlformats.org/officeDocument/2006/relationships/slide" Target="slide70.xml"/><Relationship Id="rId12" Type="http://schemas.openxmlformats.org/officeDocument/2006/relationships/hyperlink" Target="aka.ms/azuresqlfundamentals" TargetMode="External"/><Relationship Id="rId2" Type="http://schemas.openxmlformats.org/officeDocument/2006/relationships/notesSlide" Target="../notesSlides/notesSlide3.xml"/><Relationship Id="rId1" Type="http://schemas.openxmlformats.org/officeDocument/2006/relationships/slideLayout" Target="../slideLayouts/slideLayout345.xml"/><Relationship Id="rId6" Type="http://schemas.openxmlformats.org/officeDocument/2006/relationships/slide" Target="slide47.xml"/><Relationship Id="rId11" Type="http://schemas.openxmlformats.org/officeDocument/2006/relationships/image" Target="../media/image29.svg"/><Relationship Id="rId5" Type="http://schemas.openxmlformats.org/officeDocument/2006/relationships/slide" Target="slide25.xml"/><Relationship Id="rId10" Type="http://schemas.openxmlformats.org/officeDocument/2006/relationships/image" Target="../media/image28.png"/><Relationship Id="rId4" Type="http://schemas.openxmlformats.org/officeDocument/2006/relationships/slide" Target="slide5.xml"/><Relationship Id="rId9" Type="http://schemas.openxmlformats.org/officeDocument/2006/relationships/slide" Target="slide1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86.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86.xml"/><Relationship Id="rId4" Type="http://schemas.openxmlformats.org/officeDocument/2006/relationships/image" Target="../media/image52.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3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5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6.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50.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8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5.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5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5.xml"/></Relationships>
</file>

<file path=ppt/slides/_rels/slide40.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53.png"/><Relationship Id="rId7" Type="http://schemas.openxmlformats.org/officeDocument/2006/relationships/image" Target="../media/image34.png"/><Relationship Id="rId12" Type="http://schemas.openxmlformats.org/officeDocument/2006/relationships/image" Target="../media/image60.svg"/><Relationship Id="rId2" Type="http://schemas.openxmlformats.org/officeDocument/2006/relationships/notesSlide" Target="../notesSlides/notesSlide40.xml"/><Relationship Id="rId1" Type="http://schemas.openxmlformats.org/officeDocument/2006/relationships/slideLayout" Target="../slideLayouts/slideLayout186.xml"/><Relationship Id="rId6" Type="http://schemas.openxmlformats.org/officeDocument/2006/relationships/image" Target="../media/image56.png"/><Relationship Id="rId11" Type="http://schemas.openxmlformats.org/officeDocument/2006/relationships/image" Target="../media/image59.png"/><Relationship Id="rId5" Type="http://schemas.openxmlformats.org/officeDocument/2006/relationships/image" Target="../media/image55.jpeg"/><Relationship Id="rId10" Type="http://schemas.openxmlformats.org/officeDocument/2006/relationships/image" Target="../media/image58.svg"/><Relationship Id="rId4" Type="http://schemas.openxmlformats.org/officeDocument/2006/relationships/image" Target="../media/image54.png"/><Relationship Id="rId9"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5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86.xml"/></Relationships>
</file>

<file path=ppt/slides/_rels/slide4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5.xml"/><Relationship Id="rId1" Type="http://schemas.openxmlformats.org/officeDocument/2006/relationships/slideLayout" Target="../slideLayouts/slideLayout34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5.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18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35.xml"/></Relationships>
</file>

<file path=ppt/slides/_rels/slide5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34.png"/><Relationship Id="rId7"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5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8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8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8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35.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9.xml"/><Relationship Id="rId1" Type="http://schemas.openxmlformats.org/officeDocument/2006/relationships/slideLayout" Target="../slideLayouts/slideLayout186.xml"/><Relationship Id="rId4" Type="http://schemas.openxmlformats.org/officeDocument/2006/relationships/image" Target="../media/image35.sv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45.xml"/><Relationship Id="rId4" Type="http://schemas.openxmlformats.org/officeDocument/2006/relationships/image" Target="../media/image31.jpeg"/></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0.xml"/><Relationship Id="rId1" Type="http://schemas.openxmlformats.org/officeDocument/2006/relationships/slideLayout" Target="../slideLayouts/slideLayout186.xml"/><Relationship Id="rId5" Type="http://schemas.openxmlformats.org/officeDocument/2006/relationships/image" Target="../media/image64.png"/><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50.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8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6.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186.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35.svg"/><Relationship Id="rId2" Type="http://schemas.openxmlformats.org/officeDocument/2006/relationships/notesSlide" Target="../notesSlides/notesSlide66.xml"/><Relationship Id="rId1" Type="http://schemas.openxmlformats.org/officeDocument/2006/relationships/slideLayout" Target="../slideLayouts/slideLayout186.xml"/><Relationship Id="rId6" Type="http://schemas.openxmlformats.org/officeDocument/2006/relationships/image" Target="../media/image34.png"/><Relationship Id="rId5" Type="http://schemas.openxmlformats.org/officeDocument/2006/relationships/image" Target="../media/image68.svg"/><Relationship Id="rId4" Type="http://schemas.openxmlformats.org/officeDocument/2006/relationships/image" Target="../media/image6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3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5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8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4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9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8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8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86.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4.xml"/><Relationship Id="rId1" Type="http://schemas.openxmlformats.org/officeDocument/2006/relationships/slideLayout" Target="../slideLayouts/slideLayout18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50.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18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7.svg"/></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7.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8.xml"/><Relationship Id="rId1" Type="http://schemas.openxmlformats.org/officeDocument/2006/relationships/slideLayout" Target="../slideLayouts/slideLayout186.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8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35.xml"/></Relationships>
</file>

<file path=ppt/slides/_rels/slide81.xml.rels><?xml version="1.0" encoding="UTF-8" standalone="yes"?>
<Relationships xmlns="http://schemas.openxmlformats.org/package/2006/relationships"><Relationship Id="rId3" Type="http://schemas.microsoft.com/office/2018/10/relationships/comments" Target="../comments/modernComment_7BBF555B_F195AE4D.xml"/><Relationship Id="rId2" Type="http://schemas.openxmlformats.org/officeDocument/2006/relationships/notesSlide" Target="../notesSlides/notesSlide81.xml"/><Relationship Id="rId1" Type="http://schemas.openxmlformats.org/officeDocument/2006/relationships/slideLayout" Target="../slideLayouts/slideLayout18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8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8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0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8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86.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8.xml"/><Relationship Id="rId1" Type="http://schemas.openxmlformats.org/officeDocument/2006/relationships/slideLayout" Target="../slideLayouts/slideLayout186.xml"/><Relationship Id="rId4" Type="http://schemas.openxmlformats.org/officeDocument/2006/relationships/image" Target="../media/image70.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03.xml"/></Relationships>
</file>

<file path=ppt/slides/_rels/slide9.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45.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5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86.xml"/></Relationships>
</file>

<file path=ppt/slides/_rels/slide9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92.xml"/><Relationship Id="rId1" Type="http://schemas.openxmlformats.org/officeDocument/2006/relationships/slideLayout" Target="../slideLayouts/slideLayout34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3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9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8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86.xml"/></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7.xml"/><Relationship Id="rId1" Type="http://schemas.openxmlformats.org/officeDocument/2006/relationships/slideLayout" Target="../slideLayouts/slideLayout186.xml"/><Relationship Id="rId4" Type="http://schemas.openxmlformats.org/officeDocument/2006/relationships/image" Target="../media/image72.svg"/></Relationships>
</file>

<file path=ppt/slides/_rels/slide9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8.xml"/><Relationship Id="rId1" Type="http://schemas.openxmlformats.org/officeDocument/2006/relationships/slideLayout" Target="../slideLayouts/slideLayout186.xml"/><Relationship Id="rId4" Type="http://schemas.openxmlformats.org/officeDocument/2006/relationships/image" Target="../media/image72.sv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0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7500EF-1F79-46EB-8D50-D12A6C3E3133}"/>
              </a:ext>
            </a:extLst>
          </p:cNvPr>
          <p:cNvSpPr txBox="1"/>
          <p:nvPr/>
        </p:nvSpPr>
        <p:spPr>
          <a:xfrm>
            <a:off x="10224930" y="514811"/>
            <a:ext cx="2170281" cy="400110"/>
          </a:xfrm>
          <a:prstGeom prst="rect">
            <a:avLst/>
          </a:prstGeom>
          <a:noFill/>
        </p:spPr>
        <p:txBody>
          <a:bodyPr wrap="square">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 </a:t>
            </a:r>
          </a:p>
        </p:txBody>
      </p:sp>
      <p:sp>
        <p:nvSpPr>
          <p:cNvPr id="22" name="Title 3">
            <a:extLst>
              <a:ext uri="{FF2B5EF4-FFF2-40B4-BE49-F238E27FC236}">
                <a16:creationId xmlns:a16="http://schemas.microsoft.com/office/drawing/2014/main" id="{CB8891B0-2382-49AA-8C84-0FE7F8406C88}"/>
              </a:ext>
            </a:extLst>
          </p:cNvPr>
          <p:cNvSpPr txBox="1">
            <a:spLocks/>
          </p:cNvSpPr>
          <p:nvPr/>
        </p:nvSpPr>
        <p:spPr>
          <a:xfrm>
            <a:off x="584200" y="2979778"/>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accent6"/>
                </a:solidFill>
                <a:effectLst/>
                <a:uLnTx/>
                <a:uFillTx/>
                <a:latin typeface="Segoe UI Semibold"/>
                <a:ea typeface="+mn-ea"/>
                <a:cs typeface="Segoe UI" panose="020B0502040204020203" pitchFamily="34" charset="0"/>
              </a:rPr>
              <a:t>The</a:t>
            </a:r>
            <a:r>
              <a:rPr kumimoji="0" lang="en-US" sz="3600" b="0" i="0" u="none" strike="noStrike" kern="1200" cap="none" spc="-50" normalizeH="0" baseline="0" noProof="0" dirty="0">
                <a:ln w="3175">
                  <a:noFill/>
                </a:ln>
                <a:solidFill>
                  <a:srgbClr val="0078D4"/>
                </a:solidFill>
                <a:effectLst/>
                <a:uLnTx/>
                <a:uFillTx/>
                <a:latin typeface="Segoe UI Semibold"/>
                <a:ea typeface="+mn-ea"/>
                <a:cs typeface="Segoe UI" panose="020B0502040204020203" pitchFamily="34" charset="0"/>
              </a:rPr>
              <a:t> </a:t>
            </a: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anose="020B0502040204020203" pitchFamily="34" charset="0"/>
              </a:rPr>
              <a:t>Azure SQL </a:t>
            </a:r>
            <a:r>
              <a:rPr kumimoji="0" lang="en-US" sz="3600" b="0" i="0" u="none" strike="noStrike" kern="1200" cap="none" spc="-50" normalizeH="0" baseline="0" noProof="0" dirty="0">
                <a:ln w="3175">
                  <a:noFill/>
                </a:ln>
                <a:solidFill>
                  <a:schemeClr val="accent6"/>
                </a:solidFill>
                <a:effectLst/>
                <a:uLnTx/>
                <a:uFillTx/>
                <a:latin typeface="Segoe UI Semibold"/>
                <a:ea typeface="+mn-ea"/>
                <a:cs typeface="Segoe UI" panose="020B0502040204020203" pitchFamily="34" charset="0"/>
              </a:rPr>
              <a:t>Workshop</a:t>
            </a:r>
          </a:p>
        </p:txBody>
      </p:sp>
      <p:sp>
        <p:nvSpPr>
          <p:cNvPr id="23" name="Text Placeholder 4">
            <a:extLst>
              <a:ext uri="{FF2B5EF4-FFF2-40B4-BE49-F238E27FC236}">
                <a16:creationId xmlns:a16="http://schemas.microsoft.com/office/drawing/2014/main" id="{0CC47D8F-1990-4F2B-A777-587953A0436A}"/>
              </a:ext>
            </a:extLst>
          </p:cNvPr>
          <p:cNvSpPr>
            <a:spLocks noGrp="1"/>
          </p:cNvSpPr>
          <p:nvPr>
            <p:ph type="body" sz="quarter" idx="12"/>
          </p:nvPr>
        </p:nvSpPr>
        <p:spPr>
          <a:xfrm>
            <a:off x="618075" y="3533776"/>
            <a:ext cx="9144000" cy="1077218"/>
          </a:xfrm>
        </p:spPr>
        <p:txBody>
          <a:bodyPr/>
          <a:lstStyle/>
          <a:p>
            <a:pPr marL="457200" lvl="0" indent="-457200">
              <a:spcAft>
                <a:spcPts val="600"/>
              </a:spcAft>
              <a:defRPr/>
            </a:pPr>
            <a:r>
              <a:rPr lang="en-US" sz="2000" dirty="0">
                <a:solidFill>
                  <a:schemeClr val="tx2"/>
                </a:solidFill>
              </a:rPr>
              <a:t>Bob Ward, Principal Architect </a:t>
            </a:r>
          </a:p>
          <a:p>
            <a:pPr marL="457200" lvl="0" indent="-457200">
              <a:spcAft>
                <a:spcPts val="600"/>
              </a:spcAft>
              <a:defRPr/>
            </a:pPr>
            <a:r>
              <a:rPr lang="en-US" sz="2000" dirty="0">
                <a:solidFill>
                  <a:schemeClr val="tx2"/>
                </a:solidFill>
              </a:rPr>
              <a:t>Anna Hoffman, Data &amp; Applied Scientist / PM</a:t>
            </a:r>
          </a:p>
          <a:p>
            <a:pPr marL="457200" lvl="0" indent="-457200">
              <a:spcAft>
                <a:spcPts val="600"/>
              </a:spcAft>
              <a:defRPr/>
            </a:pPr>
            <a:r>
              <a:rPr lang="en-US" sz="2000" dirty="0">
                <a:solidFill>
                  <a:schemeClr val="tx2"/>
                </a:solidFill>
              </a:rPr>
              <a:t>Microsoft Azure Data</a:t>
            </a:r>
          </a:p>
        </p:txBody>
      </p:sp>
      <p:sp>
        <p:nvSpPr>
          <p:cNvPr id="24" name="TextBox 23">
            <a:extLst>
              <a:ext uri="{FF2B5EF4-FFF2-40B4-BE49-F238E27FC236}">
                <a16:creationId xmlns:a16="http://schemas.microsoft.com/office/drawing/2014/main" id="{A551F97D-837B-4C91-B047-8C3A76E882F0}"/>
              </a:ext>
            </a:extLst>
          </p:cNvPr>
          <p:cNvSpPr txBox="1"/>
          <p:nvPr/>
        </p:nvSpPr>
        <p:spPr>
          <a:xfrm>
            <a:off x="564031" y="5545430"/>
            <a:ext cx="7927622" cy="75405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a:ea typeface="+mn-ea"/>
                <a:cs typeface="+mn-cs"/>
              </a:rPr>
              <a:t>SQL BITS 2020</a:t>
            </a:r>
          </a:p>
          <a:p>
            <a:pPr marL="457200" marR="0" lvl="0" indent="-457200" algn="l" defTabSz="914367" rtl="0" eaLnBrk="1" fontAlgn="auto" latinLnBrk="0" hangingPunct="1">
              <a:lnSpc>
                <a:spcPct val="100000"/>
              </a:lnSpc>
              <a:spcBef>
                <a:spcPts val="0"/>
              </a:spcBef>
              <a:spcAft>
                <a:spcPts val="60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a:blip r:embed="rId3"/>
          <a:stretch>
            <a:fillRect/>
          </a:stretch>
        </p:blipFill>
        <p:spPr>
          <a:xfrm>
            <a:off x="8003832" y="2324501"/>
            <a:ext cx="2813144" cy="2807886"/>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Free Extended Security Updates for SQL Server 2008/R2</a:t>
            </a:r>
          </a:p>
          <a:p>
            <a:pPr lvl="0" defTabSz="914400">
              <a:spcBef>
                <a:spcPts val="600"/>
              </a:spcBef>
              <a:defRPr/>
            </a:pPr>
            <a:r>
              <a:rPr lang="en-US" sz="1200">
                <a:solidFill>
                  <a:srgbClr val="000000"/>
                </a:solidFill>
              </a:rPr>
              <a:t>Automated Backups and Security Updates</a:t>
            </a:r>
          </a:p>
          <a:p>
            <a:pPr lvl="0" defTabSz="914400">
              <a:spcBef>
                <a:spcPts val="600"/>
              </a:spcBef>
              <a:defRPr/>
            </a:pPr>
            <a:r>
              <a:rPr lang="en-US" sz="1200">
                <a:solidFill>
                  <a:srgbClr val="000000"/>
                </a:solidFill>
              </a:rPr>
              <a:t>Point in Time Restore with Azure Backup</a:t>
            </a:r>
          </a:p>
          <a:p>
            <a:pPr lvl="0" defTabSz="914400">
              <a:spcBef>
                <a:spcPts val="600"/>
              </a:spcBef>
              <a:defRPr/>
            </a:pPr>
            <a:r>
              <a:rPr lang="en-US" sz="1200">
                <a:solidFill>
                  <a:srgbClr val="000000"/>
                </a:solidFill>
              </a:rPr>
              <a:t>Accelerated storage performance with Azure Blob Caching</a:t>
            </a:r>
          </a:p>
          <a:p>
            <a:pPr lvl="0" defTabSz="914400">
              <a:spcBef>
                <a:spcPts val="600"/>
              </a:spcBef>
              <a:defRPr/>
            </a:pPr>
            <a:r>
              <a:rPr lang="en-US" sz="1200">
                <a:solidFill>
                  <a:srgbClr val="000000"/>
                </a:solidFill>
              </a:rPr>
              <a:t>435 percent overall return on an Azure IaaS investment over five years</a:t>
            </a:r>
            <a:r>
              <a:rPr lang="en-US" sz="1200" baseline="30000">
                <a:solidFill>
                  <a:srgbClr val="000000"/>
                </a:solidFill>
              </a:rPr>
              <a:t>1</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SQL Server and OS server access</a:t>
            </a:r>
          </a:p>
          <a:p>
            <a:pPr lvl="0" defTabSz="914400">
              <a:spcBef>
                <a:spcPts val="600"/>
              </a:spcBef>
              <a:defRPr/>
            </a:pPr>
            <a:r>
              <a:rPr lang="en-US" sz="1200">
                <a:solidFill>
                  <a:srgbClr val="000000"/>
                </a:solidFill>
              </a:rPr>
              <a:t>Expansive SQL and OS versions</a:t>
            </a:r>
          </a:p>
          <a:p>
            <a:pPr lvl="0" defTabSz="914400">
              <a:spcBef>
                <a:spcPts val="600"/>
              </a:spcBef>
              <a:defRPr/>
            </a:pPr>
            <a:r>
              <a:rPr lang="en-US" sz="1200">
                <a:solidFill>
                  <a:srgbClr val="000000"/>
                </a:solidFill>
              </a:rPr>
              <a:t>Windows, Linux, Containers</a:t>
            </a:r>
          </a:p>
          <a:p>
            <a:pPr lvl="0" defTabSz="914400">
              <a:spcBef>
                <a:spcPts val="600"/>
              </a:spcBef>
              <a:defRPr/>
            </a:pPr>
            <a:r>
              <a:rPr lang="en-US" sz="1200">
                <a:solidFill>
                  <a:srgbClr val="000000"/>
                </a:solidFill>
              </a:rPr>
              <a:t>File stream, DTC, and Simple Recovery model</a:t>
            </a:r>
          </a:p>
          <a:p>
            <a:pPr lvl="0" defTabSz="914400">
              <a:spcBef>
                <a:spcPts val="600"/>
              </a:spcBef>
              <a:defRPr/>
            </a:pPr>
            <a:r>
              <a:rPr lang="en-US" sz="1200">
                <a:solidFill>
                  <a:srgbClr val="000000"/>
                </a:solidFill>
              </a:rPr>
              <a:t>SSAS, SSRS, and SSIS</a:t>
            </a:r>
          </a:p>
        </p:txBody>
      </p:sp>
      <p:pic>
        <p:nvPicPr>
          <p:cNvPr id="5" name="Picture 4">
            <a:extLst>
              <a:ext uri="{FF2B5EF4-FFF2-40B4-BE49-F238E27FC236}">
                <a16:creationId xmlns:a16="http://schemas.microsoft.com/office/drawing/2014/main" id="{7B31205B-A4E3-0149-ABDB-E4B9674B01E8}"/>
              </a:ext>
            </a:extLst>
          </p:cNvPr>
          <p:cNvPicPr>
            <a:picLocks noChangeAspect="1"/>
          </p:cNvPicPr>
          <p:nvPr/>
        </p:nvPicPr>
        <p:blipFill>
          <a:blip r:embed="rId5"/>
          <a:stretch>
            <a:fillRect/>
          </a:stretch>
        </p:blipFill>
        <p:spPr>
          <a:xfrm>
            <a:off x="587293" y="4966945"/>
            <a:ext cx="1712848" cy="346648"/>
          </a:xfrm>
          <a:prstGeom prst="rect">
            <a:avLst/>
          </a:prstGeom>
        </p:spPr>
      </p:pic>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806385"/>
          </a:xfrm>
        </p:spPr>
        <p:txBody>
          <a:bodyPr/>
          <a:lstStyle/>
          <a:p>
            <a:pPr algn="l"/>
            <a:r>
              <a:rPr lang="en-US"/>
              <a:t>SQL Server on Azure VMs 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7292" y="2113671"/>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7292" y="3548023"/>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15158" y="2073347"/>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as fast as possible but maintain operating system control and complete SQL Server functionality</a:t>
            </a: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15157" y="3528581"/>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
        <p:nvSpPr>
          <p:cNvPr id="41" name="Rectangle 40">
            <a:extLst>
              <a:ext uri="{FF2B5EF4-FFF2-40B4-BE49-F238E27FC236}">
                <a16:creationId xmlns:a16="http://schemas.microsoft.com/office/drawing/2014/main" id="{7CEA1A29-6723-9F42-ACF6-3B2311E06BA3}"/>
              </a:ext>
            </a:extLst>
          </p:cNvPr>
          <p:cNvSpPr/>
          <p:nvPr/>
        </p:nvSpPr>
        <p:spPr>
          <a:xfrm>
            <a:off x="2908409" y="4842060"/>
            <a:ext cx="8102093"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Healthcare software manufacturer saves costs when reusing licenses while  moving 600 on-premises VMs to Azure</a:t>
            </a:r>
          </a:p>
        </p:txBody>
      </p:sp>
      <p:cxnSp>
        <p:nvCxnSpPr>
          <p:cNvPr id="45" name="Straight Connector 44">
            <a:extLst>
              <a:ext uri="{FF2B5EF4-FFF2-40B4-BE49-F238E27FC236}">
                <a16:creationId xmlns:a16="http://schemas.microsoft.com/office/drawing/2014/main" id="{2D04F057-E4FC-4B4A-A09C-7F88FE0D2E02}"/>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1C09A1-C29F-1E44-B624-2D03DFA82D82}"/>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08BD5F-F2E8-477E-893B-BA6DE9752B7C}"/>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kumimoji="0" lang="en-US" sz="700" b="0" i="0" u="none" strike="noStrike" kern="1200" cap="none" spc="0" normalizeH="0" baseline="0" noProof="0">
                <a:ln>
                  <a:noFill/>
                </a:ln>
                <a:solidFill>
                  <a:schemeClr val="accent4"/>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7F7DC9B8-CDD2-BE41-92B5-3921E0581999}"/>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6CAF733C-6D89-C547-B2CA-FEE268F7A7A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75F650F-6C6D-6C4D-AEE1-2FFE6372BF76}"/>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0F0C1CAE-6B4D-114B-A1AC-7E695EB264A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E3DCEFE1-5E02-CF41-A31F-AA2FC714F98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17EBE083-9838-2B4C-8982-B5781788F8D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DA50E50D-73BB-2243-94F5-C89667B759C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5E8ECFA8-CADA-D64D-B89B-598EA2EF98EE}"/>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A37AAF41-17E8-A049-819F-AB28BDF1325B}"/>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65" name="TextBox 64">
              <a:extLst>
                <a:ext uri="{FF2B5EF4-FFF2-40B4-BE49-F238E27FC236}">
                  <a16:creationId xmlns:a16="http://schemas.microsoft.com/office/drawing/2014/main" id="{D0919FD2-1059-6D4C-9BA1-1334922A2E0F}"/>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6" name="TextBox 65">
              <a:extLst>
                <a:ext uri="{FF2B5EF4-FFF2-40B4-BE49-F238E27FC236}">
                  <a16:creationId xmlns:a16="http://schemas.microsoft.com/office/drawing/2014/main" id="{D0C041BD-22EE-F243-91FE-722FB9D7470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67" name="TextBox 66">
              <a:extLst>
                <a:ext uri="{FF2B5EF4-FFF2-40B4-BE49-F238E27FC236}">
                  <a16:creationId xmlns:a16="http://schemas.microsoft.com/office/drawing/2014/main" id="{1DBCBDCD-BAB5-BB45-BF6A-160ED25A6FA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7002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1" grpId="0"/>
      <p:bldP spid="4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3754874"/>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Paired page servers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Redundant log and data through Azure Storage</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Backup/Restore snapshots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Log Service feeds replicas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0 to 4 secondary replicas for read scale and failover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a:solidFill>
                  <a:srgbClr val="000000"/>
                </a:solidFill>
              </a:rPr>
              <a:t>Hyperscale High Availability</a:t>
            </a:r>
            <a:endParaRPr lang="en-US"/>
          </a:p>
        </p:txBody>
      </p:sp>
      <p:grpSp>
        <p:nvGrpSpPr>
          <p:cNvPr id="8" name="Group 7">
            <a:extLst>
              <a:ext uri="{FF2B5EF4-FFF2-40B4-BE49-F238E27FC236}">
                <a16:creationId xmlns:a16="http://schemas.microsoft.com/office/drawing/2014/main" id="{495481F4-D448-0742-AEAE-26C3706BEBA1}"/>
              </a:ext>
            </a:extLst>
          </p:cNvPr>
          <p:cNvGrpSpPr/>
          <p:nvPr/>
        </p:nvGrpSpPr>
        <p:grpSpPr>
          <a:xfrm>
            <a:off x="0" y="6215635"/>
            <a:ext cx="11444140" cy="322080"/>
            <a:chOff x="0" y="6215635"/>
            <a:chExt cx="11444140" cy="322080"/>
          </a:xfrm>
        </p:grpSpPr>
        <p:grpSp>
          <p:nvGrpSpPr>
            <p:cNvPr id="10" name="Group 9">
              <a:extLst>
                <a:ext uri="{FF2B5EF4-FFF2-40B4-BE49-F238E27FC236}">
                  <a16:creationId xmlns:a16="http://schemas.microsoft.com/office/drawing/2014/main" id="{7EE7F441-E18F-9A48-8D3A-2A299D6BF9CD}"/>
                </a:ext>
              </a:extLst>
            </p:cNvPr>
            <p:cNvGrpSpPr/>
            <p:nvPr/>
          </p:nvGrpSpPr>
          <p:grpSpPr>
            <a:xfrm>
              <a:off x="662352" y="6399215"/>
              <a:ext cx="10356966" cy="138500"/>
              <a:chOff x="662352" y="6316085"/>
              <a:chExt cx="10356966" cy="138500"/>
            </a:xfrm>
          </p:grpSpPr>
          <p:sp>
            <p:nvSpPr>
              <p:cNvPr id="19" name="TextBox 18">
                <a:extLst>
                  <a:ext uri="{FF2B5EF4-FFF2-40B4-BE49-F238E27FC236}">
                    <a16:creationId xmlns:a16="http://schemas.microsoft.com/office/drawing/2014/main" id="{78A7CF29-5E53-4444-962E-09836238C96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 name="TextBox 19">
                <a:extLst>
                  <a:ext uri="{FF2B5EF4-FFF2-40B4-BE49-F238E27FC236}">
                    <a16:creationId xmlns:a16="http://schemas.microsoft.com/office/drawing/2014/main" id="{2CA4EEDB-0207-2445-9B48-7568A05A937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 name="TextBox 20">
                <a:extLst>
                  <a:ext uri="{FF2B5EF4-FFF2-40B4-BE49-F238E27FC236}">
                    <a16:creationId xmlns:a16="http://schemas.microsoft.com/office/drawing/2014/main" id="{81F4C001-323D-904C-B82D-B0495C88E5C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2" name="TextBox 21">
                <a:extLst>
                  <a:ext uri="{FF2B5EF4-FFF2-40B4-BE49-F238E27FC236}">
                    <a16:creationId xmlns:a16="http://schemas.microsoft.com/office/drawing/2014/main" id="{2E5FAAC0-BDFB-C54A-8D0C-37827F09CA8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3" name="TextBox 22">
                <a:extLst>
                  <a:ext uri="{FF2B5EF4-FFF2-40B4-BE49-F238E27FC236}">
                    <a16:creationId xmlns:a16="http://schemas.microsoft.com/office/drawing/2014/main" id="{E9D0DB2A-7ECA-914E-9F39-D618304DE49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4" name="TextBox 23">
                <a:extLst>
                  <a:ext uri="{FF2B5EF4-FFF2-40B4-BE49-F238E27FC236}">
                    <a16:creationId xmlns:a16="http://schemas.microsoft.com/office/drawing/2014/main" id="{F71CD873-A9A2-FE4F-8EB3-8CBE00CFFBD9}"/>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1" name="Group 10">
              <a:extLst>
                <a:ext uri="{FF2B5EF4-FFF2-40B4-BE49-F238E27FC236}">
                  <a16:creationId xmlns:a16="http://schemas.microsoft.com/office/drawing/2014/main" id="{5DBC3CAE-EDDD-D44E-A11D-429835D286C6}"/>
                </a:ext>
              </a:extLst>
            </p:cNvPr>
            <p:cNvGrpSpPr/>
            <p:nvPr/>
          </p:nvGrpSpPr>
          <p:grpSpPr>
            <a:xfrm>
              <a:off x="0" y="6215635"/>
              <a:ext cx="11444140" cy="131976"/>
              <a:chOff x="0" y="6058468"/>
              <a:chExt cx="11444140" cy="131976"/>
            </a:xfrm>
          </p:grpSpPr>
          <p:cxnSp>
            <p:nvCxnSpPr>
              <p:cNvPr id="12" name="Straight Arrow Connector 11">
                <a:extLst>
                  <a:ext uri="{FF2B5EF4-FFF2-40B4-BE49-F238E27FC236}">
                    <a16:creationId xmlns:a16="http://schemas.microsoft.com/office/drawing/2014/main" id="{D01D0DC1-7497-EA42-B9EB-997835BF988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12F5FAD-8B06-A843-9D37-76A5449F09B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E97962F2-A155-9F42-9E47-B31A6426041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CD75DDC0-EE97-944B-BA87-C827A4FAC94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F69A8AA4-BB62-D042-8366-78156851B91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5E91B3BC-403A-8F42-9132-4ACDBD45040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89F96FA6-17A7-2749-B2D4-4F944D84ED86}"/>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r>
              <a:rPr lang="en-US" sz="1000"/>
              <a:t>Compute </a:t>
            </a:r>
            <a:br>
              <a:rPr lang="en-US" sz="1000"/>
            </a:br>
            <a:r>
              <a:rPr lang="en-US" sz="1000"/>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r>
              <a:rPr lang="en-US" sz="1000"/>
              <a:t>Page </a:t>
            </a:r>
            <a:br>
              <a:rPr lang="en-US" sz="1000"/>
            </a:br>
            <a:r>
              <a:rPr lang="en-US" sz="1000"/>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r>
              <a:rPr lang="en-US" sz="1000"/>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r>
              <a:rPr lang="en-US" sz="1000"/>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r>
                <a:rPr lang="en-US" sz="900"/>
                <a:t>Primary</a:t>
              </a:r>
              <a:br>
                <a:rPr lang="en-US" sz="900"/>
              </a:br>
              <a:r>
                <a:rPr lang="en-US" sz="900"/>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algn="l"/>
            <a:r>
              <a:rPr lang="en-US" sz="1600" b="1">
                <a:gradFill>
                  <a:gsLst>
                    <a:gs pos="2917">
                      <a:schemeClr val="tx1"/>
                    </a:gs>
                    <a:gs pos="30000">
                      <a:schemeClr val="tx1"/>
                    </a:gs>
                  </a:gsLst>
                  <a:lin ang="5400000" scaled="0"/>
                </a:gradFill>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r>
              <a:rPr lang="en-US" sz="1000"/>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r>
              <a:rPr lang="en-US" sz="1000"/>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Landing Zone</a:t>
            </a:r>
          </a:p>
          <a:p>
            <a:pPr algn="ctr" defTabSz="932472" fontAlgn="base">
              <a:spcBef>
                <a:spcPct val="0"/>
              </a:spcBef>
              <a:spcAft>
                <a:spcPct val="0"/>
              </a:spcAft>
            </a:pPr>
            <a:r>
              <a:rPr lang="en-US" sz="1000">
                <a:solidFill>
                  <a:schemeClr val="bg1"/>
                </a:solidFill>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r>
              <a:rPr lang="en-US" sz="800"/>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r>
              <a:rPr lang="en-US" sz="800"/>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r>
                <a:rPr lang="en-US" sz="900" err="1"/>
                <a:t>SqlServr.exe</a:t>
              </a:r>
              <a:endParaRPr lang="en-US" sz="900"/>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r>
                <a:rPr lang="en-US" sz="900" err="1"/>
                <a:t>SqlServr.exe</a:t>
              </a:r>
              <a:endParaRPr lang="en-US" sz="900"/>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r>
                <a:rPr lang="en-US" sz="800"/>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r>
                <a:rPr lang="en-US" sz="800"/>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r>
                <a:rPr lang="en-US" sz="800"/>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r>
                <a:rPr lang="en-US" sz="800"/>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r>
                <a:rPr lang="en-US" sz="800"/>
                <a:t>RBPEX</a:t>
              </a:r>
            </a:p>
          </p:txBody>
        </p:sp>
      </p:gr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service tier puts the data and log files on Azure premium storage?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General purpose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Business Critical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Hyperscale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service tier has an Always on Availability Group deployed behind the scenes?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a:solidFill>
                  <a:srgbClr val="0078D4"/>
                </a:solidFill>
              </a:rPr>
              <a:t>A. General purpose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Business Critical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Hyperscale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CBAA4799-72B6-45B7-8F87-DEB7B41EA2FD}"/>
              </a:ext>
            </a:extLst>
          </p:cNvPr>
          <p:cNvSpPr/>
          <p:nvPr/>
        </p:nvSpPr>
        <p:spPr bwMode="auto">
          <a:xfrm>
            <a:off x="361101" y="2392688"/>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D09F754B-8B30-48A5-9E2B-FE9AF62DEA0E}"/>
              </a:ext>
            </a:extLst>
          </p:cNvPr>
          <p:cNvSpPr/>
          <p:nvPr/>
        </p:nvSpPr>
        <p:spPr bwMode="auto">
          <a:xfrm>
            <a:off x="6480313" y="3057683"/>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00961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601392" y="1196206"/>
            <a:ext cx="4380412" cy="1661993"/>
          </a:xfrm>
          <a:prstGeom prst="rect">
            <a:avLst/>
          </a:prstGeom>
          <a:noFill/>
        </p:spPr>
        <p:txBody>
          <a:bodyPr wrap="square" lIns="0" tIns="0" rIns="0" bIns="0" rtlCol="0">
            <a:spAutoFit/>
          </a:bodyPr>
          <a:lstStyle/>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Free for Business Critical</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Replicas are automatically created across zones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Could slow down latency sensitive OLTP applications</a:t>
            </a: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dirty="0">
                <a:solidFill>
                  <a:srgbClr val="1A1A1A"/>
                </a:solidFill>
                <a:cs typeface="Segoe UI Semilight" panose="020B0402040204020203" pitchFamily="34" charset="0"/>
              </a:rPr>
              <a:t>Zone redundant configuration</a:t>
            </a:r>
            <a:endParaRPr lang="en-US" dirty="0"/>
          </a:p>
        </p:txBody>
      </p:sp>
      <p:grpSp>
        <p:nvGrpSpPr>
          <p:cNvPr id="6" name="Group 5">
            <a:extLst>
              <a:ext uri="{FF2B5EF4-FFF2-40B4-BE49-F238E27FC236}">
                <a16:creationId xmlns:a16="http://schemas.microsoft.com/office/drawing/2014/main" id="{C92ADCA4-83CB-414D-A1A4-10B4F2E50097}"/>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B89C20DA-CCAB-BA46-A7D8-7E3F8F4171C2}"/>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FCB49EE8-41A6-A14E-91DD-A8ECDE656C1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0B3D2A20-9A06-5540-B4E0-F5084C7C02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6A42A0D2-E0DF-C549-BBAD-DD060E4D83A3}"/>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63DE3A10-0D68-AD43-A11D-DB92D8E58CA7}"/>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682B46B4-2A4B-AE48-8E6D-7EBA8850C7E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16978A0D-31C9-8B4E-8107-9D7D78C6A19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C41D38ED-F06B-234E-986D-DBD9A29E9C8F}"/>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2F66EB95-A98E-064A-8D3A-868B083A69B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164C811-EE13-AE49-821B-1E1EE23EF19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9F7897A6-3504-8F4A-95AD-FF558EB2F7F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5F598D7-F37A-4948-AC56-597D8D4F8E1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1429552D-3355-FD4C-B812-D94EE06B837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D91D89CA-1D78-4243-AC43-7A55D8927D0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47D0DC3F-F7F4-0D41-B903-ACD3C16684B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03158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155931"/>
            <a:ext cx="1880942" cy="184666"/>
          </a:xfrm>
          <a:prstGeom prst="rect">
            <a:avLst/>
          </a:prstGeom>
          <a:noFill/>
        </p:spPr>
        <p:txBody>
          <a:bodyPr wrap="square" lIns="0" tIns="0" rIns="0" bIns="0" rtlCol="0">
            <a:spAutoFit/>
          </a:bodyPr>
          <a:lstStyle/>
          <a:p>
            <a:pPr algn="l"/>
            <a:r>
              <a:rPr lang="en-US" sz="1200" b="1"/>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1942243"/>
            <a:ext cx="641201" cy="153888"/>
          </a:xfrm>
          <a:prstGeom prst="rect">
            <a:avLst/>
          </a:prstGeom>
          <a:noFill/>
        </p:spPr>
        <p:txBody>
          <a:bodyPr wrap="none" lIns="0" tIns="0" rIns="0" bIns="0" rtlCol="0">
            <a:spAutoFit/>
          </a:bodyPr>
          <a:lstStyle/>
          <a:p>
            <a:r>
              <a:rPr lang="en-US" sz="1000"/>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3844921"/>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470433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28027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14437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286811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03900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070413"/>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220112"/>
            <a:ext cx="866747" cy="304877"/>
          </a:xfrm>
          <a:prstGeom prst="rect">
            <a:avLst/>
          </a:prstGeom>
          <a:noFill/>
        </p:spPr>
        <p:txBody>
          <a:bodyPr wrap="square" lIns="0" tIns="0" rIns="0" bIns="0" rtlCol="0">
            <a:spAutoFit/>
          </a:bodyPr>
          <a:lstStyle/>
          <a:p>
            <a:pPr algn="l"/>
            <a:r>
              <a:rPr lang="en-US" sz="1000"/>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44295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01889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022830"/>
            <a:ext cx="866747" cy="304877"/>
          </a:xfrm>
          <a:prstGeom prst="rect">
            <a:avLst/>
          </a:prstGeom>
          <a:noFill/>
        </p:spPr>
        <p:txBody>
          <a:bodyPr wrap="square" lIns="0" tIns="0" rIns="0" bIns="0" rtlCol="0">
            <a:spAutoFit/>
          </a:bodyPr>
          <a:lstStyle/>
          <a:p>
            <a:pPr algn="l"/>
            <a:r>
              <a:rPr lang="en-US" sz="1000"/>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42087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299681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10436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algn="l"/>
              <a:r>
                <a:rPr lang="en-US" sz="1000"/>
                <a:t>GW</a:t>
              </a:r>
              <a:endParaRPr lang="en-US" sz="1200"/>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algn="l"/>
              <a:r>
                <a:rPr lang="en-US" sz="1000"/>
                <a:t>GW</a:t>
              </a:r>
              <a:endParaRPr lang="en-US" sz="1200"/>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algn="l"/>
              <a:r>
                <a:rPr lang="en-US" sz="1000"/>
                <a:t>GW</a:t>
              </a:r>
              <a:endParaRPr lang="en-US" sz="1200"/>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algn="l"/>
              <a:r>
                <a:rPr lang="en-US" sz="1000"/>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2959489"/>
            <a:ext cx="665058" cy="307777"/>
          </a:xfrm>
          <a:prstGeom prst="rect">
            <a:avLst/>
          </a:prstGeom>
          <a:noFill/>
        </p:spPr>
        <p:txBody>
          <a:bodyPr wrap="square" lIns="0" tIns="0" rIns="0" bIns="0" rtlCol="0">
            <a:spAutoFit/>
          </a:bodyPr>
          <a:lstStyle/>
          <a:p>
            <a:pPr algn="r"/>
            <a:r>
              <a:rPr lang="en-US" sz="1000"/>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399881"/>
            <a:ext cx="1294890" cy="369332"/>
          </a:xfrm>
          <a:prstGeom prst="rect">
            <a:avLst/>
          </a:prstGeom>
          <a:noFill/>
        </p:spPr>
        <p:txBody>
          <a:bodyPr wrap="square" lIns="0" tIns="0" rIns="0" bIns="0" rtlCol="0">
            <a:spAutoFit/>
          </a:bodyPr>
          <a:lstStyle/>
          <a:p>
            <a:pPr algn="ctr"/>
            <a:r>
              <a:rPr lang="en-US" sz="1200" b="1" err="1"/>
              <a:t>AlwaysON</a:t>
            </a:r>
            <a:r>
              <a:rPr lang="en-US" sz="1200" b="1"/>
              <a:t>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194473"/>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31907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40406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440088"/>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370991"/>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a:t>
            </a:r>
            <a:endParaRPr lang="en-US" sz="1800" b="1"/>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395699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3921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10436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algn="l"/>
              <a:r>
                <a:rPr lang="en-US" sz="1000"/>
                <a:t>GW</a:t>
              </a:r>
              <a:endParaRPr lang="en-US" sz="1200"/>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algn="l"/>
              <a:r>
                <a:rPr lang="en-US" sz="1000"/>
                <a:t>GW</a:t>
              </a:r>
              <a:endParaRPr lang="en-US" sz="1200"/>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algn="l"/>
              <a:r>
                <a:rPr lang="en-US" sz="1000"/>
                <a:t>GW</a:t>
              </a:r>
              <a:endParaRPr lang="en-US" sz="1200"/>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algn="l"/>
              <a:r>
                <a:rPr lang="en-US" sz="1000"/>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10436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algn="l"/>
              <a:r>
                <a:rPr lang="en-US" sz="1000"/>
                <a:t>GW</a:t>
              </a:r>
              <a:endParaRPr lang="en-US" sz="1200"/>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algn="l"/>
              <a:r>
                <a:rPr lang="en-US" sz="1000"/>
                <a:t>GW</a:t>
              </a:r>
              <a:endParaRPr lang="en-US" sz="1200"/>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algn="l"/>
              <a:r>
                <a:rPr lang="en-US" sz="1000"/>
                <a:t>GW</a:t>
              </a:r>
              <a:endParaRPr lang="en-US" sz="1200"/>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algn="l"/>
              <a:r>
                <a:rPr lang="en-US" sz="1000"/>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1819238"/>
            <a:ext cx="333553" cy="184666"/>
          </a:xfrm>
          <a:prstGeom prst="rect">
            <a:avLst/>
          </a:prstGeom>
          <a:noFill/>
        </p:spPr>
        <p:txBody>
          <a:bodyPr wrap="none" lIns="0" tIns="0" rIns="0" bIns="0" rtlCol="0">
            <a:spAutoFit/>
          </a:bodyPr>
          <a:lstStyle/>
          <a:p>
            <a:pPr algn="l"/>
            <a:r>
              <a:rPr lang="en-US" sz="1200" b="1"/>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1819238"/>
            <a:ext cx="333553" cy="184666"/>
          </a:xfrm>
          <a:prstGeom prst="rect">
            <a:avLst/>
          </a:prstGeom>
          <a:noFill/>
        </p:spPr>
        <p:txBody>
          <a:bodyPr wrap="none" lIns="0" tIns="0" rIns="0" bIns="0" rtlCol="0">
            <a:spAutoFit/>
          </a:bodyPr>
          <a:lstStyle/>
          <a:p>
            <a:pPr algn="l"/>
            <a:r>
              <a:rPr lang="en-US" sz="1200" b="1"/>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1819238"/>
            <a:ext cx="333553" cy="184666"/>
          </a:xfrm>
          <a:prstGeom prst="rect">
            <a:avLst/>
          </a:prstGeom>
          <a:noFill/>
        </p:spPr>
        <p:txBody>
          <a:bodyPr wrap="none" lIns="0" tIns="0" rIns="0" bIns="0" rtlCol="0">
            <a:spAutoFit/>
          </a:bodyPr>
          <a:lstStyle/>
          <a:p>
            <a:pPr algn="l"/>
            <a:r>
              <a:rPr lang="en-US" sz="1200" b="1"/>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58822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498053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21E677-9A01-47ED-A436-D813AD1DE7CC}"/>
              </a:ext>
            </a:extLst>
          </p:cNvPr>
          <p:cNvSpPr txBox="1"/>
          <p:nvPr/>
        </p:nvSpPr>
        <p:spPr>
          <a:xfrm>
            <a:off x="521412" y="5429250"/>
            <a:ext cx="30842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0" i="0" u="sng" strike="noStrike" kern="1200" cap="none" spc="0" normalizeH="0" baseline="0" noProof="0">
                <a:ln>
                  <a:noFill/>
                </a:ln>
                <a:solidFill>
                  <a:schemeClr val="accent1"/>
                </a:solidFill>
                <a:effectLst/>
                <a:uLnTx/>
                <a:uFillTx/>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SLA for Azure SQL Database</a:t>
            </a:r>
            <a:endParaRPr kumimoji="0" lang="en-US" sz="1600" b="0" i="0" u="none" strike="noStrike" kern="1200" cap="none" spc="0" normalizeH="0" baseline="0" noProof="0">
              <a:ln>
                <a:noFill/>
              </a:ln>
              <a:solidFill>
                <a:schemeClr val="accent1"/>
              </a:solidFill>
              <a:effectLst/>
              <a:uLnTx/>
              <a:uFillTx/>
              <a:latin typeface="Segoe UI"/>
              <a:ea typeface="+mn-ea"/>
              <a:cs typeface="+mn-cs"/>
            </a:endParaRPr>
          </a:p>
        </p:txBody>
      </p:sp>
      <p:graphicFrame>
        <p:nvGraphicFramePr>
          <p:cNvPr id="13" name="Table 12">
            <a:extLst>
              <a:ext uri="{FF2B5EF4-FFF2-40B4-BE49-F238E27FC236}">
                <a16:creationId xmlns:a16="http://schemas.microsoft.com/office/drawing/2014/main" id="{8020B885-FA76-44B9-833D-B8367ABC8B4D}"/>
              </a:ext>
            </a:extLst>
          </p:cNvPr>
          <p:cNvGraphicFramePr>
            <a:graphicFrameLocks noGrp="1"/>
          </p:cNvGraphicFramePr>
          <p:nvPr>
            <p:extLst>
              <p:ext uri="{D42A27DB-BD31-4B8C-83A1-F6EECF244321}">
                <p14:modId xmlns:p14="http://schemas.microsoft.com/office/powerpoint/2010/main" val="3965590796"/>
              </p:ext>
            </p:extLst>
          </p:nvPr>
        </p:nvGraphicFramePr>
        <p:xfrm>
          <a:off x="588263" y="1428750"/>
          <a:ext cx="5507737" cy="3621552"/>
        </p:xfrm>
        <a:graphic>
          <a:graphicData uri="http://schemas.openxmlformats.org/drawingml/2006/table">
            <a:tbl>
              <a:tblPr firstRow="1" bandRow="1">
                <a:effectLst/>
                <a:tableStyleId>{1E171933-4619-4E11-9A3F-F7608DF75F80}</a:tableStyleId>
              </a:tblPr>
              <a:tblGrid>
                <a:gridCol w="2592127">
                  <a:extLst>
                    <a:ext uri="{9D8B030D-6E8A-4147-A177-3AD203B41FA5}">
                      <a16:colId xmlns:a16="http://schemas.microsoft.com/office/drawing/2014/main" val="175544209"/>
                    </a:ext>
                  </a:extLst>
                </a:gridCol>
                <a:gridCol w="1353670">
                  <a:extLst>
                    <a:ext uri="{9D8B030D-6E8A-4147-A177-3AD203B41FA5}">
                      <a16:colId xmlns:a16="http://schemas.microsoft.com/office/drawing/2014/main" val="2670637766"/>
                    </a:ext>
                  </a:extLst>
                </a:gridCol>
                <a:gridCol w="1561940">
                  <a:extLst>
                    <a:ext uri="{9D8B030D-6E8A-4147-A177-3AD203B41FA5}">
                      <a16:colId xmlns:a16="http://schemas.microsoft.com/office/drawing/2014/main" val="1485367133"/>
                    </a:ext>
                  </a:extLst>
                </a:gridCol>
              </a:tblGrid>
              <a:tr h="785506">
                <a:tc>
                  <a:txBody>
                    <a:bodyPr/>
                    <a:lstStyle/>
                    <a:p>
                      <a:pPr marL="0" marR="0">
                        <a:spcBef>
                          <a:spcPts val="900"/>
                        </a:spcBef>
                        <a:spcAft>
                          <a:spcPts val="900"/>
                        </a:spcAft>
                      </a:pPr>
                      <a:r>
                        <a:rPr lang="en-US" sz="2000" cap="none">
                          <a:solidFill>
                            <a:schemeClr val="accent1"/>
                          </a:solidFill>
                          <a:effectLst/>
                          <a:latin typeface="+mj-lt"/>
                        </a:rPr>
                        <a:t>Service tier </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Single zone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Multiple zones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673782329"/>
                  </a:ext>
                </a:extLst>
              </a:tr>
              <a:tr h="785506">
                <a:tc>
                  <a:txBody>
                    <a:bodyPr/>
                    <a:lstStyle/>
                    <a:p>
                      <a:pPr marL="0" marR="0">
                        <a:spcBef>
                          <a:spcPts val="900"/>
                        </a:spcBef>
                        <a:spcAft>
                          <a:spcPts val="900"/>
                        </a:spcAft>
                      </a:pPr>
                      <a:r>
                        <a:rPr lang="en-US" sz="1600">
                          <a:effectLst/>
                        </a:rPr>
                        <a:t>Basic, Standard, General Purpose</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857682"/>
                  </a:ext>
                </a:extLst>
              </a:tr>
              <a:tr h="512635">
                <a:tc>
                  <a:txBody>
                    <a:bodyPr/>
                    <a:lstStyle/>
                    <a:p>
                      <a:pPr marL="0" marR="0">
                        <a:spcBef>
                          <a:spcPts val="900"/>
                        </a:spcBef>
                        <a:spcAft>
                          <a:spcPts val="900"/>
                        </a:spcAft>
                      </a:pPr>
                      <a:r>
                        <a:rPr lang="en-US" sz="1600">
                          <a:effectLst/>
                        </a:rPr>
                        <a:t>Premium, Business critical</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99.995%</a:t>
                      </a:r>
                      <a:endParaRPr lang="en-US" sz="1600">
                        <a:solidFill>
                          <a:schemeClr val="tx1"/>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9257867"/>
                  </a:ext>
                </a:extLst>
              </a:tr>
              <a:tr h="512635">
                <a:tc>
                  <a:txBody>
                    <a:bodyPr/>
                    <a:lstStyle/>
                    <a:p>
                      <a:pPr marL="0" marR="0">
                        <a:spcBef>
                          <a:spcPts val="900"/>
                        </a:spcBef>
                        <a:spcAft>
                          <a:spcPts val="900"/>
                        </a:spcAft>
                      </a:pPr>
                      <a:r>
                        <a:rPr lang="en-US" sz="1600">
                          <a:effectLst/>
                        </a:rPr>
                        <a:t>Hyperscale w/ 0 replicas</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99.5%</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0341922"/>
                  </a:ext>
                </a:extLst>
              </a:tr>
              <a:tr h="512635">
                <a:tc>
                  <a:txBody>
                    <a:bodyPr/>
                    <a:lstStyle/>
                    <a:p>
                      <a:pPr marL="0" marR="0">
                        <a:spcBef>
                          <a:spcPts val="900"/>
                        </a:spcBef>
                        <a:spcAft>
                          <a:spcPts val="900"/>
                        </a:spcAft>
                      </a:pPr>
                      <a:r>
                        <a:rPr lang="en-US" sz="1600">
                          <a:effectLst/>
                        </a:rPr>
                        <a:t>Hyperscale w/ 1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314048"/>
                  </a:ext>
                </a:extLst>
              </a:tr>
              <a:tr h="512635">
                <a:tc>
                  <a:txBody>
                    <a:bodyPr/>
                    <a:lstStyle/>
                    <a:p>
                      <a:pPr marL="0" marR="0">
                        <a:spcBef>
                          <a:spcPts val="900"/>
                        </a:spcBef>
                        <a:spcAft>
                          <a:spcPts val="900"/>
                        </a:spcAft>
                      </a:pPr>
                      <a:r>
                        <a:rPr lang="en-US" sz="1600">
                          <a:effectLst/>
                        </a:rPr>
                        <a:t>Hyperscale w/ 2+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67417"/>
                  </a:ext>
                </a:extLst>
              </a:tr>
            </a:tbl>
          </a:graphicData>
        </a:graphic>
      </p:graphicFrame>
      <p:graphicFrame>
        <p:nvGraphicFramePr>
          <p:cNvPr id="2" name="Table 1">
            <a:extLst>
              <a:ext uri="{FF2B5EF4-FFF2-40B4-BE49-F238E27FC236}">
                <a16:creationId xmlns:a16="http://schemas.microsoft.com/office/drawing/2014/main" id="{75A3F311-F75B-46FA-8F47-D23EF10D7224}"/>
              </a:ext>
            </a:extLst>
          </p:cNvPr>
          <p:cNvGraphicFramePr>
            <a:graphicFrameLocks noGrp="1"/>
          </p:cNvGraphicFramePr>
          <p:nvPr>
            <p:extLst>
              <p:ext uri="{D42A27DB-BD31-4B8C-83A1-F6EECF244321}">
                <p14:modId xmlns:p14="http://schemas.microsoft.com/office/powerpoint/2010/main" val="907493289"/>
              </p:ext>
            </p:extLst>
          </p:nvPr>
        </p:nvGraphicFramePr>
        <p:xfrm>
          <a:off x="6605645" y="1432366"/>
          <a:ext cx="5166145" cy="1935868"/>
        </p:xfrm>
        <a:graphic>
          <a:graphicData uri="http://schemas.openxmlformats.org/drawingml/2006/table">
            <a:tbl>
              <a:tblPr firstRow="1" bandRow="1">
                <a:effectLst/>
                <a:tableStyleId>{1E171933-4619-4E11-9A3F-F7608DF75F80}</a:tableStyleId>
              </a:tblPr>
              <a:tblGrid>
                <a:gridCol w="2600499">
                  <a:extLst>
                    <a:ext uri="{9D8B030D-6E8A-4147-A177-3AD203B41FA5}">
                      <a16:colId xmlns:a16="http://schemas.microsoft.com/office/drawing/2014/main" val="3082614996"/>
                    </a:ext>
                  </a:extLst>
                </a:gridCol>
                <a:gridCol w="1618283">
                  <a:extLst>
                    <a:ext uri="{9D8B030D-6E8A-4147-A177-3AD203B41FA5}">
                      <a16:colId xmlns:a16="http://schemas.microsoft.com/office/drawing/2014/main" val="1402056957"/>
                    </a:ext>
                  </a:extLst>
                </a:gridCol>
                <a:gridCol w="947363">
                  <a:extLst>
                    <a:ext uri="{9D8B030D-6E8A-4147-A177-3AD203B41FA5}">
                      <a16:colId xmlns:a16="http://schemas.microsoft.com/office/drawing/2014/main" val="1487958803"/>
                    </a:ext>
                  </a:extLst>
                </a:gridCol>
              </a:tblGrid>
              <a:tr h="558542">
                <a:tc>
                  <a:txBody>
                    <a:bodyPr/>
                    <a:lstStyle/>
                    <a:p>
                      <a:pPr marL="0" marR="0" lvl="0" indent="0" algn="l" defTabSz="932563" rtl="0" eaLnBrk="1" fontAlgn="auto" latinLnBrk="0" hangingPunct="1">
                        <a:lnSpc>
                          <a:spcPct val="100000"/>
                        </a:lnSpc>
                        <a:spcBef>
                          <a:spcPts val="900"/>
                        </a:spcBef>
                        <a:spcAft>
                          <a:spcPts val="900"/>
                        </a:spcAft>
                        <a:buClrTx/>
                        <a:buSzTx/>
                        <a:buFontTx/>
                        <a:buNone/>
                        <a:tabLst/>
                        <a:defRPr/>
                      </a:pPr>
                      <a:r>
                        <a:rPr lang="en-US" sz="2000" b="1" kern="1200" cap="none">
                          <a:solidFill>
                            <a:schemeClr val="accent1"/>
                          </a:solidFill>
                          <a:effectLst/>
                          <a:latin typeface="+mj-lt"/>
                          <a:ea typeface="+mn-ea"/>
                          <a:cs typeface="+mn-cs"/>
                        </a:rPr>
                        <a:t>Business continuity</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Service tier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SLA</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1390222055"/>
                  </a:ext>
                </a:extLst>
              </a:tr>
              <a:tr h="688663">
                <a:tc>
                  <a:txBody>
                    <a:bodyPr/>
                    <a:lstStyle/>
                    <a:p>
                      <a:pPr marL="0" marR="0">
                        <a:spcBef>
                          <a:spcPts val="900"/>
                        </a:spcBef>
                        <a:spcAft>
                          <a:spcPts val="900"/>
                        </a:spcAft>
                      </a:pPr>
                      <a:r>
                        <a:rPr lang="en-US" sz="1600">
                          <a:effectLst/>
                        </a:rPr>
                        <a:t>Recovery point objective (RPO)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Business critical</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5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4114027063"/>
                  </a:ext>
                </a:extLst>
              </a:tr>
              <a:tr h="688663">
                <a:tc>
                  <a:txBody>
                    <a:bodyPr/>
                    <a:lstStyle/>
                    <a:p>
                      <a:pPr marL="0" marR="0">
                        <a:spcBef>
                          <a:spcPts val="900"/>
                        </a:spcBef>
                        <a:spcAft>
                          <a:spcPts val="900"/>
                        </a:spcAft>
                      </a:pPr>
                      <a:r>
                        <a:rPr lang="en-US" sz="1600">
                          <a:effectLst/>
                        </a:rPr>
                        <a:t>Recovery Time Objective (RTO)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solidFill>
                            <a:srgbClr val="323237"/>
                          </a:solidFill>
                          <a:effectLst/>
                          <a:latin typeface="&amp;quot"/>
                          <a:ea typeface="Times New Roman" panose="02020603050405020304" pitchFamily="18" charset="0"/>
                          <a:cs typeface="Times New Roman" panose="02020603050405020304" pitchFamily="18" charset="0"/>
                        </a:rPr>
                        <a:t>Business critical</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30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723279572"/>
                  </a:ext>
                </a:extLst>
              </a:tr>
            </a:tbl>
          </a:graphicData>
        </a:graphic>
      </p:graphicFrame>
      <p:sp>
        <p:nvSpPr>
          <p:cNvPr id="3" name="Title 2">
            <a:extLst>
              <a:ext uri="{FF2B5EF4-FFF2-40B4-BE49-F238E27FC236}">
                <a16:creationId xmlns:a16="http://schemas.microsoft.com/office/drawing/2014/main" id="{FBD793B3-C871-9D4C-8E9C-4A97FBD100CD}"/>
              </a:ext>
            </a:extLst>
          </p:cNvPr>
          <p:cNvSpPr>
            <a:spLocks noGrp="1"/>
          </p:cNvSpPr>
          <p:nvPr>
            <p:ph type="title"/>
          </p:nvPr>
        </p:nvSpPr>
        <p:spPr/>
        <p:txBody>
          <a:bodyPr/>
          <a:lstStyle/>
          <a:p>
            <a:r>
              <a:rPr lang="en-US"/>
              <a:t>Service Level Agreement (SLA)</a:t>
            </a:r>
          </a:p>
        </p:txBody>
      </p:sp>
      <p:grpSp>
        <p:nvGrpSpPr>
          <p:cNvPr id="10" name="Group 9">
            <a:extLst>
              <a:ext uri="{FF2B5EF4-FFF2-40B4-BE49-F238E27FC236}">
                <a16:creationId xmlns:a16="http://schemas.microsoft.com/office/drawing/2014/main" id="{57C3C0EE-6365-764D-95C3-1D45A13DAE1A}"/>
              </a:ext>
            </a:extLst>
          </p:cNvPr>
          <p:cNvGrpSpPr/>
          <p:nvPr/>
        </p:nvGrpSpPr>
        <p:grpSpPr>
          <a:xfrm>
            <a:off x="0" y="6215635"/>
            <a:ext cx="11444140" cy="322080"/>
            <a:chOff x="0" y="6215635"/>
            <a:chExt cx="11444140" cy="322080"/>
          </a:xfrm>
        </p:grpSpPr>
        <p:grpSp>
          <p:nvGrpSpPr>
            <p:cNvPr id="11" name="Group 10">
              <a:extLst>
                <a:ext uri="{FF2B5EF4-FFF2-40B4-BE49-F238E27FC236}">
                  <a16:creationId xmlns:a16="http://schemas.microsoft.com/office/drawing/2014/main" id="{F044D1BF-85AD-5D47-811E-0761C6333C50}"/>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746CC323-308A-D64F-BD7D-9EDB9C1543E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2" name="TextBox 21">
                <a:extLst>
                  <a:ext uri="{FF2B5EF4-FFF2-40B4-BE49-F238E27FC236}">
                    <a16:creationId xmlns:a16="http://schemas.microsoft.com/office/drawing/2014/main" id="{0A9AEA97-CF2A-EA4A-AF30-E2C00EB2B74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CACAEFA6-E406-3446-B70D-1C27E6C2DD7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4" name="TextBox 23">
                <a:extLst>
                  <a:ext uri="{FF2B5EF4-FFF2-40B4-BE49-F238E27FC236}">
                    <a16:creationId xmlns:a16="http://schemas.microsoft.com/office/drawing/2014/main" id="{DE2E975C-B4C1-8246-AB20-115D332E0EF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589706E3-DF27-8041-8B38-7E6F0301962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DA9895DB-F0B0-D24D-8E9F-4C3BC49945C5}"/>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2" name="Group 11">
              <a:extLst>
                <a:ext uri="{FF2B5EF4-FFF2-40B4-BE49-F238E27FC236}">
                  <a16:creationId xmlns:a16="http://schemas.microsoft.com/office/drawing/2014/main" id="{16D8C730-47A8-4C41-853C-473CAC831FCF}"/>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ECB5754A-3BBB-FE4A-9B67-8D7D6D330DE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62D4415-CFA8-2C4A-AC4A-10C0F8FD8A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FD558A0-F861-CB48-B87B-497AEDDDF7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C35C1E7B-C208-D346-BCBC-636CC483852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BE37E3D7-349A-6A47-9C31-9680AF2786F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3C4B91-B390-A442-B03C-E67431DA3ED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0B71CAC2-F160-4442-A325-7925A970D8F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73191872"/>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extLst>
              <p:ext uri="{D42A27DB-BD31-4B8C-83A1-F6EECF244321}">
                <p14:modId xmlns:p14="http://schemas.microsoft.com/office/powerpoint/2010/main" val="2526235044"/>
              </p:ext>
            </p:extLst>
          </p:nvPr>
        </p:nvGraphicFramePr>
        <p:xfrm>
          <a:off x="1241136" y="1530002"/>
          <a:ext cx="9709727" cy="4029136"/>
        </p:xfrm>
        <a:graphic>
          <a:graphicData uri="http://schemas.openxmlformats.org/drawingml/2006/table">
            <a:tbl>
              <a:tblPr firstRow="1" bandRow="1">
                <a:effectLst/>
                <a:tableStyleId>{B301B821-A1FF-4177-AEE7-76D212191A09}</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a:solidFill>
                          <a:schemeClr val="accent1"/>
                        </a:solidFill>
                        <a:latin typeface="+mj-lt"/>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Geo-replication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Auto-failover groups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749103147"/>
                  </a:ext>
                </a:extLst>
              </a:tr>
            </a:tbl>
          </a:graphicData>
        </a:graphic>
      </p:graphicFrame>
      <p:grpSp>
        <p:nvGrpSpPr>
          <p:cNvPr id="6" name="Group 5">
            <a:extLst>
              <a:ext uri="{FF2B5EF4-FFF2-40B4-BE49-F238E27FC236}">
                <a16:creationId xmlns:a16="http://schemas.microsoft.com/office/drawing/2014/main" id="{1489CD6C-95EF-284B-AF47-A88727509FF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836552AC-8CC7-E646-A173-CB5B478B8B1E}"/>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15E38511-6DD7-054C-A90B-A511847E16F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DB37F6A7-4F36-F847-80FE-D5D21C7F8BF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58C567BB-F8E8-384D-87F3-CC48CCFCA9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0439869A-FC21-C541-BBA0-D307ADFAAA86}"/>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E6D965E4-3B22-F047-86E2-34785C01595B}"/>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244C536-8268-0C43-AD51-9C80EABFD16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8" name="Group 7">
              <a:extLst>
                <a:ext uri="{FF2B5EF4-FFF2-40B4-BE49-F238E27FC236}">
                  <a16:creationId xmlns:a16="http://schemas.microsoft.com/office/drawing/2014/main" id="{33A02149-BC1E-F946-AAEA-F52010B23893}"/>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14F41EA2-EB9D-6540-8F18-5E6478C5566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120EF30-4A74-7C42-A5F9-FA26C260670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CE7209BB-A135-9847-9D02-2E93FE27862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348183D1-710E-9343-869A-AADC74BD3DA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7FF9E08-C5CE-B74C-8DF5-5F664B91585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50382C61-A570-C14A-AC15-9220734F8130}"/>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3F681076-D731-3749-89C2-23ADA23B9E2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2252652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2988" y="1178648"/>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algn="l"/>
              <a:r>
                <a:rPr lang="en-US" sz="1000"/>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algn="l"/>
              <a:r>
                <a:rPr lang="en-US" sz="1000"/>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algn="ctr"/>
              <a:r>
                <a:rPr lang="en-US" sz="1000"/>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algn="ctr"/>
              <a:r>
                <a:rPr lang="en-US" sz="1000"/>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algn="ctr"/>
              <a:r>
                <a:rPr lang="en-US" sz="800"/>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Read-only</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algn="ctr"/>
              <a:r>
                <a:rPr lang="en-US" sz="800"/>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Read-write</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a:defRPr/>
              </a:pPr>
              <a:r>
                <a:rPr lang="en-US" sz="2000">
                  <a:solidFill>
                    <a:schemeClr val="accent1"/>
                  </a:solidFill>
                  <a:latin typeface="+mj-lt"/>
                </a:rPr>
                <a:t>Auto-failover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pSp>
        <p:nvGrpSpPr>
          <p:cNvPr id="13" name="Group 12">
            <a:extLst>
              <a:ext uri="{FF2B5EF4-FFF2-40B4-BE49-F238E27FC236}">
                <a16:creationId xmlns:a16="http://schemas.microsoft.com/office/drawing/2014/main" id="{1C6D5AF1-6CE9-8E46-AF2B-CE1DD0EBBA2D}"/>
              </a:ext>
            </a:extLst>
          </p:cNvPr>
          <p:cNvGrpSpPr/>
          <p:nvPr/>
        </p:nvGrpSpPr>
        <p:grpSpPr>
          <a:xfrm>
            <a:off x="0" y="6215635"/>
            <a:ext cx="11444140" cy="322080"/>
            <a:chOff x="0" y="6215635"/>
            <a:chExt cx="11444140" cy="322080"/>
          </a:xfrm>
        </p:grpSpPr>
        <p:grpSp>
          <p:nvGrpSpPr>
            <p:cNvPr id="14" name="Group 13">
              <a:extLst>
                <a:ext uri="{FF2B5EF4-FFF2-40B4-BE49-F238E27FC236}">
                  <a16:creationId xmlns:a16="http://schemas.microsoft.com/office/drawing/2014/main" id="{A96F9C47-C798-2C4D-B464-7A87A28BA9F3}"/>
                </a:ext>
              </a:extLst>
            </p:cNvPr>
            <p:cNvGrpSpPr/>
            <p:nvPr/>
          </p:nvGrpSpPr>
          <p:grpSpPr>
            <a:xfrm>
              <a:off x="662352" y="6399215"/>
              <a:ext cx="10356966" cy="138500"/>
              <a:chOff x="662352" y="6316085"/>
              <a:chExt cx="10356966" cy="138500"/>
            </a:xfrm>
          </p:grpSpPr>
          <p:sp>
            <p:nvSpPr>
              <p:cNvPr id="23" name="TextBox 22">
                <a:extLst>
                  <a:ext uri="{FF2B5EF4-FFF2-40B4-BE49-F238E27FC236}">
                    <a16:creationId xmlns:a16="http://schemas.microsoft.com/office/drawing/2014/main" id="{D78B6C38-4DEF-F74B-9C71-59A2E43D33D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4" name="TextBox 23">
                <a:extLst>
                  <a:ext uri="{FF2B5EF4-FFF2-40B4-BE49-F238E27FC236}">
                    <a16:creationId xmlns:a16="http://schemas.microsoft.com/office/drawing/2014/main" id="{83E7A020-4A60-804E-84A2-F9CC3CF2D66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5" name="TextBox 24">
                <a:extLst>
                  <a:ext uri="{FF2B5EF4-FFF2-40B4-BE49-F238E27FC236}">
                    <a16:creationId xmlns:a16="http://schemas.microsoft.com/office/drawing/2014/main" id="{541C0679-0201-5F43-B54E-5508F2BD3F1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6" name="TextBox 25">
                <a:extLst>
                  <a:ext uri="{FF2B5EF4-FFF2-40B4-BE49-F238E27FC236}">
                    <a16:creationId xmlns:a16="http://schemas.microsoft.com/office/drawing/2014/main" id="{16EE2BE7-D991-9844-98AF-CA1CD1E97200}"/>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7" name="TextBox 26">
                <a:extLst>
                  <a:ext uri="{FF2B5EF4-FFF2-40B4-BE49-F238E27FC236}">
                    <a16:creationId xmlns:a16="http://schemas.microsoft.com/office/drawing/2014/main" id="{B3506A5A-E621-C54B-90F1-27828199671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8" name="TextBox 27">
                <a:extLst>
                  <a:ext uri="{FF2B5EF4-FFF2-40B4-BE49-F238E27FC236}">
                    <a16:creationId xmlns:a16="http://schemas.microsoft.com/office/drawing/2014/main" id="{1F121133-38FA-4B41-B6B4-D5B874F8954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5" name="Group 14">
              <a:extLst>
                <a:ext uri="{FF2B5EF4-FFF2-40B4-BE49-F238E27FC236}">
                  <a16:creationId xmlns:a16="http://schemas.microsoft.com/office/drawing/2014/main" id="{F00B31C8-7B32-1C41-A236-350582E9E54D}"/>
                </a:ext>
              </a:extLst>
            </p:cNvPr>
            <p:cNvGrpSpPr/>
            <p:nvPr/>
          </p:nvGrpSpPr>
          <p:grpSpPr>
            <a:xfrm>
              <a:off x="0" y="6215635"/>
              <a:ext cx="11444140" cy="131976"/>
              <a:chOff x="0" y="6058468"/>
              <a:chExt cx="11444140" cy="131976"/>
            </a:xfrm>
          </p:grpSpPr>
          <p:cxnSp>
            <p:nvCxnSpPr>
              <p:cNvPr id="16" name="Straight Arrow Connector 15">
                <a:extLst>
                  <a:ext uri="{FF2B5EF4-FFF2-40B4-BE49-F238E27FC236}">
                    <a16:creationId xmlns:a16="http://schemas.microsoft.com/office/drawing/2014/main" id="{68873E22-5629-C349-981C-33F7F6DE932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F37C2A5-7BAB-F942-A6E6-FFACC573A71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C2A6485E-6412-E84A-BD77-8F97DB7968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70E4A883-19FA-524C-97CE-939B9D6B019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856E800A-4BDE-1040-9C1A-5A385882E5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F386C861-FA20-F341-8567-0552A5C604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632A3D9-7025-F947-AAC6-7BE15A3FD5E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143" name="Group 5142">
            <a:extLst>
              <a:ext uri="{FF2B5EF4-FFF2-40B4-BE49-F238E27FC236}">
                <a16:creationId xmlns:a16="http://schemas.microsoft.com/office/drawing/2014/main" id="{27C989B1-0005-1140-85BF-29AC4308EE18}"/>
              </a:ext>
            </a:extLst>
          </p:cNvPr>
          <p:cNvGrpSpPr/>
          <p:nvPr/>
        </p:nvGrpSpPr>
        <p:grpSpPr>
          <a:xfrm>
            <a:off x="584200" y="1123704"/>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nvGrpSpPr>
          <p:cNvPr id="5146" name="Group 5145">
            <a:extLst>
              <a:ext uri="{FF2B5EF4-FFF2-40B4-BE49-F238E27FC236}">
                <a16:creationId xmlns:a16="http://schemas.microsoft.com/office/drawing/2014/main" id="{D7F023EB-A9CE-0D45-9B64-7B0EACA9D953}"/>
              </a:ext>
            </a:extLst>
          </p:cNvPr>
          <p:cNvGrpSpPr/>
          <p:nvPr/>
        </p:nvGrpSpPr>
        <p:grpSpPr>
          <a:xfrm>
            <a:off x="590296" y="1117608"/>
            <a:ext cx="8898719" cy="4327968"/>
            <a:chOff x="590296" y="1117608"/>
            <a:chExt cx="8898719" cy="4327968"/>
          </a:xfrm>
        </p:grpSpPr>
        <p:sp>
          <p:nvSpPr>
            <p:cNvPr id="5141" name="Rounded Rectangle 5140">
              <a:extLst>
                <a:ext uri="{FF2B5EF4-FFF2-40B4-BE49-F238E27FC236}">
                  <a16:creationId xmlns:a16="http://schemas.microsoft.com/office/drawing/2014/main" id="{CE0A344D-6C22-714E-B5D5-42F4D6414608}"/>
                </a:ext>
              </a:extLst>
            </p:cNvPr>
            <p:cNvSpPr/>
            <p:nvPr/>
          </p:nvSpPr>
          <p:spPr bwMode="auto">
            <a:xfrm>
              <a:off x="8612255" y="3074942"/>
              <a:ext cx="717844" cy="183602"/>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7" name="Rounded Rectangle 216">
              <a:extLst>
                <a:ext uri="{FF2B5EF4-FFF2-40B4-BE49-F238E27FC236}">
                  <a16:creationId xmlns:a16="http://schemas.microsoft.com/office/drawing/2014/main" id="{2409232F-CE89-814B-8F80-2A4FC67DCEDC}"/>
                </a:ext>
              </a:extLst>
            </p:cNvPr>
            <p:cNvSpPr/>
            <p:nvPr/>
          </p:nvSpPr>
          <p:spPr bwMode="auto">
            <a:xfrm>
              <a:off x="8419781" y="3961502"/>
              <a:ext cx="1069234" cy="911313"/>
            </a:xfrm>
            <a:prstGeom prst="roundRect">
              <a:avLst>
                <a:gd name="adj" fmla="val 7513"/>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a:extLst>
                <a:ext uri="{FF2B5EF4-FFF2-40B4-BE49-F238E27FC236}">
                  <a16:creationId xmlns:a16="http://schemas.microsoft.com/office/drawing/2014/main" id="{9F2D77B4-7858-3D45-A25A-32D905A9FC28}"/>
                </a:ext>
              </a:extLst>
            </p:cNvPr>
            <p:cNvGrpSpPr/>
            <p:nvPr/>
          </p:nvGrpSpPr>
          <p:grpSpPr>
            <a:xfrm>
              <a:off x="590296" y="1117608"/>
              <a:ext cx="5306074" cy="4327968"/>
              <a:chOff x="584200" y="1123704"/>
              <a:chExt cx="5306074" cy="4327968"/>
            </a:xfrm>
          </p:grpSpPr>
          <p:sp>
            <p:nvSpPr>
              <p:cNvPr id="224" name="Rectangle 223">
                <a:extLst>
                  <a:ext uri="{FF2B5EF4-FFF2-40B4-BE49-F238E27FC236}">
                    <a16:creationId xmlns:a16="http://schemas.microsoft.com/office/drawing/2014/main" id="{3D4744FB-178A-6244-80F0-1444E19E333D}"/>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D54B32CC-C5C4-EA47-AE7A-C4E5C5729FD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275A2457-6FCB-2F4A-8D02-2901B71D82AC}"/>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7" name="TextBox 226">
                <a:extLst>
                  <a:ext uri="{FF2B5EF4-FFF2-40B4-BE49-F238E27FC236}">
                    <a16:creationId xmlns:a16="http://schemas.microsoft.com/office/drawing/2014/main" id="{472AC0DA-6856-AD40-A0DA-76133D848484}"/>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228" name="Freeform 227">
                <a:extLst>
                  <a:ext uri="{FF2B5EF4-FFF2-40B4-BE49-F238E27FC236}">
                    <a16:creationId xmlns:a16="http://schemas.microsoft.com/office/drawing/2014/main" id="{3BB614C3-1FB4-2F45-8539-6E0E144418D5}"/>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29" name="Graphic 228">
                <a:extLst>
                  <a:ext uri="{FF2B5EF4-FFF2-40B4-BE49-F238E27FC236}">
                    <a16:creationId xmlns:a16="http://schemas.microsoft.com/office/drawing/2014/main" id="{3077720A-49C0-4F4E-ADF7-97E852970A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230" name="Freeform 5">
                <a:extLst>
                  <a:ext uri="{FF2B5EF4-FFF2-40B4-BE49-F238E27FC236}">
                    <a16:creationId xmlns:a16="http://schemas.microsoft.com/office/drawing/2014/main" id="{3F678F76-791D-724F-856B-D367AFFB7E71}"/>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5">
                <a:extLst>
                  <a:ext uri="{FF2B5EF4-FFF2-40B4-BE49-F238E27FC236}">
                    <a16:creationId xmlns:a16="http://schemas.microsoft.com/office/drawing/2014/main" id="{A3FF2B1B-2503-3247-AB7A-C953D2E2AB32}"/>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231">
                <a:extLst>
                  <a:ext uri="{FF2B5EF4-FFF2-40B4-BE49-F238E27FC236}">
                    <a16:creationId xmlns:a16="http://schemas.microsoft.com/office/drawing/2014/main" id="{1B827CE1-9711-2A4F-A7E0-B9E433B328DF}"/>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TextBox 232">
                <a:extLst>
                  <a:ext uri="{FF2B5EF4-FFF2-40B4-BE49-F238E27FC236}">
                    <a16:creationId xmlns:a16="http://schemas.microsoft.com/office/drawing/2014/main" id="{3FBF56AF-18D8-284A-A8CA-BF02777F54BA}"/>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234" name="TextBox 233">
                <a:extLst>
                  <a:ext uri="{FF2B5EF4-FFF2-40B4-BE49-F238E27FC236}">
                    <a16:creationId xmlns:a16="http://schemas.microsoft.com/office/drawing/2014/main" id="{58446E64-440B-A243-8827-1240F8B70C90}"/>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235" name="Rectangle 234">
                <a:extLst>
                  <a:ext uri="{FF2B5EF4-FFF2-40B4-BE49-F238E27FC236}">
                    <a16:creationId xmlns:a16="http://schemas.microsoft.com/office/drawing/2014/main" id="{2AE654BE-3430-6C44-8265-DCBBFBB71FB0}"/>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6" name="TextBox 235">
                <a:extLst>
                  <a:ext uri="{FF2B5EF4-FFF2-40B4-BE49-F238E27FC236}">
                    <a16:creationId xmlns:a16="http://schemas.microsoft.com/office/drawing/2014/main" id="{34A24417-1E05-7141-82B2-2C7A522217B7}"/>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237" name="TextBox 236">
                <a:extLst>
                  <a:ext uri="{FF2B5EF4-FFF2-40B4-BE49-F238E27FC236}">
                    <a16:creationId xmlns:a16="http://schemas.microsoft.com/office/drawing/2014/main" id="{17364E25-7208-A540-94FD-B3BEC7F4108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238" name="Rectangle 237">
                <a:extLst>
                  <a:ext uri="{FF2B5EF4-FFF2-40B4-BE49-F238E27FC236}">
                    <a16:creationId xmlns:a16="http://schemas.microsoft.com/office/drawing/2014/main" id="{5F15B55D-398B-DD4E-9EBB-61C78A7671E5}"/>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239" name="Rectangle 238">
                <a:extLst>
                  <a:ext uri="{FF2B5EF4-FFF2-40B4-BE49-F238E27FC236}">
                    <a16:creationId xmlns:a16="http://schemas.microsoft.com/office/drawing/2014/main" id="{CDB46129-C121-DF41-81C9-B7184D17E062}"/>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240" name="TextBox 239">
                <a:extLst>
                  <a:ext uri="{FF2B5EF4-FFF2-40B4-BE49-F238E27FC236}">
                    <a16:creationId xmlns:a16="http://schemas.microsoft.com/office/drawing/2014/main" id="{A7133D9D-F0E7-6248-981D-B840400EC6C2}"/>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241" name="Group 240">
                <a:extLst>
                  <a:ext uri="{FF2B5EF4-FFF2-40B4-BE49-F238E27FC236}">
                    <a16:creationId xmlns:a16="http://schemas.microsoft.com/office/drawing/2014/main" id="{D0749453-AE4C-DA44-9247-EC345EB305B3}"/>
                  </a:ext>
                </a:extLst>
              </p:cNvPr>
              <p:cNvGrpSpPr/>
              <p:nvPr/>
            </p:nvGrpSpPr>
            <p:grpSpPr>
              <a:xfrm>
                <a:off x="1415443" y="2945924"/>
                <a:ext cx="360168" cy="328739"/>
                <a:chOff x="2916319" y="-749395"/>
                <a:chExt cx="591617" cy="539991"/>
              </a:xfrm>
            </p:grpSpPr>
            <p:sp>
              <p:nvSpPr>
                <p:cNvPr id="269" name="Rectangle 268">
                  <a:extLst>
                    <a:ext uri="{FF2B5EF4-FFF2-40B4-BE49-F238E27FC236}">
                      <a16:creationId xmlns:a16="http://schemas.microsoft.com/office/drawing/2014/main" id="{27E126BF-9962-7646-8A91-8403CDF1333E}"/>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70" name="Straight Arrow Connector 269">
                  <a:extLst>
                    <a:ext uri="{FF2B5EF4-FFF2-40B4-BE49-F238E27FC236}">
                      <a16:creationId xmlns:a16="http://schemas.microsoft.com/office/drawing/2014/main" id="{BB43B660-0F9B-C740-9375-4203BDD2822B}"/>
                    </a:ext>
                  </a:extLst>
                </p:cNvPr>
                <p:cNvCxnSpPr>
                  <a:cxnSpLocks/>
                  <a:stCxn id="27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4D4BFADB-5354-1F42-A7C1-FE93DE098C29}"/>
                    </a:ext>
                  </a:extLst>
                </p:cNvPr>
                <p:cNvCxnSpPr>
                  <a:cxnSpLocks/>
                  <a:stCxn id="27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A5760EC-96F2-0742-9965-48CDF78A59D6}"/>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C3301B29-8DAB-5E4F-9E61-4C084615418E}"/>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D6688391-7F91-0C4E-A333-458A809DFFCC}"/>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42" name="Straight Arrow Connector 241">
                <a:extLst>
                  <a:ext uri="{FF2B5EF4-FFF2-40B4-BE49-F238E27FC236}">
                    <a16:creationId xmlns:a16="http://schemas.microsoft.com/office/drawing/2014/main" id="{2814D939-378B-4D4E-8E9E-53B661517FE1}"/>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B4ACA492-B511-394E-AF30-5EF0F23FBA94}"/>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244" name="TextBox 243">
                <a:extLst>
                  <a:ext uri="{FF2B5EF4-FFF2-40B4-BE49-F238E27FC236}">
                    <a16:creationId xmlns:a16="http://schemas.microsoft.com/office/drawing/2014/main" id="{31FFBC15-4B34-D746-81EE-CE8621971579}"/>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245" name="Elbow Connector 244">
                <a:extLst>
                  <a:ext uri="{FF2B5EF4-FFF2-40B4-BE49-F238E27FC236}">
                    <a16:creationId xmlns:a16="http://schemas.microsoft.com/office/drawing/2014/main" id="{F5BFAE77-5238-D549-BC1B-E3485F701F98}"/>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38DDC-352D-2E4A-A943-1D9CCC08118F}"/>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Elbow Connector 246">
                <a:extLst>
                  <a:ext uri="{FF2B5EF4-FFF2-40B4-BE49-F238E27FC236}">
                    <a16:creationId xmlns:a16="http://schemas.microsoft.com/office/drawing/2014/main" id="{FC2B3127-53BE-9348-A21E-074C99B6CCB8}"/>
                  </a:ext>
                </a:extLst>
              </p:cNvPr>
              <p:cNvCxnSpPr>
                <a:stCxn id="239" idx="3"/>
                <a:endCxn id="229"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8" name="Graphic 247">
                <a:extLst>
                  <a:ext uri="{FF2B5EF4-FFF2-40B4-BE49-F238E27FC236}">
                    <a16:creationId xmlns:a16="http://schemas.microsoft.com/office/drawing/2014/main" id="{360C44A5-16A0-AB47-B49B-6BFB956771A3}"/>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249" name="Rectangle 248">
                <a:extLst>
                  <a:ext uri="{FF2B5EF4-FFF2-40B4-BE49-F238E27FC236}">
                    <a16:creationId xmlns:a16="http://schemas.microsoft.com/office/drawing/2014/main" id="{330CC97F-6C09-3E4D-B8A0-E0E944A82857}"/>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0" name="TextBox 249">
                <a:extLst>
                  <a:ext uri="{FF2B5EF4-FFF2-40B4-BE49-F238E27FC236}">
                    <a16:creationId xmlns:a16="http://schemas.microsoft.com/office/drawing/2014/main" id="{2736C40C-1970-504E-9B88-55A0C009AF41}"/>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251" name="TextBox 250">
                <a:extLst>
                  <a:ext uri="{FF2B5EF4-FFF2-40B4-BE49-F238E27FC236}">
                    <a16:creationId xmlns:a16="http://schemas.microsoft.com/office/drawing/2014/main" id="{CA2F8DF1-1CC9-AB41-B508-ECA0BE0673A6}"/>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252" name="Group 251">
                <a:extLst>
                  <a:ext uri="{FF2B5EF4-FFF2-40B4-BE49-F238E27FC236}">
                    <a16:creationId xmlns:a16="http://schemas.microsoft.com/office/drawing/2014/main" id="{F0747DBF-A2CB-3C49-B0CC-B2E7F75E299C}"/>
                  </a:ext>
                </a:extLst>
              </p:cNvPr>
              <p:cNvGrpSpPr/>
              <p:nvPr/>
            </p:nvGrpSpPr>
            <p:grpSpPr>
              <a:xfrm>
                <a:off x="4672336" y="2945924"/>
                <a:ext cx="360168" cy="328739"/>
                <a:chOff x="2916319" y="-749395"/>
                <a:chExt cx="591617" cy="539991"/>
              </a:xfrm>
            </p:grpSpPr>
            <p:sp>
              <p:nvSpPr>
                <p:cNvPr id="263" name="Rectangle 262">
                  <a:extLst>
                    <a:ext uri="{FF2B5EF4-FFF2-40B4-BE49-F238E27FC236}">
                      <a16:creationId xmlns:a16="http://schemas.microsoft.com/office/drawing/2014/main" id="{FCCAFECB-1CF9-E549-AFCC-1E53E5EFB797}"/>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4" name="Straight Arrow Connector 263">
                  <a:extLst>
                    <a:ext uri="{FF2B5EF4-FFF2-40B4-BE49-F238E27FC236}">
                      <a16:creationId xmlns:a16="http://schemas.microsoft.com/office/drawing/2014/main" id="{2C02E3A6-EBE7-6442-B731-95B67ECB2B4F}"/>
                    </a:ext>
                  </a:extLst>
                </p:cNvPr>
                <p:cNvCxnSpPr>
                  <a:cxnSpLocks/>
                  <a:stCxn id="268"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D835A627-5BE1-FF43-BF53-5345E6B3234F}"/>
                    </a:ext>
                  </a:extLst>
                </p:cNvPr>
                <p:cNvCxnSpPr>
                  <a:cxnSpLocks/>
                  <a:stCxn id="268"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1DDD88CF-8E07-2343-B6FC-E4D4530916FD}"/>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31D3B1B6-D79A-8F48-8A57-B4B213639240}"/>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D4065947-C3C4-D743-990F-2F2EEE63B3B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53" name="Rectangle 252">
                <a:extLst>
                  <a:ext uri="{FF2B5EF4-FFF2-40B4-BE49-F238E27FC236}">
                    <a16:creationId xmlns:a16="http://schemas.microsoft.com/office/drawing/2014/main" id="{A2EAFC02-04EC-E241-A00C-E1D558ACAEC8}"/>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254" name="Elbow Connector 253">
                <a:extLst>
                  <a:ext uri="{FF2B5EF4-FFF2-40B4-BE49-F238E27FC236}">
                    <a16:creationId xmlns:a16="http://schemas.microsoft.com/office/drawing/2014/main" id="{B76E30E8-9881-9447-B84D-F7E15390BDDF}"/>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FFF74E37-0E58-474A-A695-A2A895B205FB}"/>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B37F5BA3-2694-E049-B377-2CFD00D930CF}"/>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40BAC014-676C-514C-81C5-78A41AB9586F}"/>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258" name="Elbow Connector 257">
                <a:extLst>
                  <a:ext uri="{FF2B5EF4-FFF2-40B4-BE49-F238E27FC236}">
                    <a16:creationId xmlns:a16="http://schemas.microsoft.com/office/drawing/2014/main" id="{51C095E8-BC59-014C-AF4E-3730EB13DFFF}"/>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9" name="Elbow Connector 258">
                <a:extLst>
                  <a:ext uri="{FF2B5EF4-FFF2-40B4-BE49-F238E27FC236}">
                    <a16:creationId xmlns:a16="http://schemas.microsoft.com/office/drawing/2014/main" id="{5B09EE89-29BB-9148-873E-BFA2E42AC96F}"/>
                  </a:ext>
                </a:extLst>
              </p:cNvPr>
              <p:cNvCxnSpPr>
                <a:endCxn id="253"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60" name="Elbow Connector 259">
                <a:extLst>
                  <a:ext uri="{FF2B5EF4-FFF2-40B4-BE49-F238E27FC236}">
                    <a16:creationId xmlns:a16="http://schemas.microsoft.com/office/drawing/2014/main" id="{B4927698-ECE8-B24A-9602-F5155E39AE9E}"/>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E294E4A4-431A-B943-B989-C18313E2B43B}"/>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262" name="TextBox 261">
                <a:extLst>
                  <a:ext uri="{FF2B5EF4-FFF2-40B4-BE49-F238E27FC236}">
                    <a16:creationId xmlns:a16="http://schemas.microsoft.com/office/drawing/2014/main" id="{6236F231-3858-D944-BD1A-CD760921DD74}"/>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spTree>
    <p:extLst>
      <p:ext uri="{BB962C8B-B14F-4D97-AF65-F5344CB8AC3E}">
        <p14:creationId xmlns:p14="http://schemas.microsoft.com/office/powerpoint/2010/main" val="212827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43"/>
                                        </p:tgtEl>
                                        <p:attrNameLst>
                                          <p:attrName>style.visibility</p:attrName>
                                        </p:attrNameLst>
                                      </p:cBhvr>
                                      <p:to>
                                        <p:strVal val="visible"/>
                                      </p:to>
                                    </p:set>
                                    <p:animEffect transition="in" filter="fade">
                                      <p:cBhvr>
                                        <p:cTn id="7" dur="500"/>
                                        <p:tgtEl>
                                          <p:spTgt spid="5143"/>
                                        </p:tgtEl>
                                      </p:cBhvr>
                                    </p:animEffect>
                                  </p:childTnLst>
                                  <p:subTnLst>
                                    <p:set>
                                      <p:cBhvr override="childStyle">
                                        <p:cTn dur="1" fill="hold" display="0" masterRel="nextClick" afterEffect="1"/>
                                        <p:tgtEl>
                                          <p:spTgt spid="514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4"/>
                                        </p:tgtEl>
                                        <p:attrNameLst>
                                          <p:attrName>style.visibility</p:attrName>
                                        </p:attrNameLst>
                                      </p:cBhvr>
                                      <p:to>
                                        <p:strVal val="visible"/>
                                      </p:to>
                                    </p:set>
                                    <p:animEffect transition="in" filter="fade">
                                      <p:cBhvr>
                                        <p:cTn id="12" dur="500"/>
                                        <p:tgtEl>
                                          <p:spTgt spid="5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6"/>
                                        </p:tgtEl>
                                        <p:attrNameLst>
                                          <p:attrName>style.visibility</p:attrName>
                                        </p:attrNameLst>
                                      </p:cBhvr>
                                      <p:to>
                                        <p:strVal val="visible"/>
                                      </p:to>
                                    </p:set>
                                    <p:animEffect transition="in" filter="fade">
                                      <p:cBhvr>
                                        <p:cTn id="17"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Auto-failover groups</a:t>
            </a:r>
            <a:endParaRPr lang="en-US" sz="4400" spc="0">
              <a:solidFill>
                <a:schemeClr val="accent2"/>
              </a:solidFill>
            </a:endParaRPr>
          </a:p>
        </p:txBody>
      </p:sp>
    </p:spTree>
    <p:extLst>
      <p:ext uri="{BB962C8B-B14F-4D97-AF65-F5344CB8AC3E}">
        <p14:creationId xmlns:p14="http://schemas.microsoft.com/office/powerpoint/2010/main" val="37826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C3B5-0039-47A6-9F0F-62D501128765}"/>
              </a:ext>
            </a:extLst>
          </p:cNvPr>
          <p:cNvSpPr>
            <a:spLocks noGrp="1"/>
          </p:cNvSpPr>
          <p:nvPr>
            <p:ph type="title"/>
          </p:nvPr>
        </p:nvSpPr>
        <p:spPr/>
        <p:txBody>
          <a:bodyPr/>
          <a:lstStyle/>
          <a:p>
            <a:r>
              <a:rPr lang="en-US"/>
              <a:t>Database availability and consistency</a:t>
            </a:r>
          </a:p>
        </p:txBody>
      </p:sp>
      <p:sp>
        <p:nvSpPr>
          <p:cNvPr id="3" name="Text Placeholder 2">
            <a:extLst>
              <a:ext uri="{FF2B5EF4-FFF2-40B4-BE49-F238E27FC236}">
                <a16:creationId xmlns:a16="http://schemas.microsoft.com/office/drawing/2014/main" id="{4A970086-D710-4ADC-BC3C-A95BD4CC5A05}"/>
              </a:ext>
            </a:extLst>
          </p:cNvPr>
          <p:cNvSpPr>
            <a:spLocks noGrp="1"/>
          </p:cNvSpPr>
          <p:nvPr>
            <p:ph type="body" sz="quarter" idx="4294967295"/>
          </p:nvPr>
        </p:nvSpPr>
        <p:spPr>
          <a:xfrm>
            <a:off x="584200" y="2554997"/>
            <a:ext cx="4452034" cy="1132618"/>
          </a:xfrm>
        </p:spPr>
        <p:txBody>
          <a:bodyPr/>
          <a:lstStyle/>
          <a:p>
            <a:pPr marL="236538" lvl="1" indent="-223838">
              <a:buClr>
                <a:schemeClr val="accent1"/>
              </a:buClr>
              <a:buSzPct val="100000"/>
              <a:buFont typeface="Arial" panose="020B0604020202020204" pitchFamily="34" charset="0"/>
              <a:buChar char="•"/>
            </a:pPr>
            <a:r>
              <a:rPr lang="en-US" sz="1600"/>
              <a:t>You cannot set OFFLINE and EMERGENCY</a:t>
            </a:r>
          </a:p>
          <a:p>
            <a:pPr marL="236538" lvl="1" indent="-223838">
              <a:buClr>
                <a:schemeClr val="accent1"/>
              </a:buClr>
              <a:buSzPct val="100000"/>
              <a:buFont typeface="Arial" panose="020B0604020202020204" pitchFamily="34" charset="0"/>
              <a:buChar char="•"/>
            </a:pPr>
            <a:r>
              <a:rPr lang="en-US" sz="1600"/>
              <a:t>RESTRICTED_USER access allowed</a:t>
            </a:r>
          </a:p>
          <a:p>
            <a:pPr marL="236538" lvl="1" indent="-223838">
              <a:buClr>
                <a:schemeClr val="accent1"/>
              </a:buClr>
              <a:buSzPct val="100000"/>
              <a:buFont typeface="Arial" panose="020B0604020202020204" pitchFamily="34" charset="0"/>
              <a:buChar char="•"/>
            </a:pPr>
            <a:r>
              <a:rPr lang="en-US" sz="1600"/>
              <a:t>Dedicated Admin Connection (DAC) allowed</a:t>
            </a:r>
          </a:p>
          <a:p>
            <a:pPr marL="236538" lvl="1" indent="-223838">
              <a:buClr>
                <a:schemeClr val="accent1"/>
              </a:buClr>
              <a:buSzPct val="100000"/>
              <a:buFont typeface="Arial" panose="020B0604020202020204" pitchFamily="34" charset="0"/>
              <a:buChar char="•"/>
            </a:pPr>
            <a:r>
              <a:rPr lang="en-US" sz="1600"/>
              <a:t>Accelerated Database Recovery on by default</a:t>
            </a:r>
          </a:p>
        </p:txBody>
      </p:sp>
      <p:sp>
        <p:nvSpPr>
          <p:cNvPr id="5" name="Text Placeholder 2">
            <a:extLst>
              <a:ext uri="{FF2B5EF4-FFF2-40B4-BE49-F238E27FC236}">
                <a16:creationId xmlns:a16="http://schemas.microsoft.com/office/drawing/2014/main" id="{4F948B1E-C0A5-4984-9BC8-89454F1B1CE1}"/>
              </a:ext>
            </a:extLst>
          </p:cNvPr>
          <p:cNvSpPr txBox="1">
            <a:spLocks/>
          </p:cNvSpPr>
          <p:nvPr/>
        </p:nvSpPr>
        <p:spPr>
          <a:xfrm>
            <a:off x="6362700" y="2554821"/>
            <a:ext cx="4919589" cy="26099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6538" lvl="1" indent="-223838" defTabSz="932563">
              <a:buClr>
                <a:schemeClr val="accent1"/>
              </a:buClr>
              <a:buSzPct val="100000"/>
              <a:buFont typeface="Arial" panose="020B0604020202020204" pitchFamily="34" charset="0"/>
              <a:buChar char="•"/>
              <a:defRPr/>
            </a:pPr>
            <a:r>
              <a:rPr lang="en-US" sz="1600"/>
              <a:t>Multiple copies of data and backups</a:t>
            </a:r>
          </a:p>
          <a:p>
            <a:pPr marL="236538" lvl="1" indent="-223838" defTabSz="932563">
              <a:buClr>
                <a:schemeClr val="accent1"/>
              </a:buClr>
              <a:buSzPct val="100000"/>
              <a:buFont typeface="Arial" panose="020B0604020202020204" pitchFamily="34" charset="0"/>
              <a:buChar char="•"/>
              <a:defRPr/>
            </a:pPr>
            <a:r>
              <a:rPr lang="en-US" sz="1600"/>
              <a:t>Users can execute DBCC CHECKDB (no repair)</a:t>
            </a:r>
          </a:p>
          <a:p>
            <a:pPr marL="236538" lvl="1" indent="-223838" defTabSz="932563">
              <a:buClr>
                <a:schemeClr val="accent1"/>
              </a:buClr>
              <a:buSzPct val="100000"/>
              <a:buFont typeface="Arial" panose="020B0604020202020204" pitchFamily="34" charset="0"/>
              <a:buChar char="•"/>
              <a:defRPr/>
            </a:pPr>
            <a:r>
              <a:rPr lang="en-US" sz="1600"/>
              <a:t>Database CHECKSUM on by default</a:t>
            </a:r>
          </a:p>
          <a:p>
            <a:pPr marL="236538" lvl="1" indent="-223838" defTabSz="932563">
              <a:buClr>
                <a:schemeClr val="accent1"/>
              </a:buClr>
              <a:buSzPct val="100000"/>
              <a:buFont typeface="Arial" panose="020B0604020202020204" pitchFamily="34" charset="0"/>
              <a:buChar char="•"/>
              <a:defRPr/>
            </a:pPr>
            <a:r>
              <a:rPr lang="en-US" sz="1600"/>
              <a:t>Auto Page Repair when possible</a:t>
            </a:r>
          </a:p>
          <a:p>
            <a:pPr marL="236538" lvl="1" indent="-223838" defTabSz="932563">
              <a:buClr>
                <a:schemeClr val="accent1"/>
              </a:buClr>
              <a:buSzPct val="100000"/>
              <a:buFont typeface="Arial" panose="020B0604020202020204" pitchFamily="34" charset="0"/>
              <a:buChar char="•"/>
              <a:defRPr/>
            </a:pPr>
            <a:r>
              <a:rPr lang="en-US" sz="1600"/>
              <a:t>Data integrity error alert monitoring</a:t>
            </a:r>
          </a:p>
          <a:p>
            <a:pPr marL="236538" lvl="1" indent="-223838" defTabSz="932563">
              <a:buClr>
                <a:schemeClr val="accent1"/>
              </a:buClr>
              <a:buSzPct val="100000"/>
              <a:buFont typeface="Arial" panose="020B0604020202020204" pitchFamily="34" charset="0"/>
              <a:buChar char="•"/>
              <a:defRPr/>
            </a:pPr>
            <a:r>
              <a:rPr lang="en-US" sz="1600"/>
              <a:t>Backup and restore integrity checks</a:t>
            </a:r>
          </a:p>
          <a:p>
            <a:pPr marL="236538" lvl="1" indent="-223838" defTabSz="932563">
              <a:buClr>
                <a:schemeClr val="accent1"/>
              </a:buClr>
              <a:buSzPct val="100000"/>
              <a:buFont typeface="Arial" panose="020B0604020202020204" pitchFamily="34" charset="0"/>
              <a:buChar char="•"/>
              <a:defRPr/>
            </a:pPr>
            <a:r>
              <a:rPr lang="en-US" sz="1600"/>
              <a:t>“lost write” and “stale read” detection</a:t>
            </a:r>
          </a:p>
          <a:p>
            <a:pPr marL="236538" lvl="1" indent="-223838" defTabSz="932563">
              <a:buClr>
                <a:schemeClr val="accent1"/>
              </a:buClr>
              <a:buSzPct val="100000"/>
              <a:buFont typeface="Arial" panose="020B0604020202020204" pitchFamily="34" charset="0"/>
              <a:buChar char="•"/>
              <a:defRPr/>
            </a:pPr>
            <a:r>
              <a:rPr lang="en-US" sz="1600"/>
              <a:t>Repair without notification if no impact</a:t>
            </a:r>
          </a:p>
          <a:p>
            <a:pPr marL="236538" lvl="1" indent="-223838" defTabSz="932563">
              <a:buClr>
                <a:schemeClr val="accent1"/>
              </a:buClr>
              <a:buSzPct val="100000"/>
              <a:buFont typeface="Arial" panose="020B0604020202020204" pitchFamily="34" charset="0"/>
              <a:buChar char="•"/>
              <a:defRPr/>
            </a:pPr>
            <a:r>
              <a:rPr lang="en-US" sz="1600"/>
              <a:t>Proactive notification to customers</a:t>
            </a:r>
          </a:p>
        </p:txBody>
      </p:sp>
      <p:sp>
        <p:nvSpPr>
          <p:cNvPr id="6" name="TextBox 5">
            <a:extLst>
              <a:ext uri="{FF2B5EF4-FFF2-40B4-BE49-F238E27FC236}">
                <a16:creationId xmlns:a16="http://schemas.microsoft.com/office/drawing/2014/main" id="{CF1FD289-F313-4C27-9013-A491D82DD057}"/>
              </a:ext>
            </a:extLst>
          </p:cNvPr>
          <p:cNvSpPr txBox="1"/>
          <p:nvPr/>
        </p:nvSpPr>
        <p:spPr>
          <a:xfrm>
            <a:off x="624482" y="2139343"/>
            <a:ext cx="1274260"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Availability</a:t>
            </a:r>
          </a:p>
        </p:txBody>
      </p:sp>
      <p:sp>
        <p:nvSpPr>
          <p:cNvPr id="7" name="TextBox 6">
            <a:extLst>
              <a:ext uri="{FF2B5EF4-FFF2-40B4-BE49-F238E27FC236}">
                <a16:creationId xmlns:a16="http://schemas.microsoft.com/office/drawing/2014/main" id="{55A92F5A-CB65-4F07-8AA8-47125347145E}"/>
              </a:ext>
            </a:extLst>
          </p:cNvPr>
          <p:cNvSpPr txBox="1"/>
          <p:nvPr/>
        </p:nvSpPr>
        <p:spPr>
          <a:xfrm>
            <a:off x="6362700" y="2164970"/>
            <a:ext cx="1377108"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Consistency</a:t>
            </a:r>
          </a:p>
        </p:txBody>
      </p:sp>
      <p:grpSp>
        <p:nvGrpSpPr>
          <p:cNvPr id="8" name="Group 7">
            <a:extLst>
              <a:ext uri="{FF2B5EF4-FFF2-40B4-BE49-F238E27FC236}">
                <a16:creationId xmlns:a16="http://schemas.microsoft.com/office/drawing/2014/main" id="{01841440-C174-F24F-968C-4E61FA993082}"/>
              </a:ext>
            </a:extLst>
          </p:cNvPr>
          <p:cNvGrpSpPr/>
          <p:nvPr/>
        </p:nvGrpSpPr>
        <p:grpSpPr>
          <a:xfrm>
            <a:off x="0" y="6215635"/>
            <a:ext cx="11444140" cy="322080"/>
            <a:chOff x="0" y="6215635"/>
            <a:chExt cx="11444140" cy="322080"/>
          </a:xfrm>
        </p:grpSpPr>
        <p:grpSp>
          <p:nvGrpSpPr>
            <p:cNvPr id="9" name="Group 8">
              <a:extLst>
                <a:ext uri="{FF2B5EF4-FFF2-40B4-BE49-F238E27FC236}">
                  <a16:creationId xmlns:a16="http://schemas.microsoft.com/office/drawing/2014/main" id="{311A451C-ED6F-4D49-9F04-9231D44641C6}"/>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5408337C-5DAC-F143-B74E-E2EE92E05E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0830345A-4CEB-D348-93CA-1D135FF7999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168BB442-ADF9-F049-8A40-E77CAF2606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1" name="TextBox 20">
                <a:extLst>
                  <a:ext uri="{FF2B5EF4-FFF2-40B4-BE49-F238E27FC236}">
                    <a16:creationId xmlns:a16="http://schemas.microsoft.com/office/drawing/2014/main" id="{8EF9E698-5C70-924A-A3BD-2C69E00CD7C9}"/>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22" name="TextBox 21">
                <a:extLst>
                  <a:ext uri="{FF2B5EF4-FFF2-40B4-BE49-F238E27FC236}">
                    <a16:creationId xmlns:a16="http://schemas.microsoft.com/office/drawing/2014/main" id="{ED35A6CE-5B8B-BB42-A842-CEC1782338D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9B9DB1FA-57A7-E248-8685-E8917BC7F8E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0" name="Group 9">
              <a:extLst>
                <a:ext uri="{FF2B5EF4-FFF2-40B4-BE49-F238E27FC236}">
                  <a16:creationId xmlns:a16="http://schemas.microsoft.com/office/drawing/2014/main" id="{B5ED264A-09A6-EC46-875B-94C4C275AE10}"/>
                </a:ext>
              </a:extLst>
            </p:cNvPr>
            <p:cNvGrpSpPr/>
            <p:nvPr/>
          </p:nvGrpSpPr>
          <p:grpSpPr>
            <a:xfrm>
              <a:off x="0" y="6215635"/>
              <a:ext cx="11444140" cy="131976"/>
              <a:chOff x="0" y="6058468"/>
              <a:chExt cx="11444140" cy="131976"/>
            </a:xfrm>
          </p:grpSpPr>
          <p:cxnSp>
            <p:nvCxnSpPr>
              <p:cNvPr id="11" name="Straight Arrow Connector 10">
                <a:extLst>
                  <a:ext uri="{FF2B5EF4-FFF2-40B4-BE49-F238E27FC236}">
                    <a16:creationId xmlns:a16="http://schemas.microsoft.com/office/drawing/2014/main" id="{5239E9F2-7B7C-584F-A0A6-6948C6CDD7B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A4A6B30-3397-B142-B461-B7AA0109FB0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6B227A6-6F39-D94B-9540-BF5CAD407E48}"/>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3E3CEFF-F86D-4646-834E-EF3B6D6F98C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13C30E3-A8C4-114F-9A89-E9E16E9D551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273509AD-7C38-D54D-95F5-B6F0D920817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71BE9638-428A-7545-845A-CA024C50155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76078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4294967295"/>
          </p:nvPr>
        </p:nvSpPr>
        <p:spPr>
          <a:xfrm>
            <a:off x="568304" y="2160710"/>
            <a:ext cx="5487988" cy="1785104"/>
          </a:xfrm>
        </p:spPr>
        <p:txBody>
          <a:bodyPr/>
          <a:lstStyle/>
          <a:p>
            <a:pPr marL="0" indent="0">
              <a:buNone/>
            </a:pPr>
            <a:r>
              <a:rPr lang="en-US" sz="2000">
                <a:solidFill>
                  <a:schemeClr val="accent1"/>
                </a:solidFill>
                <a:latin typeface="+mj-lt"/>
              </a:rPr>
              <a:t>How it works </a:t>
            </a:r>
          </a:p>
          <a:p>
            <a:pPr marL="236538" lvl="1" indent="-223838">
              <a:buClr>
                <a:schemeClr val="accent1"/>
              </a:buClr>
              <a:buSzPct val="100000"/>
              <a:buFont typeface="Arial" panose="020B0604020202020204" pitchFamily="34" charset="0"/>
              <a:buChar char="•"/>
            </a:pPr>
            <a:r>
              <a:rPr lang="en-US" sz="1600"/>
              <a:t>Uses a Persisted Version Store (PVS)</a:t>
            </a:r>
          </a:p>
          <a:p>
            <a:pPr marL="236538" lvl="1" indent="-223838">
              <a:buClr>
                <a:schemeClr val="accent1"/>
              </a:buClr>
              <a:buSzPct val="100000"/>
              <a:buFont typeface="Arial" panose="020B0604020202020204" pitchFamily="34" charset="0"/>
              <a:buChar char="•"/>
            </a:pPr>
            <a:r>
              <a:rPr lang="en-US" sz="1600"/>
              <a:t>Independent of locking and isolation levels</a:t>
            </a:r>
          </a:p>
          <a:p>
            <a:pPr marL="236538" lvl="1" indent="-223838">
              <a:buClr>
                <a:schemeClr val="accent1"/>
              </a:buClr>
              <a:buSzPct val="100000"/>
              <a:buFont typeface="Arial" panose="020B0604020202020204" pitchFamily="34" charset="0"/>
              <a:buChar char="•"/>
            </a:pPr>
            <a:r>
              <a:rPr lang="en-US" sz="1600"/>
              <a:t>Rollback faster than you can react</a:t>
            </a:r>
          </a:p>
          <a:p>
            <a:pPr marL="236538" lvl="1" indent="-223838">
              <a:buClr>
                <a:schemeClr val="accent1"/>
              </a:buClr>
              <a:buSzPct val="100000"/>
              <a:buFont typeface="Arial" panose="020B0604020202020204" pitchFamily="34" charset="0"/>
              <a:buChar char="•"/>
            </a:pPr>
            <a:r>
              <a:rPr lang="en-US" sz="1600"/>
              <a:t>Undo recovery faster than you can look it up </a:t>
            </a:r>
          </a:p>
          <a:p>
            <a:pPr marL="236538" lvl="1" indent="-223838">
              <a:buClr>
                <a:schemeClr val="accent1"/>
              </a:buClr>
              <a:buSzPct val="100000"/>
              <a:buFont typeface="Arial" panose="020B0604020202020204" pitchFamily="34" charset="0"/>
              <a:buChar char="•"/>
            </a:pPr>
            <a:r>
              <a:rPr lang="en-US" sz="160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4294967295"/>
          </p:nvPr>
        </p:nvSpPr>
        <p:spPr>
          <a:xfrm>
            <a:off x="6389914" y="2174875"/>
            <a:ext cx="5802086" cy="1489639"/>
          </a:xfrm>
        </p:spPr>
        <p:txBody>
          <a:bodyPr/>
          <a:lstStyle/>
          <a:p>
            <a:pPr marL="0" indent="0">
              <a:buNone/>
            </a:pPr>
            <a:r>
              <a:rPr lang="en-US" sz="2000">
                <a:solidFill>
                  <a:schemeClr val="accent1"/>
                </a:solidFill>
                <a:latin typeface="+mj-lt"/>
              </a:rPr>
              <a:t>Key questions </a:t>
            </a:r>
          </a:p>
          <a:p>
            <a:pPr marL="236538" lvl="1" indent="-223838">
              <a:buClr>
                <a:schemeClr val="accent1"/>
              </a:buClr>
              <a:buSzPct val="100000"/>
              <a:buFont typeface="Arial" panose="020B0604020202020204" pitchFamily="34" charset="0"/>
              <a:buChar char="•"/>
            </a:pPr>
            <a:r>
              <a:rPr lang="en-US" sz="1600"/>
              <a:t>Does it require more space?</a:t>
            </a:r>
          </a:p>
          <a:p>
            <a:pPr marL="236538" lvl="1" indent="-223838">
              <a:buClr>
                <a:schemeClr val="accent1"/>
              </a:buClr>
              <a:buSzPct val="100000"/>
              <a:buFont typeface="Arial" panose="020B0604020202020204" pitchFamily="34" charset="0"/>
              <a:buChar char="•"/>
            </a:pPr>
            <a:r>
              <a:rPr lang="en-US" sz="1600"/>
              <a:t>Will it affect performance?</a:t>
            </a:r>
          </a:p>
          <a:p>
            <a:pPr marL="236538" lvl="1" indent="-223838">
              <a:buClr>
                <a:schemeClr val="accent1"/>
              </a:buClr>
              <a:buSzPct val="100000"/>
              <a:buFont typeface="Arial" panose="020B0604020202020204" pitchFamily="34" charset="0"/>
              <a:buChar char="•"/>
            </a:pPr>
            <a:r>
              <a:rPr lang="en-US" sz="1600"/>
              <a:t>Will I still see versions in </a:t>
            </a:r>
            <a:r>
              <a:rPr lang="en-US" sz="1600" err="1"/>
              <a:t>tempdb</a:t>
            </a:r>
            <a:r>
              <a:rPr lang="en-US" sz="1600"/>
              <a:t>?</a:t>
            </a:r>
          </a:p>
          <a:p>
            <a:pPr marL="236538" lvl="1" indent="-223838">
              <a:buClr>
                <a:schemeClr val="accent1"/>
              </a:buClr>
              <a:buSzPct val="100000"/>
              <a:buFont typeface="Arial" panose="020B0604020202020204" pitchFamily="34" charset="0"/>
              <a:buChar char="•"/>
            </a:pPr>
            <a:r>
              <a:rPr lang="en-US" sz="1600"/>
              <a:t>How does it work with HA?</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97720" y="1364593"/>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56" name="Oval 55" descr="Help">
            <a:extLst>
              <a:ext uri="{FF2B5EF4-FFF2-40B4-BE49-F238E27FC236}">
                <a16:creationId xmlns:a16="http://schemas.microsoft.com/office/drawing/2014/main" id="{13E8E582-0D76-427C-8D05-927EE1655491}"/>
              </a:ext>
            </a:extLst>
          </p:cNvPr>
          <p:cNvSpPr/>
          <p:nvPr/>
        </p:nvSpPr>
        <p:spPr>
          <a:xfrm>
            <a:off x="6389914" y="1448016"/>
            <a:ext cx="563880" cy="56388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A65BBFC-7FCE-4992-A3BE-C2E0F1E41BE3}"/>
              </a:ext>
            </a:extLst>
          </p:cNvPr>
          <p:cNvSpPr txBox="1"/>
          <p:nvPr/>
        </p:nvSpPr>
        <p:spPr>
          <a:xfrm>
            <a:off x="576037" y="5212688"/>
            <a:ext cx="17679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Read the </a:t>
            </a:r>
            <a:r>
              <a:rPr kumimoji="0" lang="en-US" sz="2000" b="0" i="0" u="none" strike="noStrike" kern="1200" cap="none" spc="0" normalizeH="0" baseline="0" noProof="0">
                <a:ln>
                  <a:noFill/>
                </a:ln>
                <a:solidFill>
                  <a:schemeClr val="accent1"/>
                </a:solidFill>
                <a:effectLst/>
                <a:uLnTx/>
                <a:uFillTx/>
                <a:latin typeface="+mj-lt"/>
                <a:ea typeface="+mn-ea"/>
                <a:cs typeface="+mn-cs"/>
                <a:hlinkClick r:id="rId3">
                  <a:extLst>
                    <a:ext uri="{A12FA001-AC4F-418D-AE19-62706E023703}">
                      <ahyp:hlinkClr xmlns:ahyp="http://schemas.microsoft.com/office/drawing/2018/hyperlinkcolor" val="tx"/>
                    </a:ext>
                  </a:extLst>
                </a:hlinkClick>
              </a:rPr>
              <a:t>paper</a:t>
            </a:r>
            <a:endParaRPr kumimoji="0" lang="en-US" sz="2000" b="0" i="0" u="none" strike="noStrike" kern="1200" cap="none" spc="0" normalizeH="0" baseline="0" noProof="0">
              <a:ln>
                <a:noFill/>
              </a:ln>
              <a:solidFill>
                <a:schemeClr val="accent1"/>
              </a:solidFill>
              <a:effectLst/>
              <a:uLnTx/>
              <a:uFillTx/>
              <a:latin typeface="+mj-lt"/>
              <a:ea typeface="+mn-ea"/>
              <a:cs typeface="+mn-cs"/>
            </a:endParaRPr>
          </a:p>
        </p:txBody>
      </p:sp>
      <p:grpSp>
        <p:nvGrpSpPr>
          <p:cNvPr id="17" name="Group 16">
            <a:extLst>
              <a:ext uri="{FF2B5EF4-FFF2-40B4-BE49-F238E27FC236}">
                <a16:creationId xmlns:a16="http://schemas.microsoft.com/office/drawing/2014/main" id="{6920255A-0B13-5444-8C3E-B7053C069E60}"/>
              </a:ext>
            </a:extLst>
          </p:cNvPr>
          <p:cNvGrpSpPr/>
          <p:nvPr/>
        </p:nvGrpSpPr>
        <p:grpSpPr>
          <a:xfrm>
            <a:off x="0" y="6215635"/>
            <a:ext cx="11444140" cy="322080"/>
            <a:chOff x="0" y="6215635"/>
            <a:chExt cx="11444140" cy="322080"/>
          </a:xfrm>
        </p:grpSpPr>
        <p:grpSp>
          <p:nvGrpSpPr>
            <p:cNvPr id="18" name="Group 17">
              <a:extLst>
                <a:ext uri="{FF2B5EF4-FFF2-40B4-BE49-F238E27FC236}">
                  <a16:creationId xmlns:a16="http://schemas.microsoft.com/office/drawing/2014/main" id="{1327F02D-0C49-1C4E-B0AA-0D3A1E553E2B}"/>
                </a:ext>
              </a:extLst>
            </p:cNvPr>
            <p:cNvGrpSpPr/>
            <p:nvPr/>
          </p:nvGrpSpPr>
          <p:grpSpPr>
            <a:xfrm>
              <a:off x="662352" y="6399215"/>
              <a:ext cx="10356966" cy="138500"/>
              <a:chOff x="662352" y="6316085"/>
              <a:chExt cx="10356966" cy="138500"/>
            </a:xfrm>
          </p:grpSpPr>
          <p:sp>
            <p:nvSpPr>
              <p:cNvPr id="28" name="TextBox 27">
                <a:extLst>
                  <a:ext uri="{FF2B5EF4-FFF2-40B4-BE49-F238E27FC236}">
                    <a16:creationId xmlns:a16="http://schemas.microsoft.com/office/drawing/2014/main" id="{EEDD8B28-EA06-CD4F-B15C-CA3492E18C5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9" name="TextBox 28">
                <a:extLst>
                  <a:ext uri="{FF2B5EF4-FFF2-40B4-BE49-F238E27FC236}">
                    <a16:creationId xmlns:a16="http://schemas.microsoft.com/office/drawing/2014/main" id="{B8FFBA05-59C7-9A4A-A4F1-0A3D1C12F48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30" name="TextBox 29">
                <a:extLst>
                  <a:ext uri="{FF2B5EF4-FFF2-40B4-BE49-F238E27FC236}">
                    <a16:creationId xmlns:a16="http://schemas.microsoft.com/office/drawing/2014/main" id="{E8C2618A-CD51-B142-928E-817857B6C50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31" name="TextBox 30">
                <a:extLst>
                  <a:ext uri="{FF2B5EF4-FFF2-40B4-BE49-F238E27FC236}">
                    <a16:creationId xmlns:a16="http://schemas.microsoft.com/office/drawing/2014/main" id="{3701966D-1F97-1A44-A2FD-844FFFE09B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32" name="TextBox 31">
                <a:extLst>
                  <a:ext uri="{FF2B5EF4-FFF2-40B4-BE49-F238E27FC236}">
                    <a16:creationId xmlns:a16="http://schemas.microsoft.com/office/drawing/2014/main" id="{E24CAA7E-20AA-5E48-BB81-A27979F1788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3" name="TextBox 32">
                <a:extLst>
                  <a:ext uri="{FF2B5EF4-FFF2-40B4-BE49-F238E27FC236}">
                    <a16:creationId xmlns:a16="http://schemas.microsoft.com/office/drawing/2014/main" id="{C4F1E8D0-DA73-3645-B6A2-BAF0242C148F}"/>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9" name="Group 18">
              <a:extLst>
                <a:ext uri="{FF2B5EF4-FFF2-40B4-BE49-F238E27FC236}">
                  <a16:creationId xmlns:a16="http://schemas.microsoft.com/office/drawing/2014/main" id="{11E51592-DA97-EC46-BB4C-E62EE954B721}"/>
                </a:ext>
              </a:extLst>
            </p:cNvPr>
            <p:cNvGrpSpPr/>
            <p:nvPr/>
          </p:nvGrpSpPr>
          <p:grpSpPr>
            <a:xfrm>
              <a:off x="0" y="6215635"/>
              <a:ext cx="11444140" cy="131976"/>
              <a:chOff x="0" y="6058468"/>
              <a:chExt cx="11444140" cy="131976"/>
            </a:xfrm>
          </p:grpSpPr>
          <p:cxnSp>
            <p:nvCxnSpPr>
              <p:cNvPr id="20" name="Straight Arrow Connector 19">
                <a:extLst>
                  <a:ext uri="{FF2B5EF4-FFF2-40B4-BE49-F238E27FC236}">
                    <a16:creationId xmlns:a16="http://schemas.microsoft.com/office/drawing/2014/main" id="{7B2C56D5-2C33-3F4E-AA6D-060E18892E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AFEF915-AA20-FF45-8A39-A11764EE204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7D45CDE2-944B-1D49-B93F-97D743972501}"/>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A8CFC524-A897-A748-B69F-192E6DF9DC6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18037EE6-3209-FC48-BF55-8800D97C3F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6B7F2A34-60F9-1B43-9ACD-DC3C9123D18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590ADE36-570B-F847-8E95-C32D77C4C40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B98259CC-DE6C-F54A-9CFC-13AA5F7B502F}"/>
              </a:ext>
            </a:extLst>
          </p:cNvPr>
          <p:cNvSpPr txBox="1"/>
          <p:nvPr/>
        </p:nvSpPr>
        <p:spPr>
          <a:xfrm>
            <a:off x="6558041" y="1422179"/>
            <a:ext cx="227626" cy="615553"/>
          </a:xfrm>
          <a:prstGeom prst="rect">
            <a:avLst/>
          </a:prstGeom>
          <a:noFill/>
        </p:spPr>
        <p:txBody>
          <a:bodyPr wrap="none" lIns="0" tIns="0" rIns="0" bIns="0" rtlCol="0">
            <a:spAutoFit/>
          </a:bodyPr>
          <a:lstStyle/>
          <a:p>
            <a:pPr algn="l"/>
            <a:r>
              <a:rPr lang="en-US" sz="4000">
                <a:solidFill>
                  <a:schemeClr val="accent1"/>
                </a:solidFill>
                <a:latin typeface="+mj-lt"/>
              </a:rPr>
              <a:t>?</a:t>
            </a:r>
          </a:p>
        </p:txBody>
      </p:sp>
      <p:grpSp>
        <p:nvGrpSpPr>
          <p:cNvPr id="8" name="Group 7">
            <a:extLst>
              <a:ext uri="{FF2B5EF4-FFF2-40B4-BE49-F238E27FC236}">
                <a16:creationId xmlns:a16="http://schemas.microsoft.com/office/drawing/2014/main" id="{077BF3C9-6D28-1D4D-953E-38CF07D73D3D}"/>
              </a:ext>
            </a:extLst>
          </p:cNvPr>
          <p:cNvGrpSpPr/>
          <p:nvPr/>
        </p:nvGrpSpPr>
        <p:grpSpPr>
          <a:xfrm>
            <a:off x="599187" y="4694769"/>
            <a:ext cx="508092" cy="339150"/>
            <a:chOff x="599187" y="4694769"/>
            <a:chExt cx="508092" cy="339150"/>
          </a:xfrm>
        </p:grpSpPr>
        <p:sp>
          <p:nvSpPr>
            <p:cNvPr id="34" name="News_E900">
              <a:extLst>
                <a:ext uri="{FF2B5EF4-FFF2-40B4-BE49-F238E27FC236}">
                  <a16:creationId xmlns:a16="http://schemas.microsoft.com/office/drawing/2014/main" id="{502C02FB-BD53-534B-BF81-2DCBC85348CF}"/>
                </a:ext>
              </a:extLst>
            </p:cNvPr>
            <p:cNvSpPr>
              <a:spLocks noChangeAspect="1" noEditPoints="1"/>
            </p:cNvSpPr>
            <p:nvPr/>
          </p:nvSpPr>
          <p:spPr bwMode="auto">
            <a:xfrm>
              <a:off x="599187" y="4694769"/>
              <a:ext cx="508092" cy="339150"/>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solidFill>
              <a:schemeClr val="tx1"/>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A2CCC091-F03E-1C4C-9160-8D2D7AFDF301}"/>
                </a:ext>
              </a:extLst>
            </p:cNvPr>
            <p:cNvSpPr/>
            <p:nvPr/>
          </p:nvSpPr>
          <p:spPr bwMode="auto">
            <a:xfrm>
              <a:off x="662352" y="4829619"/>
              <a:ext cx="168050" cy="169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086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Effect transition="in" filter="fade">
                                      <p:cBhvr>
                                        <p:cTn id="30" dur="500"/>
                                        <p:tgtEl>
                                          <p:spTgt spid="2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1" end="1"/>
                                            </p:txEl>
                                          </p:spTgt>
                                        </p:tgtEl>
                                        <p:attrNameLst>
                                          <p:attrName>style.visibility</p:attrName>
                                        </p:attrNameLst>
                                      </p:cBhvr>
                                      <p:to>
                                        <p:strVal val="visible"/>
                                      </p:to>
                                    </p:set>
                                    <p:animEffect transition="in" filter="fade">
                                      <p:cBhvr>
                                        <p:cTn id="33" dur="500"/>
                                        <p:tgtEl>
                                          <p:spTgt spid="22">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2" end="2"/>
                                            </p:txEl>
                                          </p:spTgt>
                                        </p:tgtEl>
                                        <p:attrNameLst>
                                          <p:attrName>style.visibility</p:attrName>
                                        </p:attrNameLst>
                                      </p:cBhvr>
                                      <p:to>
                                        <p:strVal val="visible"/>
                                      </p:to>
                                    </p:set>
                                    <p:animEffect transition="in" filter="fade">
                                      <p:cBhvr>
                                        <p:cTn id="36" dur="500"/>
                                        <p:tgtEl>
                                          <p:spTgt spid="22">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xEl>
                                              <p:pRg st="3" end="3"/>
                                            </p:txEl>
                                          </p:spTgt>
                                        </p:tgtEl>
                                        <p:attrNameLst>
                                          <p:attrName>style.visibility</p:attrName>
                                        </p:attrNameLst>
                                      </p:cBhvr>
                                      <p:to>
                                        <p:strVal val="visible"/>
                                      </p:to>
                                    </p:set>
                                    <p:animEffect transition="in" filter="fade">
                                      <p:cBhvr>
                                        <p:cTn id="39" dur="500"/>
                                        <p:tgtEl>
                                          <p:spTgt spid="22">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xEl>
                                              <p:pRg st="4" end="4"/>
                                            </p:txEl>
                                          </p:spTgt>
                                        </p:tgtEl>
                                        <p:attrNameLst>
                                          <p:attrName>style.visibility</p:attrName>
                                        </p:attrNameLst>
                                      </p:cBhvr>
                                      <p:to>
                                        <p:strVal val="visible"/>
                                      </p:to>
                                    </p:set>
                                    <p:animEffect transition="in" filter="fade">
                                      <p:cBhvr>
                                        <p:cTn id="42" dur="500"/>
                                        <p:tgtEl>
                                          <p:spTgt spid="22">
                                            <p:txEl>
                                              <p:pRg st="4" end="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6" grpId="0" animBg="1"/>
      <p:bldP spid="6" grpId="0"/>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p:txBody>
          <a:bodyPr/>
          <a:lstStyle/>
          <a:p>
            <a:r>
              <a:rPr lang="en-US"/>
              <a:t>Making the right choices</a:t>
            </a:r>
          </a:p>
        </p:txBody>
      </p:sp>
      <p:sp>
        <p:nvSpPr>
          <p:cNvPr id="3" name="Text Placeholder 2">
            <a:extLst>
              <a:ext uri="{FF2B5EF4-FFF2-40B4-BE49-F238E27FC236}">
                <a16:creationId xmlns:a16="http://schemas.microsoft.com/office/drawing/2014/main" id="{FCE1024F-44F8-4FD5-9082-96BB099A4154}"/>
              </a:ext>
            </a:extLst>
          </p:cNvPr>
          <p:cNvSpPr>
            <a:spLocks noGrp="1"/>
          </p:cNvSpPr>
          <p:nvPr>
            <p:ph type="body" sz="quarter" idx="4294967295"/>
          </p:nvPr>
        </p:nvSpPr>
        <p:spPr>
          <a:xfrm>
            <a:off x="584200" y="1194790"/>
            <a:ext cx="10434638" cy="2523768"/>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rPr>
              <a:t>Decide if you need long-term backups</a:t>
            </a:r>
          </a:p>
          <a:p>
            <a:pPr>
              <a:buClr>
                <a:schemeClr val="accent1"/>
              </a:buClr>
              <a:buSzPct val="100000"/>
              <a:buFont typeface="Wingdings" panose="05000000000000000000" pitchFamily="2" charset="2"/>
              <a:buChar char="ü"/>
            </a:pPr>
            <a:r>
              <a:rPr lang="en-US" sz="2000">
                <a:solidFill>
                  <a:schemeClr val="tx1"/>
                </a:solidFill>
                <a:latin typeface="+mn-lt"/>
              </a:rPr>
              <a:t>Decide on your RTO and RPO needs</a:t>
            </a:r>
          </a:p>
          <a:p>
            <a:pPr>
              <a:buClr>
                <a:schemeClr val="accent1"/>
              </a:buClr>
              <a:buSzPct val="100000"/>
              <a:buFont typeface="Wingdings" panose="05000000000000000000" pitchFamily="2" charset="2"/>
              <a:buChar char="ü"/>
            </a:pPr>
            <a:r>
              <a:rPr lang="en-US" sz="2000">
                <a:solidFill>
                  <a:schemeClr val="tx1"/>
                </a:solidFill>
                <a:latin typeface="+mn-lt"/>
              </a:rPr>
              <a:t>Review the Azure SQL SLA</a:t>
            </a:r>
          </a:p>
          <a:p>
            <a:pPr>
              <a:buClr>
                <a:schemeClr val="accent1"/>
              </a:buClr>
              <a:buSzPct val="100000"/>
              <a:buFont typeface="Wingdings" panose="05000000000000000000" pitchFamily="2" charset="2"/>
              <a:buChar char="ü"/>
            </a:pPr>
            <a:r>
              <a:rPr lang="en-US" sz="2000">
                <a:solidFill>
                  <a:schemeClr val="tx1"/>
                </a:solidFill>
                <a:latin typeface="+mn-lt"/>
              </a:rPr>
              <a:t>Do you need read replicas?</a:t>
            </a:r>
          </a:p>
          <a:p>
            <a:pPr>
              <a:buClr>
                <a:schemeClr val="accent1"/>
              </a:buClr>
              <a:buSzPct val="100000"/>
              <a:buFont typeface="Wingdings" panose="05000000000000000000" pitchFamily="2" charset="2"/>
              <a:buChar char="ü"/>
            </a:pPr>
            <a:r>
              <a:rPr lang="en-US" sz="2000">
                <a:solidFill>
                  <a:schemeClr val="tx1"/>
                </a:solidFill>
                <a:latin typeface="+mn-lt"/>
              </a:rPr>
              <a:t>Do you need Availability Zones?</a:t>
            </a:r>
          </a:p>
          <a:p>
            <a:pPr>
              <a:buClr>
                <a:schemeClr val="accent1"/>
              </a:buClr>
              <a:buSzPct val="100000"/>
              <a:buFont typeface="Wingdings" panose="05000000000000000000" pitchFamily="2" charset="2"/>
              <a:buChar char="ü"/>
            </a:pPr>
            <a:r>
              <a:rPr lang="en-US" sz="2000">
                <a:solidFill>
                  <a:schemeClr val="tx1"/>
                </a:solidFill>
                <a:latin typeface="+mn-lt"/>
              </a:rPr>
              <a:t>Do you need geo HADR or Failover Groups?</a:t>
            </a:r>
          </a:p>
          <a:p>
            <a:pPr>
              <a:buClr>
                <a:schemeClr val="accent1"/>
              </a:buClr>
              <a:buSzPct val="100000"/>
              <a:buFont typeface="Wingdings" panose="05000000000000000000" pitchFamily="2" charset="2"/>
              <a:buChar char="ü"/>
            </a:pPr>
            <a:r>
              <a:rPr lang="en-US" sz="2000">
                <a:solidFill>
                  <a:schemeClr val="tx1"/>
                </a:solidFill>
                <a:latin typeface="+mn-lt"/>
              </a:rPr>
              <a:t>Is your application ready?</a:t>
            </a:r>
          </a:p>
        </p:txBody>
      </p:sp>
      <p:grpSp>
        <p:nvGrpSpPr>
          <p:cNvPr id="5" name="Group 4">
            <a:extLst>
              <a:ext uri="{FF2B5EF4-FFF2-40B4-BE49-F238E27FC236}">
                <a16:creationId xmlns:a16="http://schemas.microsoft.com/office/drawing/2014/main" id="{EDF3FD9D-28BF-7047-88B7-4C75A38E311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65BF3D66-F254-C64D-816D-F47C5A588DF6}"/>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EE051A36-E16C-8C44-A007-A6D27C2AA4C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CE68A308-BF36-454D-9CB2-2A5991DC7D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6938CC78-1F7A-7948-BF6C-F16B1C91992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70B27FB4-D65E-FF4D-927E-F64D4B9006C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D177C274-0C5E-4F43-ACD2-98EF006C287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E23393AB-441E-BF4E-9028-12EA776D18D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7" name="Group 6">
              <a:extLst>
                <a:ext uri="{FF2B5EF4-FFF2-40B4-BE49-F238E27FC236}">
                  <a16:creationId xmlns:a16="http://schemas.microsoft.com/office/drawing/2014/main" id="{EE1EDAA9-A6D3-E840-A73F-79A1A747EB65}"/>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F570EBA6-3AF0-ED47-BAA9-C6D6497554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776788B-D795-5F42-A8CA-975226728EB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7463E21F-D66E-BE48-A934-D9A3706F1BC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B135ABFA-1721-0740-901A-D2AB8262F67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62CA3B56-747D-4E4A-ACEA-568E682B22C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8D801C2-8185-3543-9687-A975A268A58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472DB31F-ED22-B443-A9B4-E9C2DC8B714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4626289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algn="r"/>
            <a:r>
              <a:rPr lang="en-US" sz="1600">
                <a:solidFill>
                  <a:schemeClr val="accent1"/>
                </a:solidFill>
                <a:latin typeface="+mj-lt"/>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Marketplace pre-installed SQL Server on Windows or Linux</a:t>
            </a:r>
          </a:p>
          <a:p>
            <a:pPr lvl="0"/>
            <a:r>
              <a:rPr lang="en-US" sz="1200">
                <a:solidFill>
                  <a:schemeClr val="tx1"/>
                </a:solidFill>
              </a:rPr>
              <a:t>Install your own SQL Server</a:t>
            </a:r>
          </a:p>
          <a:p>
            <a:pPr lvl="0"/>
            <a:r>
              <a:rPr lang="en-US" sz="1200">
                <a:solidFill>
                  <a:schemeClr val="tx1"/>
                </a:solidFill>
              </a:rPr>
              <a:t>Lift and Shift with Azure Migrate (Azure Site Recovery)</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Unlock Licensing and Edition Flexibility</a:t>
            </a:r>
          </a:p>
          <a:p>
            <a:pPr lvl="0"/>
            <a:r>
              <a:rPr lang="en-US" sz="1200">
                <a:solidFill>
                  <a:schemeClr val="tx1"/>
                </a:solidFill>
              </a:rPr>
              <a:t>Automated Backups and Security Updates</a:t>
            </a:r>
          </a:p>
          <a:p>
            <a:pPr lvl="0"/>
            <a:r>
              <a:rPr lang="en-US" sz="1200">
                <a:solidFill>
                  <a:schemeClr val="tx1"/>
                </a:solidFill>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Memory or Storage optimized sizes for best performance</a:t>
            </a:r>
          </a:p>
          <a:p>
            <a:pPr lvl="0"/>
            <a:r>
              <a:rPr lang="en-US" sz="1200">
                <a:solidFill>
                  <a:schemeClr val="tx1"/>
                </a:solidFill>
              </a:rPr>
              <a:t>Data and log on Premium Storage Managed Disks</a:t>
            </a:r>
          </a:p>
          <a:p>
            <a:pPr lvl="0"/>
            <a:r>
              <a:rPr lang="en-US" sz="1200">
                <a:solidFill>
                  <a:schemeClr val="tx1"/>
                </a:solidFill>
              </a:rPr>
              <a:t>Azure Blob Read Caching for data disks</a:t>
            </a:r>
          </a:p>
          <a:p>
            <a:pPr lvl="0"/>
            <a:r>
              <a:rPr lang="en-US" sz="1200" err="1">
                <a:solidFill>
                  <a:schemeClr val="tx1"/>
                </a:solidFill>
              </a:rPr>
              <a:t>Tempdb</a:t>
            </a:r>
            <a:r>
              <a:rPr lang="en-US" sz="1200">
                <a:solidFill>
                  <a:schemeClr val="tx1"/>
                </a:solidFill>
              </a:rPr>
              <a:t> on local SSD</a:t>
            </a:r>
          </a:p>
          <a:p>
            <a:pPr lvl="0"/>
            <a:r>
              <a:rPr lang="en-US" sz="1200">
                <a:solidFill>
                  <a:schemeClr val="tx1"/>
                </a:solidFill>
              </a:rPr>
              <a:t>Ultra disks for extremely low latency needs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Virtual Networks to integrate with on-premises</a:t>
            </a:r>
          </a:p>
          <a:p>
            <a:pPr lvl="0"/>
            <a:r>
              <a:rPr lang="en-US" sz="1200">
                <a:solidFill>
                  <a:schemeClr val="tx1"/>
                </a:solidFill>
              </a:rPr>
              <a:t>Advanced Data Security services (Preview)</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Azure VM built-in HA</a:t>
            </a:r>
          </a:p>
          <a:p>
            <a:pPr lvl="0"/>
            <a:r>
              <a:rPr lang="en-US" sz="1200">
                <a:solidFill>
                  <a:schemeClr val="tx1"/>
                </a:solidFill>
              </a:rPr>
              <a:t>Azure Storage built-in DR</a:t>
            </a:r>
          </a:p>
          <a:p>
            <a:pPr lvl="0"/>
            <a:r>
              <a:rPr lang="en-US" sz="1200">
                <a:solidFill>
                  <a:schemeClr val="tx1"/>
                </a:solidFill>
              </a:rPr>
              <a:t>Azure Backup and Automated backups to Azure Blob Storage</a:t>
            </a:r>
          </a:p>
          <a:p>
            <a:pPr lvl="0"/>
            <a:r>
              <a:rPr lang="en-US" sz="1200">
                <a:solidFill>
                  <a:schemeClr val="tx1"/>
                </a:solidFill>
              </a:rPr>
              <a:t>File-Snapshot Backups</a:t>
            </a:r>
          </a:p>
          <a:p>
            <a:pPr lvl="0"/>
            <a:r>
              <a:rPr lang="en-US" sz="1200">
                <a:solidFill>
                  <a:schemeClr val="tx1"/>
                </a:solidFill>
              </a:rPr>
              <a:t>Failover Cluster Instance with Azure Premium File Share</a:t>
            </a:r>
          </a:p>
          <a:p>
            <a:pPr lvl="0"/>
            <a:r>
              <a:rPr lang="en-US" sz="1200">
                <a:solidFill>
                  <a:schemeClr val="tx1"/>
                </a:solidFill>
              </a:rPr>
              <a:t>Always On Availability Groups with Cloud Witness</a:t>
            </a:r>
          </a:p>
          <a:p>
            <a:pPr lvl="0"/>
            <a:r>
              <a:rPr lang="en-US" sz="1200">
                <a:solidFill>
                  <a:schemeClr val="tx1"/>
                </a:solidFill>
              </a:rPr>
              <a:t>Hybrid Availability Group Secondary replicas</a:t>
            </a:r>
          </a:p>
          <a:p>
            <a:pPr lvl="0"/>
            <a:r>
              <a:rPr lang="en-US" sz="1200">
                <a:solidFill>
                  <a:schemeClr val="tx1"/>
                </a:solidFill>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735005" y="2524083"/>
            <a:ext cx="1677382" cy="246221"/>
          </a:xfrm>
          <a:prstGeom prst="rect">
            <a:avLst/>
          </a:prstGeom>
          <a:noFill/>
        </p:spPr>
        <p:txBody>
          <a:bodyPr wrap="none" lIns="0" tIns="0" rIns="0" bIns="0" rtlCol="0">
            <a:spAutoFit/>
          </a:bodyPr>
          <a:lstStyle/>
          <a:p>
            <a:pPr lvl="0" algn="r"/>
            <a:r>
              <a:rPr lang="en-US" sz="1600">
                <a:solidFill>
                  <a:schemeClr val="accent1"/>
                </a:solidFill>
                <a:latin typeface="+mj-lt"/>
              </a:rPr>
              <a:t>Resource Provider</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lvl="0" algn="r"/>
            <a:r>
              <a:rPr lang="en-US" sz="1600">
                <a:solidFill>
                  <a:schemeClr val="accent1"/>
                </a:solidFill>
                <a:latin typeface="+mj-lt"/>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lvl="0" algn="r"/>
            <a:r>
              <a:rPr lang="en-US" sz="1600">
                <a:solidFill>
                  <a:schemeClr val="accent1"/>
                </a:solidFill>
                <a:latin typeface="+mj-lt"/>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lvl="0" algn="r"/>
            <a:r>
              <a:rPr lang="en-US" sz="1600">
                <a:solidFill>
                  <a:schemeClr val="accent1"/>
                </a:solidFill>
                <a:latin typeface="+mj-lt"/>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 name="Group 34">
            <a:extLst>
              <a:ext uri="{FF2B5EF4-FFF2-40B4-BE49-F238E27FC236}">
                <a16:creationId xmlns:a16="http://schemas.microsoft.com/office/drawing/2014/main" id="{008F94A5-2405-3249-9E30-7F5E70679745}"/>
              </a:ext>
            </a:extLst>
          </p:cNvPr>
          <p:cNvGrpSpPr/>
          <p:nvPr/>
        </p:nvGrpSpPr>
        <p:grpSpPr>
          <a:xfrm>
            <a:off x="0" y="6215635"/>
            <a:ext cx="11444140" cy="324677"/>
            <a:chOff x="0" y="6058468"/>
            <a:chExt cx="11444140" cy="324677"/>
          </a:xfrm>
        </p:grpSpPr>
        <p:cxnSp>
          <p:nvCxnSpPr>
            <p:cNvPr id="36" name="Straight Arrow Connector 35">
              <a:extLst>
                <a:ext uri="{FF2B5EF4-FFF2-40B4-BE49-F238E27FC236}">
                  <a16:creationId xmlns:a16="http://schemas.microsoft.com/office/drawing/2014/main" id="{F7370116-A26D-5447-A676-83FB0B4257D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AEF7059-C50B-2245-BA4E-0DBDB996045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B0D86CF-9351-324C-8F5E-E95D335C33E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BCE5EFE-9C22-D342-B26E-F191972E806D}"/>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2430A01C-AF28-E74A-8F61-EF256BA875C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D8D9627-BE04-0941-8D23-A9140410988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52AE4F40-D7B8-AA4E-914C-380C8919ACD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4F96828C-5A2C-BD43-B268-206F22E0D47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44" name="TextBox 43">
              <a:extLst>
                <a:ext uri="{FF2B5EF4-FFF2-40B4-BE49-F238E27FC236}">
                  <a16:creationId xmlns:a16="http://schemas.microsoft.com/office/drawing/2014/main" id="{140DAADD-76AA-D041-BF94-FE51DC377CF9}"/>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D93732BA-B268-EC4C-BB9A-82FFEC139D31}"/>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EE61B54-6B16-C54F-8248-42043A51662C}"/>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CF78-181B-485C-87F9-6EC4C1730CD3}"/>
              </a:ext>
            </a:extLst>
          </p:cNvPr>
          <p:cNvSpPr>
            <a:spLocks noGrp="1"/>
          </p:cNvSpPr>
          <p:nvPr>
            <p:ph type="title"/>
          </p:nvPr>
        </p:nvSpPr>
        <p:spPr/>
        <p:txBody>
          <a:bodyPr/>
          <a:lstStyle/>
          <a:p>
            <a:r>
              <a:rPr lang="en-US"/>
              <a:t>Monitoring availability</a:t>
            </a:r>
          </a:p>
        </p:txBody>
      </p:sp>
      <p:graphicFrame>
        <p:nvGraphicFramePr>
          <p:cNvPr id="5" name="Diagram 4">
            <a:extLst>
              <a:ext uri="{FF2B5EF4-FFF2-40B4-BE49-F238E27FC236}">
                <a16:creationId xmlns:a16="http://schemas.microsoft.com/office/drawing/2014/main" id="{FFC724B7-0DCD-424A-8D01-507985C1B523}"/>
              </a:ext>
            </a:extLst>
          </p:cNvPr>
          <p:cNvGraphicFramePr/>
          <p:nvPr>
            <p:extLst>
              <p:ext uri="{D42A27DB-BD31-4B8C-83A1-F6EECF244321}">
                <p14:modId xmlns:p14="http://schemas.microsoft.com/office/powerpoint/2010/main" val="2529165766"/>
              </p:ext>
            </p:extLst>
          </p:nvPr>
        </p:nvGraphicFramePr>
        <p:xfrm>
          <a:off x="800209" y="1175110"/>
          <a:ext cx="10804701" cy="148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914A7F8A-1C3C-43A9-8BD2-32DC7EB1ADFF}"/>
              </a:ext>
            </a:extLst>
          </p:cNvPr>
          <p:cNvGraphicFramePr/>
          <p:nvPr>
            <p:extLst>
              <p:ext uri="{D42A27DB-BD31-4B8C-83A1-F6EECF244321}">
                <p14:modId xmlns:p14="http://schemas.microsoft.com/office/powerpoint/2010/main" val="677497344"/>
              </p:ext>
            </p:extLst>
          </p:nvPr>
        </p:nvGraphicFramePr>
        <p:xfrm>
          <a:off x="588262" y="2641538"/>
          <a:ext cx="11320971" cy="36738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6" name="Group 5">
            <a:extLst>
              <a:ext uri="{FF2B5EF4-FFF2-40B4-BE49-F238E27FC236}">
                <a16:creationId xmlns:a16="http://schemas.microsoft.com/office/drawing/2014/main" id="{E928C482-6EDA-694E-9932-936A39715FBD}"/>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FB4FD990-5F11-884A-9339-DCE1A31787DF}"/>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F4CF3FD7-CC79-6645-BFCE-C399311C418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245691DE-2B97-9642-BEC3-3F95E36E959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96C594AD-C4F4-E943-B949-3C7B099873F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DE257615-0324-084A-B236-677E579B4651}"/>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77842AA3-385E-4941-AE8D-64BFF20189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9B156491-EA3E-064D-9A7F-D17B8F604366}"/>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8" name="Group 7">
              <a:extLst>
                <a:ext uri="{FF2B5EF4-FFF2-40B4-BE49-F238E27FC236}">
                  <a16:creationId xmlns:a16="http://schemas.microsoft.com/office/drawing/2014/main" id="{36BBC507-AC59-DB42-93A1-AE39449E9E24}"/>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DFAE58F8-55F4-7340-B41F-C94E8B29177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C2E2F06-3DFC-F34C-BE8D-B6E08F379BF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0CE8239E-46BE-B944-A291-1DB53753E6C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85BE78F9-6E6C-F548-9A96-193A777F538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EE81D25F-E827-D245-8A47-2CBB11F4BA9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BD9C84E2-ACFA-644C-8EA4-CF307D07963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5D58A44-2A7E-3D48-B0A7-58128FBD1EE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FA818A1C-E82E-47C0-81D4-6707C87CB8C3}"/>
              </a:ext>
            </a:extLst>
          </p:cNvPr>
          <p:cNvSpPr txBox="1"/>
          <p:nvPr/>
        </p:nvSpPr>
        <p:spPr>
          <a:xfrm>
            <a:off x="6948152" y="4954437"/>
            <a:ext cx="3936966" cy="553998"/>
          </a:xfrm>
          <a:prstGeom prst="rect">
            <a:avLst/>
          </a:prstGeom>
          <a:solidFill>
            <a:schemeClr val="accent1"/>
          </a:solidFill>
        </p:spPr>
        <p:txBody>
          <a:bodyPr wrap="square" lIns="0" tIns="0" rIns="0" bIns="0" rtlCol="0">
            <a:spAutoFit/>
          </a:bodyPr>
          <a:lstStyle/>
          <a:p>
            <a:pPr algn="ctr"/>
            <a:r>
              <a:rPr lang="en-US" sz="1800">
                <a:solidFill>
                  <a:schemeClr val="bg1"/>
                </a:solidFill>
              </a:rPr>
              <a:t>Management Pack for Azure SQL Database and Managed Instance</a:t>
            </a:r>
          </a:p>
        </p:txBody>
      </p:sp>
    </p:spTree>
    <p:extLst>
      <p:ext uri="{BB962C8B-B14F-4D97-AF65-F5344CB8AC3E}">
        <p14:creationId xmlns:p14="http://schemas.microsoft.com/office/powerpoint/2010/main" val="3965498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 grpId="0">
        <p:bldAsOne/>
      </p:bldGraphic>
      <p:bldP spid="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What methods can you use to monitor region and data center availability?</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Azure status dashboard</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SMS alerts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Email alerts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is not a way you can monitor instance, server, and database availability?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Service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Azure Resource Health in the Azure portal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PowerShell commands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Azure CLI commands</a:t>
            </a:r>
          </a:p>
        </p:txBody>
      </p:sp>
      <p:sp>
        <p:nvSpPr>
          <p:cNvPr id="5" name="Rectangle: Rounded Corners 4">
            <a:extLst>
              <a:ext uri="{FF2B5EF4-FFF2-40B4-BE49-F238E27FC236}">
                <a16:creationId xmlns:a16="http://schemas.microsoft.com/office/drawing/2014/main" id="{0D7F5853-8A71-4A38-A209-E120580BD605}"/>
              </a:ext>
            </a:extLst>
          </p:cNvPr>
          <p:cNvSpPr/>
          <p:nvPr/>
        </p:nvSpPr>
        <p:spPr bwMode="auto">
          <a:xfrm>
            <a:off x="361101" y="4317140"/>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BF491F8-F663-4C1B-8F70-8A9C3BA72293}"/>
              </a:ext>
            </a:extLst>
          </p:cNvPr>
          <p:cNvSpPr/>
          <p:nvPr/>
        </p:nvSpPr>
        <p:spPr bwMode="auto">
          <a:xfrm>
            <a:off x="6480313" y="2609109"/>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635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91100" y="1634811"/>
            <a:ext cx="6328720" cy="2769989"/>
          </a:xfrm>
          <a:prstGeom prst="rect">
            <a:avLst/>
          </a:prstGeom>
          <a:noFill/>
        </p:spPr>
        <p:txBody>
          <a:bodyPr wrap="none" lIns="0" tIns="0" rIns="0" bIns="0" rtlCol="0">
            <a:spAutoFit/>
          </a:bodyPr>
          <a:lstStyle/>
          <a:p>
            <a:pPr lvl="0">
              <a:spcAft>
                <a:spcPts val="2400"/>
              </a:spcAft>
            </a:pPr>
            <a:r>
              <a:rPr lang="en-US" sz="2000" b="1"/>
              <a:t>Automated Backups </a:t>
            </a:r>
            <a:r>
              <a:rPr lang="en-US" sz="2000"/>
              <a:t>with PITR</a:t>
            </a:r>
          </a:p>
          <a:p>
            <a:pPr lvl="0">
              <a:spcAft>
                <a:spcPts val="2400"/>
              </a:spcAft>
            </a:pPr>
            <a:r>
              <a:rPr lang="en-US" sz="2000" b="1"/>
              <a:t>Built-in HA </a:t>
            </a:r>
            <a:r>
              <a:rPr lang="en-US" sz="2000"/>
              <a:t>including read replicas</a:t>
            </a:r>
          </a:p>
          <a:p>
            <a:pPr lvl="0">
              <a:spcAft>
                <a:spcPts val="2400"/>
              </a:spcAft>
            </a:pPr>
            <a:r>
              <a:rPr lang="en-US" sz="2000" b="1"/>
              <a:t>Go further </a:t>
            </a:r>
            <a:r>
              <a:rPr lang="en-US" sz="2000"/>
              <a:t>with Zone Redundancy and multi-region HA</a:t>
            </a:r>
          </a:p>
          <a:p>
            <a:pPr lvl="0">
              <a:spcAft>
                <a:spcPts val="2400"/>
              </a:spcAft>
            </a:pPr>
            <a:r>
              <a:rPr lang="en-US" sz="2000"/>
              <a:t>Configure per your </a:t>
            </a:r>
            <a:r>
              <a:rPr lang="en-US" sz="2000" b="1"/>
              <a:t>SLA</a:t>
            </a:r>
            <a:r>
              <a:rPr lang="en-US" sz="2000"/>
              <a:t> and RPO/RTO needs</a:t>
            </a:r>
          </a:p>
          <a:p>
            <a:pPr lvl="0">
              <a:spcAft>
                <a:spcPts val="2400"/>
              </a:spcAft>
            </a:pPr>
            <a:r>
              <a:rPr lang="en-US" sz="2000" b="1"/>
              <a:t>Monitor</a:t>
            </a:r>
            <a:r>
              <a:rPr lang="en-US" sz="2000"/>
              <a:t> with the Azure portal, T-SQL, and CLI</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428335" y="2875389"/>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428335" y="3476824"/>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428335" y="4076264"/>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89F6E401-DB49-C744-B80D-CB16A7541CA2}"/>
              </a:ext>
            </a:extLst>
          </p:cNvPr>
          <p:cNvGrpSpPr/>
          <p:nvPr/>
        </p:nvGrpSpPr>
        <p:grpSpPr>
          <a:xfrm>
            <a:off x="0" y="6215635"/>
            <a:ext cx="11444140" cy="322080"/>
            <a:chOff x="0" y="6215635"/>
            <a:chExt cx="11444140" cy="322080"/>
          </a:xfrm>
        </p:grpSpPr>
        <p:grpSp>
          <p:nvGrpSpPr>
            <p:cNvPr id="36" name="Group 35">
              <a:extLst>
                <a:ext uri="{FF2B5EF4-FFF2-40B4-BE49-F238E27FC236}">
                  <a16:creationId xmlns:a16="http://schemas.microsoft.com/office/drawing/2014/main" id="{93D38148-6CC3-9F4B-BB66-3623C3B30C04}"/>
                </a:ext>
              </a:extLst>
            </p:cNvPr>
            <p:cNvGrpSpPr/>
            <p:nvPr/>
          </p:nvGrpSpPr>
          <p:grpSpPr>
            <a:xfrm>
              <a:off x="662352" y="6399215"/>
              <a:ext cx="10356966" cy="138500"/>
              <a:chOff x="662352" y="6316085"/>
              <a:chExt cx="10356966" cy="138500"/>
            </a:xfrm>
          </p:grpSpPr>
          <p:sp>
            <p:nvSpPr>
              <p:cNvPr id="45" name="TextBox 44">
                <a:extLst>
                  <a:ext uri="{FF2B5EF4-FFF2-40B4-BE49-F238E27FC236}">
                    <a16:creationId xmlns:a16="http://schemas.microsoft.com/office/drawing/2014/main" id="{CD8C1102-2A99-2B48-85A6-9A2F03AFE5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3347C482-92D9-F144-B0A9-F702F6909DA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47" name="TextBox 46">
                <a:extLst>
                  <a:ext uri="{FF2B5EF4-FFF2-40B4-BE49-F238E27FC236}">
                    <a16:creationId xmlns:a16="http://schemas.microsoft.com/office/drawing/2014/main" id="{2BDCB824-EFAA-C94D-9B36-44DACAC8F38A}"/>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48" name="TextBox 47">
                <a:extLst>
                  <a:ext uri="{FF2B5EF4-FFF2-40B4-BE49-F238E27FC236}">
                    <a16:creationId xmlns:a16="http://schemas.microsoft.com/office/drawing/2014/main" id="{0B313306-B060-1140-84EE-96BD509673A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49" name="TextBox 48">
                <a:extLst>
                  <a:ext uri="{FF2B5EF4-FFF2-40B4-BE49-F238E27FC236}">
                    <a16:creationId xmlns:a16="http://schemas.microsoft.com/office/drawing/2014/main" id="{389C457A-0D83-A24D-9812-19832B37280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50" name="TextBox 49">
                <a:extLst>
                  <a:ext uri="{FF2B5EF4-FFF2-40B4-BE49-F238E27FC236}">
                    <a16:creationId xmlns:a16="http://schemas.microsoft.com/office/drawing/2014/main" id="{5BF87190-D08E-4240-B98E-9323F04A008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37" name="Group 36">
              <a:extLst>
                <a:ext uri="{FF2B5EF4-FFF2-40B4-BE49-F238E27FC236}">
                  <a16:creationId xmlns:a16="http://schemas.microsoft.com/office/drawing/2014/main" id="{22E024BF-FE04-0E4D-A410-EDC04B92BC64}"/>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F4B45429-C7C6-1A4E-B0A1-C59861183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1AFFAA7-4B1F-554B-96C1-DE5C6E0187AC}"/>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FBEFBA69-AA2E-4C44-8480-4BFDE79838A9}"/>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E690EE5B-9824-E04A-8BFD-B606A5DFEB1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0E4CBE89-C8FA-C846-AE06-65AA4B74BDC0}"/>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855B82FF-4BF7-3344-A4FA-AC3363226B9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E472A603-283A-F64A-A249-88AE32038B0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27013"/>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Putting it all together</a:t>
            </a:r>
            <a:endParaRPr lang="en-US" sz="2000" spc="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6</a:t>
            </a:r>
          </a:p>
        </p:txBody>
      </p:sp>
      <p:grpSp>
        <p:nvGrpSpPr>
          <p:cNvPr id="10" name="Group 260">
            <a:extLst>
              <a:ext uri="{FF2B5EF4-FFF2-40B4-BE49-F238E27FC236}">
                <a16:creationId xmlns:a16="http://schemas.microsoft.com/office/drawing/2014/main" id="{8952AF41-8986-F544-8F76-ADF9357B1D5B}"/>
              </a:ext>
            </a:extLst>
          </p:cNvPr>
          <p:cNvGrpSpPr>
            <a:grpSpLocks noChangeAspect="1"/>
          </p:cNvGrpSpPr>
          <p:nvPr/>
        </p:nvGrpSpPr>
        <p:grpSpPr bwMode="auto">
          <a:xfrm>
            <a:off x="584200" y="1937714"/>
            <a:ext cx="822849" cy="822849"/>
            <a:chOff x="388" y="3388"/>
            <a:chExt cx="359" cy="359"/>
          </a:xfrm>
        </p:grpSpPr>
        <p:sp>
          <p:nvSpPr>
            <p:cNvPr id="11" name="AutoShape 259">
              <a:extLst>
                <a:ext uri="{FF2B5EF4-FFF2-40B4-BE49-F238E27FC236}">
                  <a16:creationId xmlns:a16="http://schemas.microsoft.com/office/drawing/2014/main" id="{4A2510FB-A1E0-5343-BA7D-C9CCD5D4A76F}"/>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61">
              <a:extLst>
                <a:ext uri="{FF2B5EF4-FFF2-40B4-BE49-F238E27FC236}">
                  <a16:creationId xmlns:a16="http://schemas.microsoft.com/office/drawing/2014/main" id="{E339A0B3-BCAC-7649-88EB-5B125C06D6D5}"/>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2">
              <a:extLst>
                <a:ext uri="{FF2B5EF4-FFF2-40B4-BE49-F238E27FC236}">
                  <a16:creationId xmlns:a16="http://schemas.microsoft.com/office/drawing/2014/main" id="{B30C521C-566D-E848-B709-2F82BB706EC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3">
              <a:extLst>
                <a:ext uri="{FF2B5EF4-FFF2-40B4-BE49-F238E27FC236}">
                  <a16:creationId xmlns:a16="http://schemas.microsoft.com/office/drawing/2014/main" id="{326838BC-A6DB-DF47-8054-3C216284775C}"/>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64">
              <a:extLst>
                <a:ext uri="{FF2B5EF4-FFF2-40B4-BE49-F238E27FC236}">
                  <a16:creationId xmlns:a16="http://schemas.microsoft.com/office/drawing/2014/main" id="{72148CB4-2AE5-314E-9505-54989DA2D916}"/>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65">
              <a:extLst>
                <a:ext uri="{FF2B5EF4-FFF2-40B4-BE49-F238E27FC236}">
                  <a16:creationId xmlns:a16="http://schemas.microsoft.com/office/drawing/2014/main" id="{90AF01F5-5194-EF46-B0C1-52606147DC37}"/>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6">
              <a:extLst>
                <a:ext uri="{FF2B5EF4-FFF2-40B4-BE49-F238E27FC236}">
                  <a16:creationId xmlns:a16="http://schemas.microsoft.com/office/drawing/2014/main" id="{B645CDD9-385B-7F47-9574-90B73B331787}"/>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7">
              <a:extLst>
                <a:ext uri="{FF2B5EF4-FFF2-40B4-BE49-F238E27FC236}">
                  <a16:creationId xmlns:a16="http://schemas.microsoft.com/office/drawing/2014/main" id="{B87034B7-8B5B-C748-8942-AFAAFF42AC87}"/>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8">
              <a:extLst>
                <a:ext uri="{FF2B5EF4-FFF2-40B4-BE49-F238E27FC236}">
                  <a16:creationId xmlns:a16="http://schemas.microsoft.com/office/drawing/2014/main" id="{8741ED80-BB5F-BF49-B8A0-F542E6C0E8A7}"/>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Rectangle 19">
            <a:extLst>
              <a:ext uri="{FF2B5EF4-FFF2-40B4-BE49-F238E27FC236}">
                <a16:creationId xmlns:a16="http://schemas.microsoft.com/office/drawing/2014/main" id="{0CE2A142-99AF-5544-89D3-97BD2583AD8C}"/>
              </a:ext>
            </a:extLst>
          </p:cNvPr>
          <p:cNvSpPr/>
          <p:nvPr/>
        </p:nvSpPr>
        <p:spPr>
          <a:xfrm>
            <a:off x="491066" y="3740316"/>
            <a:ext cx="6096000" cy="984885"/>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Scenario discussion</a:t>
            </a:r>
          </a:p>
          <a:p>
            <a:pPr marL="457200" lvl="0" indent="-457200">
              <a:spcAft>
                <a:spcPts val="600"/>
              </a:spcAft>
              <a:defRPr/>
            </a:pPr>
            <a:r>
              <a:rPr lang="en-US" sz="1600">
                <a:gradFill>
                  <a:gsLst>
                    <a:gs pos="2917">
                      <a:prstClr val="white"/>
                    </a:gs>
                    <a:gs pos="30000">
                      <a:prstClr val="white"/>
                    </a:gs>
                  </a:gsLst>
                  <a:lin ang="5400000" scaled="0"/>
                </a:gradFill>
              </a:rPr>
              <a:t>Additional information </a:t>
            </a:r>
          </a:p>
          <a:p>
            <a:pPr marL="457200" lvl="0" indent="-457200">
              <a:spcAft>
                <a:spcPts val="600"/>
              </a:spcAft>
              <a:defRPr/>
            </a:pPr>
            <a:r>
              <a:rPr lang="en-US" sz="1600">
                <a:gradFill>
                  <a:gsLst>
                    <a:gs pos="2917">
                      <a:prstClr val="white"/>
                    </a:gs>
                    <a:gs pos="30000">
                      <a:prstClr val="white"/>
                    </a:gs>
                  </a:gsLst>
                  <a:lin ang="5400000" scaled="0"/>
                </a:gradFill>
              </a:rPr>
              <a:t>Call to action </a:t>
            </a: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5"/>
            <a:ext cx="9737195" cy="4502771"/>
          </a:xfrm>
        </p:spPr>
        <p:txBody>
          <a:bodyPr numCol="1"/>
          <a:lstStyle/>
          <a:p>
            <a:pPr marL="0" indent="0">
              <a:spcAft>
                <a:spcPts val="1800"/>
              </a:spcAft>
              <a:buNone/>
            </a:pPr>
            <a:r>
              <a:rPr lang="en-US" sz="2000" b="1" dirty="0">
                <a:solidFill>
                  <a:schemeClr val="accent1"/>
                </a:solidFill>
                <a:latin typeface="+mj-lt"/>
              </a:rPr>
              <a:t>Scenario 1: Global CDN system</a:t>
            </a:r>
          </a:p>
          <a:p>
            <a:pPr marL="0" indent="0">
              <a:buNone/>
            </a:pPr>
            <a:r>
              <a:rPr lang="en-US" sz="1600" dirty="0">
                <a:solidFill>
                  <a:schemeClr val="tx1"/>
                </a:solidFill>
                <a:latin typeface="+mn-lt"/>
              </a:rPr>
              <a:t>Your customer is a provider for services and content delivery across the globe. They've requested your assistance in architecting a system that can handle thousands of writes per second to what is essentially an operational data mart. They also need to be able to perform real-time analytics on the data, to determine trends and identify anomalies, which they are currently doing with CLR. They are not looking for a data warehouse and utilize large portions of the SQL surface area, but they need to be able to scale where their users live.</a:t>
            </a:r>
          </a:p>
          <a:p>
            <a:pPr marL="0" indent="0">
              <a:buNone/>
            </a:pPr>
            <a:endParaRPr lang="en-US" sz="1600" dirty="0">
              <a:solidFill>
                <a:schemeClr val="tx1"/>
              </a:solidFill>
              <a:latin typeface="+mn-lt"/>
            </a:endParaRPr>
          </a:p>
          <a:p>
            <a:pPr marL="0" indent="0">
              <a:buNone/>
            </a:pPr>
            <a:r>
              <a:rPr lang="en-US" sz="1600" dirty="0">
                <a:solidFill>
                  <a:schemeClr val="tx1"/>
                </a:solidFill>
                <a:latin typeface="+mn-lt"/>
              </a:rPr>
              <a:t>Additionally, they are trying to determine which authentication methods 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eliminate hardcoding passwords/secrets in the connection strings and app config files, and they want to eliminate using passwords in SQL tools in SQL tools or find a way to enhance that authentication.</a:t>
            </a:r>
          </a:p>
          <a:p>
            <a:pPr marL="0" indent="0">
              <a:buNone/>
            </a:pPr>
            <a:endParaRPr lang="en-US" sz="2000" dirty="0">
              <a:solidFill>
                <a:schemeClr val="tx1"/>
              </a:solidFill>
            </a:endParaRPr>
          </a:p>
        </p:txBody>
      </p:sp>
      <p:grpSp>
        <p:nvGrpSpPr>
          <p:cNvPr id="4" name="Group 3">
            <a:extLst>
              <a:ext uri="{FF2B5EF4-FFF2-40B4-BE49-F238E27FC236}">
                <a16:creationId xmlns:a16="http://schemas.microsoft.com/office/drawing/2014/main" id="{CB173BC4-0532-9A4A-99ED-CEDA43CC392A}"/>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C369CD6-2374-2D4E-8DF4-9A97F6661983}"/>
                </a:ext>
              </a:extLst>
            </p:cNvPr>
            <p:cNvGrpSpPr/>
            <p:nvPr/>
          </p:nvGrpSpPr>
          <p:grpSpPr>
            <a:xfrm>
              <a:off x="401868" y="6399215"/>
              <a:ext cx="9076291" cy="138500"/>
              <a:chOff x="401868" y="6316085"/>
              <a:chExt cx="9076291" cy="138500"/>
            </a:xfrm>
          </p:grpSpPr>
          <p:sp>
            <p:nvSpPr>
              <p:cNvPr id="14" name="TextBox 13">
                <a:extLst>
                  <a:ext uri="{FF2B5EF4-FFF2-40B4-BE49-F238E27FC236}">
                    <a16:creationId xmlns:a16="http://schemas.microsoft.com/office/drawing/2014/main" id="{6EA66EB3-21AE-7846-B249-11D0EF667E9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6" name="TextBox 15">
                <a:extLst>
                  <a:ext uri="{FF2B5EF4-FFF2-40B4-BE49-F238E27FC236}">
                    <a16:creationId xmlns:a16="http://schemas.microsoft.com/office/drawing/2014/main" id="{F942D807-2651-E14B-935D-E9D6E8AFE0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9" name="TextBox 18">
                <a:extLst>
                  <a:ext uri="{FF2B5EF4-FFF2-40B4-BE49-F238E27FC236}">
                    <a16:creationId xmlns:a16="http://schemas.microsoft.com/office/drawing/2014/main" id="{0DFF02CA-0924-004E-B188-D49C1FBD72C2}"/>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7CA1BEF0-E0D0-E244-9BAD-5236BCB2889F}"/>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BCF17F0B-E513-8E47-9EAB-7BC93CA4DDC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57666C3-5F6E-A244-B58B-CE6B1CF7A5C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0AB687B-F110-A148-8C3D-8A1C2C05D5C8}"/>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225985-29B6-9A4B-B3B1-32EA71D5424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5" name="TextBox 14">
            <a:extLst>
              <a:ext uri="{FF2B5EF4-FFF2-40B4-BE49-F238E27FC236}">
                <a16:creationId xmlns:a16="http://schemas.microsoft.com/office/drawing/2014/main" id="{D18E5251-A383-4625-98BD-478F0F613BEC}"/>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#azuresqlglobal1</a:t>
            </a:r>
          </a:p>
        </p:txBody>
      </p:sp>
    </p:spTree>
    <p:extLst>
      <p:ext uri="{BB962C8B-B14F-4D97-AF65-F5344CB8AC3E}">
        <p14:creationId xmlns:p14="http://schemas.microsoft.com/office/powerpoint/2010/main" val="216264938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488"/>
            <a:ext cx="9995072" cy="4502771"/>
          </a:xfrm>
        </p:spPr>
        <p:txBody>
          <a:bodyPr numCol="1"/>
          <a:lstStyle/>
          <a:p>
            <a:pPr marL="0" indent="0">
              <a:spcAft>
                <a:spcPts val="1800"/>
              </a:spcAft>
              <a:buNone/>
            </a:pPr>
            <a:r>
              <a:rPr lang="en-US" sz="2000" b="1" dirty="0">
                <a:solidFill>
                  <a:schemeClr val="accent1"/>
                </a:solidFill>
                <a:latin typeface="+mj-lt"/>
              </a:rPr>
              <a:t>Scenario 1: Global CDN system</a:t>
            </a:r>
          </a:p>
          <a:p>
            <a:pPr marL="0" indent="0">
              <a:buNone/>
            </a:pPr>
            <a:r>
              <a:rPr lang="en-US" sz="1600" dirty="0">
                <a:solidFill>
                  <a:schemeClr val="tx1"/>
                </a:solidFill>
                <a:latin typeface="+mn-lt"/>
              </a:rPr>
              <a:t>Your customer is a provider for services and content delivery</a:t>
            </a:r>
            <a:r>
              <a:rPr lang="en-US" sz="1600" dirty="0">
                <a:latin typeface="+mn-lt"/>
              </a:rPr>
              <a:t> </a:t>
            </a:r>
            <a:r>
              <a:rPr lang="en-US" sz="1600" b="1" dirty="0">
                <a:solidFill>
                  <a:schemeClr val="accent1"/>
                </a:solidFill>
                <a:latin typeface="+mn-lt"/>
              </a:rPr>
              <a:t>across the globe</a:t>
            </a:r>
            <a:r>
              <a:rPr lang="en-US" sz="1600" dirty="0">
                <a:solidFill>
                  <a:schemeClr val="tx1"/>
                </a:solidFill>
                <a:latin typeface="+mn-lt"/>
              </a:rPr>
              <a:t>. They've requested your assistance in architecting a system that can handle</a:t>
            </a:r>
            <a:r>
              <a:rPr lang="en-US" sz="1600" dirty="0">
                <a:latin typeface="+mn-lt"/>
              </a:rPr>
              <a:t> </a:t>
            </a:r>
            <a:r>
              <a:rPr lang="en-US" sz="1600" b="1" dirty="0">
                <a:solidFill>
                  <a:schemeClr val="accent1"/>
                </a:solidFill>
                <a:latin typeface="+mn-lt"/>
              </a:rPr>
              <a:t>thousands of writes per second </a:t>
            </a:r>
            <a:r>
              <a:rPr lang="en-US" sz="1600" dirty="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600" dirty="0">
                <a:latin typeface="+mn-lt"/>
              </a:rPr>
              <a:t> </a:t>
            </a:r>
            <a:r>
              <a:rPr lang="en-US" sz="1600" b="1" dirty="0">
                <a:solidFill>
                  <a:schemeClr val="accent1"/>
                </a:solidFill>
                <a:latin typeface="+mn-lt"/>
              </a:rPr>
              <a:t>CLR</a:t>
            </a:r>
            <a:r>
              <a:rPr lang="en-US" sz="1600" dirty="0">
                <a:solidFill>
                  <a:schemeClr val="tx1"/>
                </a:solidFill>
                <a:latin typeface="+mn-lt"/>
              </a:rPr>
              <a:t>. They are not looking for a data warehouse and utilize large portions of the SQL surface area, but they need to be able t</a:t>
            </a:r>
            <a:r>
              <a:rPr lang="en-US" sz="1600" dirty="0">
                <a:latin typeface="+mn-lt"/>
              </a:rPr>
              <a:t>o </a:t>
            </a:r>
            <a:r>
              <a:rPr lang="en-US" sz="1600" b="1" dirty="0">
                <a:solidFill>
                  <a:schemeClr val="accent1"/>
                </a:solidFill>
                <a:latin typeface="+mn-lt"/>
              </a:rPr>
              <a:t>scale where their users live</a:t>
            </a:r>
            <a:r>
              <a:rPr lang="en-US" sz="1600" dirty="0">
                <a:latin typeface="+mn-lt"/>
              </a:rPr>
              <a:t>.</a:t>
            </a:r>
          </a:p>
          <a:p>
            <a:pPr marL="0" indent="0">
              <a:buNone/>
            </a:pPr>
            <a:endParaRPr lang="en-US" sz="1600" dirty="0">
              <a:latin typeface="+mn-lt"/>
            </a:endParaRPr>
          </a:p>
          <a:p>
            <a:pPr marL="0" indent="0">
              <a:buNone/>
            </a:pPr>
            <a:r>
              <a:rPr lang="en-US" sz="1600" dirty="0">
                <a:solidFill>
                  <a:schemeClr val="tx1"/>
                </a:solidFill>
                <a:latin typeface="+mn-lt"/>
              </a:rPr>
              <a:t>Additionally, they are trying to determine </a:t>
            </a:r>
            <a:r>
              <a:rPr lang="en-US" sz="1600" b="1" dirty="0">
                <a:solidFill>
                  <a:schemeClr val="accent1"/>
                </a:solidFill>
                <a:latin typeface="+mn-lt"/>
              </a:rPr>
              <a:t>which authentication methods </a:t>
            </a:r>
            <a:r>
              <a:rPr lang="en-US" sz="1600" dirty="0">
                <a:solidFill>
                  <a:schemeClr val="tx1"/>
                </a:solidFill>
                <a:latin typeface="+mn-lt"/>
              </a:rPr>
              <a:t>they should use in their hybrid environment. While the main solution and application will live in Azure, there is also an application on a non-Azure machine that is domain-joined, a legacy application (they can't change the driver or connection string) on a non-Azure machine, and multiple users that run reports from SQL admin tools (SSMS, ADS, PowerShell) on non-Azure machines that are not domain-joined. Wherever possible, they want to </a:t>
            </a:r>
            <a:r>
              <a:rPr lang="en-US" sz="1600" b="1" dirty="0">
                <a:solidFill>
                  <a:schemeClr val="accent1"/>
                </a:solidFill>
                <a:latin typeface="+mn-lt"/>
              </a:rPr>
              <a:t>eliminate hardcoding passwords/secrets</a:t>
            </a:r>
            <a:r>
              <a:rPr lang="en-US" sz="1600" dirty="0">
                <a:latin typeface="+mn-lt"/>
              </a:rPr>
              <a:t> </a:t>
            </a:r>
            <a:r>
              <a:rPr lang="en-US" sz="1600" dirty="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dirty="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#azuresqlglobal1</a:t>
            </a:r>
          </a:p>
        </p:txBody>
      </p:sp>
      <p:grpSp>
        <p:nvGrpSpPr>
          <p:cNvPr id="5" name="Group 4">
            <a:extLst>
              <a:ext uri="{FF2B5EF4-FFF2-40B4-BE49-F238E27FC236}">
                <a16:creationId xmlns:a16="http://schemas.microsoft.com/office/drawing/2014/main" id="{7A594D95-0A6C-774C-99E6-DF979BF7BA5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FB0DBE2E-93A6-644B-8360-BD7A1D8E638C}"/>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B5FB62DD-E0AC-624A-973B-E0FB51C171C4}"/>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3" name="TextBox 12">
                <a:extLst>
                  <a:ext uri="{FF2B5EF4-FFF2-40B4-BE49-F238E27FC236}">
                    <a16:creationId xmlns:a16="http://schemas.microsoft.com/office/drawing/2014/main" id="{CB572BD2-11D1-9440-A14B-3A5ED228010B}"/>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4" name="TextBox 13">
                <a:extLst>
                  <a:ext uri="{FF2B5EF4-FFF2-40B4-BE49-F238E27FC236}">
                    <a16:creationId xmlns:a16="http://schemas.microsoft.com/office/drawing/2014/main" id="{643A6FB5-A71B-F349-9440-28C882FBEB65}"/>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7" name="Group 6">
              <a:extLst>
                <a:ext uri="{FF2B5EF4-FFF2-40B4-BE49-F238E27FC236}">
                  <a16:creationId xmlns:a16="http://schemas.microsoft.com/office/drawing/2014/main" id="{0A739269-D265-E947-9FA5-DE27EC8BF333}"/>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BCC2AD5B-A40C-A541-BE92-6EC1253CEF0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9096E6D-4A82-7744-8134-FA70FB9C673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81E7C683-9F9E-8C41-8B8A-99CCBF2DA58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46705610-1E2C-5D46-9195-A85F07659DF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4056476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296538"/>
            <a:ext cx="4896264" cy="5431808"/>
          </a:xfrm>
          <a:prstGeom prst="rect">
            <a:avLst/>
          </a:prstGeom>
        </p:spPr>
        <p:txBody>
          <a:bodyPr vert="horz" wrap="square" lIns="0" tIns="0" rIns="0" bIns="0" rtlCol="0">
            <a:normAutofit fontScale="92500" lnSpcReduction="10000"/>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How will they scale over multiple regions with multiple queries happening at the same time, while isolating read workloads from write workloads?</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General purpose service tier and deploy 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auto-failover groups</a:t>
            </a:r>
          </a:p>
          <a:p>
            <a:pPr marL="342900" lvl="0" indent="-342900" defTabSz="932742">
              <a:lnSpc>
                <a:spcPct val="90000"/>
              </a:lnSpc>
              <a:spcAft>
                <a:spcPts val="600"/>
              </a:spcAft>
              <a:buSzPct val="90000"/>
              <a:buFont typeface="+mj-lt"/>
              <a:buAutoNum type="alphaUcPeriod"/>
            </a:pPr>
            <a:r>
              <a:rPr lang="en-US" sz="1800">
                <a:solidFill>
                  <a:prstClr val="white"/>
                </a:solidFill>
              </a:rPr>
              <a:t>Select Business critical service tier and deploy geo-replication</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3. Which authentication method would you recommend for the application on an Azure VM?</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F936300C-EF34-44E4-9458-CAAFBFDDF3E6}"/>
              </a:ext>
            </a:extLst>
          </p:cNvPr>
          <p:cNvSpPr/>
          <p:nvPr/>
        </p:nvSpPr>
        <p:spPr bwMode="auto">
          <a:xfrm>
            <a:off x="400335" y="2212294"/>
            <a:ext cx="5350587" cy="37563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919E4EB-BA93-4C7D-A3BF-E9118CA91CD2}"/>
              </a:ext>
            </a:extLst>
          </p:cNvPr>
          <p:cNvSpPr/>
          <p:nvPr/>
        </p:nvSpPr>
        <p:spPr bwMode="auto">
          <a:xfrm>
            <a:off x="361101" y="5373646"/>
            <a:ext cx="5350587" cy="56132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C343B12A-16FD-42D5-8F80-D0A9757B536F}"/>
              </a:ext>
            </a:extLst>
          </p:cNvPr>
          <p:cNvSpPr/>
          <p:nvPr/>
        </p:nvSpPr>
        <p:spPr bwMode="auto">
          <a:xfrm>
            <a:off x="6441078" y="4012442"/>
            <a:ext cx="5350587" cy="42153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10785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F375C23-9B24-44E1-AD80-0131164E1EA9}"/>
              </a:ext>
            </a:extLst>
          </p:cNvPr>
          <p:cNvSpPr/>
          <p:nvPr/>
        </p:nvSpPr>
        <p:spPr bwMode="auto">
          <a:xfrm>
            <a:off x="2105890" y="3121893"/>
            <a:ext cx="9476500" cy="2189017"/>
          </a:xfrm>
          <a:prstGeom prst="rect">
            <a:avLst/>
          </a:prstGeom>
          <a:solidFill>
            <a:srgbClr val="00B050">
              <a:alpha val="20000"/>
            </a:srgbClr>
          </a:solidFill>
          <a:ln w="10795" cap="flat" cmpd="sng" algn="ctr">
            <a:solidFill>
              <a:srgbClr val="00B05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15397313-B2E8-493E-B8F0-0DEA04E45541}"/>
              </a:ext>
            </a:extLst>
          </p:cNvPr>
          <p:cNvSpPr/>
          <p:nvPr/>
        </p:nvSpPr>
        <p:spPr bwMode="auto">
          <a:xfrm>
            <a:off x="2105890" y="812309"/>
            <a:ext cx="9476487" cy="2189017"/>
          </a:xfrm>
          <a:prstGeom prst="rect">
            <a:avLst/>
          </a:prstGeom>
          <a:solidFill>
            <a:srgbClr val="0078D4">
              <a:alpha val="20000"/>
            </a:srgbClr>
          </a:solidFill>
          <a:ln w="10795" cap="flat" cmpd="sng" algn="ctr">
            <a:solidFill>
              <a:srgbClr val="0078D4"/>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Database_EFC7" title="Icon of a cylinder">
            <a:extLst>
              <a:ext uri="{FF2B5EF4-FFF2-40B4-BE49-F238E27FC236}">
                <a16:creationId xmlns:a16="http://schemas.microsoft.com/office/drawing/2014/main" id="{312E3989-F53F-4309-9DFB-B5A21C67566E}"/>
              </a:ext>
            </a:extLst>
          </p:cNvPr>
          <p:cNvSpPr>
            <a:spLocks noChangeAspect="1" noEditPoints="1"/>
          </p:cNvSpPr>
          <p:nvPr/>
        </p:nvSpPr>
        <p:spPr bwMode="auto">
          <a:xfrm>
            <a:off x="2396232"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BBD62EB2-B78B-4B81-9BB2-AF40A33B009D}"/>
              </a:ext>
            </a:extLst>
          </p:cNvPr>
          <p:cNvCxnSpPr>
            <a:cxnSpLocks/>
          </p:cNvCxnSpPr>
          <p:nvPr/>
        </p:nvCxnSpPr>
        <p:spPr>
          <a:xfrm>
            <a:off x="6854841" y="-83126"/>
            <a:ext cx="0" cy="5902036"/>
          </a:xfrm>
          <a:prstGeom prst="line">
            <a:avLst/>
          </a:prstGeom>
          <a:noFill/>
          <a:ln w="19050" cap="flat" cmpd="sng" algn="ctr">
            <a:solidFill>
              <a:srgbClr val="FF0000"/>
            </a:solidFill>
            <a:prstDash val="solid"/>
            <a:headEnd type="none"/>
            <a:tailEnd type="none"/>
          </a:ln>
          <a:effectLst/>
        </p:spPr>
      </p:cxnSp>
      <p:sp>
        <p:nvSpPr>
          <p:cNvPr id="6" name="Database_EFC7" title="Icon of a cylinder">
            <a:extLst>
              <a:ext uri="{FF2B5EF4-FFF2-40B4-BE49-F238E27FC236}">
                <a16:creationId xmlns:a16="http://schemas.microsoft.com/office/drawing/2014/main" id="{5CB9745B-DDCA-4738-96B6-85EB632BB327}"/>
              </a:ext>
            </a:extLst>
          </p:cNvPr>
          <p:cNvSpPr>
            <a:spLocks noChangeAspect="1" noEditPoints="1"/>
          </p:cNvSpPr>
          <p:nvPr/>
        </p:nvSpPr>
        <p:spPr bwMode="auto">
          <a:xfrm>
            <a:off x="3160906"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7" name="Database_EFC7" title="Icon of a cylinder">
            <a:extLst>
              <a:ext uri="{FF2B5EF4-FFF2-40B4-BE49-F238E27FC236}">
                <a16:creationId xmlns:a16="http://schemas.microsoft.com/office/drawing/2014/main" id="{21432D88-F9E2-46D1-BFC4-AE7BF7D0FA6D}"/>
              </a:ext>
            </a:extLst>
          </p:cNvPr>
          <p:cNvSpPr>
            <a:spLocks noChangeAspect="1" noEditPoints="1"/>
          </p:cNvSpPr>
          <p:nvPr/>
        </p:nvSpPr>
        <p:spPr bwMode="auto">
          <a:xfrm>
            <a:off x="2396232"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8" name="Database_EFC7" title="Icon of a cylinder">
            <a:extLst>
              <a:ext uri="{FF2B5EF4-FFF2-40B4-BE49-F238E27FC236}">
                <a16:creationId xmlns:a16="http://schemas.microsoft.com/office/drawing/2014/main" id="{EB67170B-DD28-4FA5-B444-659860FBDB5B}"/>
              </a:ext>
            </a:extLst>
          </p:cNvPr>
          <p:cNvSpPr>
            <a:spLocks noChangeAspect="1" noEditPoints="1"/>
          </p:cNvSpPr>
          <p:nvPr/>
        </p:nvSpPr>
        <p:spPr bwMode="auto">
          <a:xfrm>
            <a:off x="3160905"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462873E0-5EC3-47EF-92D1-74817666C054}"/>
              </a:ext>
            </a:extLst>
          </p:cNvPr>
          <p:cNvSpPr/>
          <p:nvPr/>
        </p:nvSpPr>
        <p:spPr bwMode="auto">
          <a:xfrm>
            <a:off x="1632648"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CE0D7E1D-8882-49E5-BE4D-8E452D12BF51}"/>
              </a:ext>
            </a:extLst>
          </p:cNvPr>
          <p:cNvSpPr/>
          <p:nvPr/>
        </p:nvSpPr>
        <p:spPr bwMode="auto">
          <a:xfrm>
            <a:off x="1835849"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C10017F2-07FD-4A45-9FE2-83897B14E085}"/>
              </a:ext>
            </a:extLst>
          </p:cNvPr>
          <p:cNvSpPr/>
          <p:nvPr/>
        </p:nvSpPr>
        <p:spPr bwMode="auto">
          <a:xfrm>
            <a:off x="2244544"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Database_EFC7" title="Icon of a cylinder">
            <a:extLst>
              <a:ext uri="{FF2B5EF4-FFF2-40B4-BE49-F238E27FC236}">
                <a16:creationId xmlns:a16="http://schemas.microsoft.com/office/drawing/2014/main" id="{2812733B-1624-46CB-924B-D51E07310415}"/>
              </a:ext>
            </a:extLst>
          </p:cNvPr>
          <p:cNvSpPr>
            <a:spLocks noChangeAspect="1" noEditPoints="1"/>
          </p:cNvSpPr>
          <p:nvPr/>
        </p:nvSpPr>
        <p:spPr bwMode="auto">
          <a:xfrm>
            <a:off x="2396232"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3" name="Database_EFC7" title="Icon of a cylinder">
            <a:extLst>
              <a:ext uri="{FF2B5EF4-FFF2-40B4-BE49-F238E27FC236}">
                <a16:creationId xmlns:a16="http://schemas.microsoft.com/office/drawing/2014/main" id="{24F40B26-C98C-42EF-B819-E67507F44CAD}"/>
              </a:ext>
            </a:extLst>
          </p:cNvPr>
          <p:cNvSpPr>
            <a:spLocks noChangeAspect="1" noEditPoints="1"/>
          </p:cNvSpPr>
          <p:nvPr/>
        </p:nvSpPr>
        <p:spPr bwMode="auto">
          <a:xfrm>
            <a:off x="3160906"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4" name="Database_EFC7" title="Icon of a cylinder">
            <a:extLst>
              <a:ext uri="{FF2B5EF4-FFF2-40B4-BE49-F238E27FC236}">
                <a16:creationId xmlns:a16="http://schemas.microsoft.com/office/drawing/2014/main" id="{9A198572-9CD9-4069-A0B9-79A410A1E33A}"/>
              </a:ext>
            </a:extLst>
          </p:cNvPr>
          <p:cNvSpPr>
            <a:spLocks noChangeAspect="1" noEditPoints="1"/>
          </p:cNvSpPr>
          <p:nvPr/>
        </p:nvSpPr>
        <p:spPr bwMode="auto">
          <a:xfrm>
            <a:off x="2396232"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5" name="Database_EFC7" title="Icon of a cylinder">
            <a:extLst>
              <a:ext uri="{FF2B5EF4-FFF2-40B4-BE49-F238E27FC236}">
                <a16:creationId xmlns:a16="http://schemas.microsoft.com/office/drawing/2014/main" id="{9BF6FA5A-C42E-4C3F-8156-9102B490CD36}"/>
              </a:ext>
            </a:extLst>
          </p:cNvPr>
          <p:cNvSpPr>
            <a:spLocks noChangeAspect="1" noEditPoints="1"/>
          </p:cNvSpPr>
          <p:nvPr/>
        </p:nvSpPr>
        <p:spPr bwMode="auto">
          <a:xfrm>
            <a:off x="3160905"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CBE2DA57-404E-4D43-91C5-B3665FFD73E1}"/>
              </a:ext>
            </a:extLst>
          </p:cNvPr>
          <p:cNvSpPr/>
          <p:nvPr/>
        </p:nvSpPr>
        <p:spPr bwMode="auto">
          <a:xfrm>
            <a:off x="2244544"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Database_EFC7" title="Icon of a cylinder">
            <a:extLst>
              <a:ext uri="{FF2B5EF4-FFF2-40B4-BE49-F238E27FC236}">
                <a16:creationId xmlns:a16="http://schemas.microsoft.com/office/drawing/2014/main" id="{FAC54584-689D-4DFF-A0DA-1E73E383767A}"/>
              </a:ext>
            </a:extLst>
          </p:cNvPr>
          <p:cNvSpPr>
            <a:spLocks noChangeAspect="1" noEditPoints="1"/>
          </p:cNvSpPr>
          <p:nvPr/>
        </p:nvSpPr>
        <p:spPr bwMode="auto">
          <a:xfrm>
            <a:off x="8441924" y="10755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8" name="Database_EFC7" title="Icon of a cylinder">
            <a:extLst>
              <a:ext uri="{FF2B5EF4-FFF2-40B4-BE49-F238E27FC236}">
                <a16:creationId xmlns:a16="http://schemas.microsoft.com/office/drawing/2014/main" id="{1E37984F-33D4-4A48-BB6F-666E1F22BC78}"/>
              </a:ext>
            </a:extLst>
          </p:cNvPr>
          <p:cNvSpPr>
            <a:spLocks noChangeAspect="1" noEditPoints="1"/>
          </p:cNvSpPr>
          <p:nvPr/>
        </p:nvSpPr>
        <p:spPr bwMode="auto">
          <a:xfrm>
            <a:off x="9206598" y="1075538"/>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19" name="Database_EFC7" title="Icon of a cylinder">
            <a:extLst>
              <a:ext uri="{FF2B5EF4-FFF2-40B4-BE49-F238E27FC236}">
                <a16:creationId xmlns:a16="http://schemas.microsoft.com/office/drawing/2014/main" id="{AEAC11F5-1C31-4EDB-A91D-818D9876B96D}"/>
              </a:ext>
            </a:extLst>
          </p:cNvPr>
          <p:cNvSpPr>
            <a:spLocks noChangeAspect="1" noEditPoints="1"/>
          </p:cNvSpPr>
          <p:nvPr/>
        </p:nvSpPr>
        <p:spPr bwMode="auto">
          <a:xfrm>
            <a:off x="8441924" y="1888339"/>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0" name="Database_EFC7" title="Icon of a cylinder">
            <a:extLst>
              <a:ext uri="{FF2B5EF4-FFF2-40B4-BE49-F238E27FC236}">
                <a16:creationId xmlns:a16="http://schemas.microsoft.com/office/drawing/2014/main" id="{356F8EB3-016F-4F54-AD91-1A1345613DBA}"/>
              </a:ext>
            </a:extLst>
          </p:cNvPr>
          <p:cNvSpPr>
            <a:spLocks noChangeAspect="1" noEditPoints="1"/>
          </p:cNvSpPr>
          <p:nvPr/>
        </p:nvSpPr>
        <p:spPr bwMode="auto">
          <a:xfrm>
            <a:off x="9206597" y="192398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0AC7A49D-1B48-42C2-A147-2D1EE9D8A1BF}"/>
              </a:ext>
            </a:extLst>
          </p:cNvPr>
          <p:cNvSpPr/>
          <p:nvPr/>
        </p:nvSpPr>
        <p:spPr bwMode="auto">
          <a:xfrm>
            <a:off x="7678340" y="358518"/>
            <a:ext cx="4379491" cy="5380775"/>
          </a:xfrm>
          <a:prstGeom prst="rect">
            <a:avLst/>
          </a:prstGeom>
          <a:noFill/>
          <a:ln w="10795" cap="flat" cmpd="sng" algn="ctr">
            <a:solidFill>
              <a:srgbClr val="000000"/>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6BEC2EFF-7D87-41C1-8AFD-0A3837AE8510}"/>
              </a:ext>
            </a:extLst>
          </p:cNvPr>
          <p:cNvSpPr/>
          <p:nvPr/>
        </p:nvSpPr>
        <p:spPr bwMode="auto">
          <a:xfrm>
            <a:off x="7881541" y="561719"/>
            <a:ext cx="3973824" cy="4944957"/>
          </a:xfrm>
          <a:prstGeom prst="rect">
            <a:avLst/>
          </a:prstGeom>
          <a:noFill/>
          <a:ln w="10795" cap="flat" cmpd="sng" algn="ctr">
            <a:solidFill>
              <a:srgbClr val="000000"/>
            </a:solidFill>
            <a:prstDash val="lg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FE4C17C4-138F-4C25-A8BA-ABD73E4C03F7}"/>
              </a:ext>
            </a:extLst>
          </p:cNvPr>
          <p:cNvSpPr/>
          <p:nvPr/>
        </p:nvSpPr>
        <p:spPr bwMode="auto">
          <a:xfrm>
            <a:off x="8290236" y="950205"/>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Database_EFC7" title="Icon of a cylinder">
            <a:extLst>
              <a:ext uri="{FF2B5EF4-FFF2-40B4-BE49-F238E27FC236}">
                <a16:creationId xmlns:a16="http://schemas.microsoft.com/office/drawing/2014/main" id="{90C0F112-E777-454E-8829-D521752B5947}"/>
              </a:ext>
            </a:extLst>
          </p:cNvPr>
          <p:cNvSpPr>
            <a:spLocks noChangeAspect="1" noEditPoints="1"/>
          </p:cNvSpPr>
          <p:nvPr/>
        </p:nvSpPr>
        <p:spPr bwMode="auto">
          <a:xfrm>
            <a:off x="8441924" y="33849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5" name="Database_EFC7" title="Icon of a cylinder">
            <a:extLst>
              <a:ext uri="{FF2B5EF4-FFF2-40B4-BE49-F238E27FC236}">
                <a16:creationId xmlns:a16="http://schemas.microsoft.com/office/drawing/2014/main" id="{22A34669-0568-4A87-BE9B-C3D1BCD86567}"/>
              </a:ext>
            </a:extLst>
          </p:cNvPr>
          <p:cNvSpPr>
            <a:spLocks noChangeAspect="1" noEditPoints="1"/>
          </p:cNvSpPr>
          <p:nvPr/>
        </p:nvSpPr>
        <p:spPr bwMode="auto">
          <a:xfrm>
            <a:off x="9206598" y="3384941"/>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6" name="Database_EFC7" title="Icon of a cylinder">
            <a:extLst>
              <a:ext uri="{FF2B5EF4-FFF2-40B4-BE49-F238E27FC236}">
                <a16:creationId xmlns:a16="http://schemas.microsoft.com/office/drawing/2014/main" id="{8C902638-8E4A-40A1-ADEB-E9CC6A65F75B}"/>
              </a:ext>
            </a:extLst>
          </p:cNvPr>
          <p:cNvSpPr>
            <a:spLocks noChangeAspect="1" noEditPoints="1"/>
          </p:cNvSpPr>
          <p:nvPr/>
        </p:nvSpPr>
        <p:spPr bwMode="auto">
          <a:xfrm>
            <a:off x="8441924" y="4197742"/>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7" name="Database_EFC7" title="Icon of a cylinder">
            <a:extLst>
              <a:ext uri="{FF2B5EF4-FFF2-40B4-BE49-F238E27FC236}">
                <a16:creationId xmlns:a16="http://schemas.microsoft.com/office/drawing/2014/main" id="{2C0EEDB9-D936-4C87-9ACA-BF9410057E34}"/>
              </a:ext>
            </a:extLst>
          </p:cNvPr>
          <p:cNvSpPr>
            <a:spLocks noChangeAspect="1" noEditPoints="1"/>
          </p:cNvSpPr>
          <p:nvPr/>
        </p:nvSpPr>
        <p:spPr bwMode="auto">
          <a:xfrm>
            <a:off x="9206597" y="4233383"/>
            <a:ext cx="413785" cy="53785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523" tIns="59761" rIns="119523" bIns="5976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36C9194B-12C1-4FAA-A988-5BD0CA7649B0}"/>
              </a:ext>
            </a:extLst>
          </p:cNvPr>
          <p:cNvSpPr/>
          <p:nvPr/>
        </p:nvSpPr>
        <p:spPr bwMode="auto">
          <a:xfrm>
            <a:off x="8290236" y="3259608"/>
            <a:ext cx="1477819" cy="1887867"/>
          </a:xfrm>
          <a:prstGeom prst="rect">
            <a:avLst/>
          </a:prstGeom>
          <a:noFill/>
          <a:ln w="10795" cap="flat" cmpd="sng" algn="ctr">
            <a:solidFill>
              <a:srgbClr val="0078D4"/>
            </a:solidFill>
            <a:prstDash val="sysDash"/>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D01D205A-6737-486E-BAB7-647FCFA7981E}"/>
              </a:ext>
            </a:extLst>
          </p:cNvPr>
          <p:cNvSpPr txBox="1"/>
          <p:nvPr/>
        </p:nvSpPr>
        <p:spPr>
          <a:xfrm>
            <a:off x="2269995" y="124303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0" name="TextBox 29">
            <a:extLst>
              <a:ext uri="{FF2B5EF4-FFF2-40B4-BE49-F238E27FC236}">
                <a16:creationId xmlns:a16="http://schemas.microsoft.com/office/drawing/2014/main" id="{D4AA42E9-A3A1-466B-B265-D77577AFDE6A}"/>
              </a:ext>
            </a:extLst>
          </p:cNvPr>
          <p:cNvSpPr txBox="1"/>
          <p:nvPr/>
        </p:nvSpPr>
        <p:spPr>
          <a:xfrm>
            <a:off x="3034669" y="124286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1" name="TextBox 30">
            <a:extLst>
              <a:ext uri="{FF2B5EF4-FFF2-40B4-BE49-F238E27FC236}">
                <a16:creationId xmlns:a16="http://schemas.microsoft.com/office/drawing/2014/main" id="{1F52768B-89FE-4316-9349-3696ADBAC34C}"/>
              </a:ext>
            </a:extLst>
          </p:cNvPr>
          <p:cNvSpPr txBox="1"/>
          <p:nvPr/>
        </p:nvSpPr>
        <p:spPr>
          <a:xfrm>
            <a:off x="22699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2" name="TextBox 31">
            <a:extLst>
              <a:ext uri="{FF2B5EF4-FFF2-40B4-BE49-F238E27FC236}">
                <a16:creationId xmlns:a16="http://schemas.microsoft.com/office/drawing/2014/main" id="{7A76E549-F593-4870-9852-7FE04E8E83DF}"/>
              </a:ext>
            </a:extLst>
          </p:cNvPr>
          <p:cNvSpPr txBox="1"/>
          <p:nvPr/>
        </p:nvSpPr>
        <p:spPr>
          <a:xfrm>
            <a:off x="3059295" y="205583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3" name="TextBox 32">
            <a:extLst>
              <a:ext uri="{FF2B5EF4-FFF2-40B4-BE49-F238E27FC236}">
                <a16:creationId xmlns:a16="http://schemas.microsoft.com/office/drawing/2014/main" id="{94C9DB8D-3723-4CA4-8CBB-8F945615EE82}"/>
              </a:ext>
            </a:extLst>
          </p:cNvPr>
          <p:cNvSpPr txBox="1"/>
          <p:nvPr/>
        </p:nvSpPr>
        <p:spPr>
          <a:xfrm>
            <a:off x="2269995" y="3561273"/>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a:t>
            </a:r>
          </a:p>
        </p:txBody>
      </p:sp>
      <p:sp>
        <p:nvSpPr>
          <p:cNvPr id="34" name="TextBox 33">
            <a:extLst>
              <a:ext uri="{FF2B5EF4-FFF2-40B4-BE49-F238E27FC236}">
                <a16:creationId xmlns:a16="http://schemas.microsoft.com/office/drawing/2014/main" id="{F0A9E07B-5640-4C36-9806-66A267018CCC}"/>
              </a:ext>
            </a:extLst>
          </p:cNvPr>
          <p:cNvSpPr txBox="1"/>
          <p:nvPr/>
        </p:nvSpPr>
        <p:spPr>
          <a:xfrm>
            <a:off x="3034669" y="356110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5" name="TextBox 34">
            <a:extLst>
              <a:ext uri="{FF2B5EF4-FFF2-40B4-BE49-F238E27FC236}">
                <a16:creationId xmlns:a16="http://schemas.microsoft.com/office/drawing/2014/main" id="{5218A854-4B03-4E4A-A1FC-0CAFBAE90591}"/>
              </a:ext>
            </a:extLst>
          </p:cNvPr>
          <p:cNvSpPr txBox="1"/>
          <p:nvPr/>
        </p:nvSpPr>
        <p:spPr>
          <a:xfrm>
            <a:off x="22699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6" name="TextBox 35">
            <a:extLst>
              <a:ext uri="{FF2B5EF4-FFF2-40B4-BE49-F238E27FC236}">
                <a16:creationId xmlns:a16="http://schemas.microsoft.com/office/drawing/2014/main" id="{248A2253-C08F-41A5-9989-6D94E9F6D7FD}"/>
              </a:ext>
            </a:extLst>
          </p:cNvPr>
          <p:cNvSpPr txBox="1"/>
          <p:nvPr/>
        </p:nvSpPr>
        <p:spPr>
          <a:xfrm>
            <a:off x="3059295" y="4374074"/>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37" name="TextBox 36">
            <a:extLst>
              <a:ext uri="{FF2B5EF4-FFF2-40B4-BE49-F238E27FC236}">
                <a16:creationId xmlns:a16="http://schemas.microsoft.com/office/drawing/2014/main" id="{923AE4B0-770E-428F-ADE3-D21DB7396486}"/>
              </a:ext>
            </a:extLst>
          </p:cNvPr>
          <p:cNvSpPr txBox="1"/>
          <p:nvPr/>
        </p:nvSpPr>
        <p:spPr>
          <a:xfrm>
            <a:off x="8309423" y="12593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8" name="TextBox 37">
            <a:extLst>
              <a:ext uri="{FF2B5EF4-FFF2-40B4-BE49-F238E27FC236}">
                <a16:creationId xmlns:a16="http://schemas.microsoft.com/office/drawing/2014/main" id="{37837E3A-5783-4AB1-B67E-25D30EE044CC}"/>
              </a:ext>
            </a:extLst>
          </p:cNvPr>
          <p:cNvSpPr txBox="1"/>
          <p:nvPr/>
        </p:nvSpPr>
        <p:spPr>
          <a:xfrm>
            <a:off x="9074097" y="1259216"/>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39" name="TextBox 38">
            <a:extLst>
              <a:ext uri="{FF2B5EF4-FFF2-40B4-BE49-F238E27FC236}">
                <a16:creationId xmlns:a16="http://schemas.microsoft.com/office/drawing/2014/main" id="{E38B8D77-33AD-48FF-9E7C-DDCAE8FED491}"/>
              </a:ext>
            </a:extLst>
          </p:cNvPr>
          <p:cNvSpPr txBox="1"/>
          <p:nvPr/>
        </p:nvSpPr>
        <p:spPr>
          <a:xfrm>
            <a:off x="83094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0" name="TextBox 39">
            <a:extLst>
              <a:ext uri="{FF2B5EF4-FFF2-40B4-BE49-F238E27FC236}">
                <a16:creationId xmlns:a16="http://schemas.microsoft.com/office/drawing/2014/main" id="{DE694ABD-104A-484C-9113-6764861AAF39}"/>
              </a:ext>
            </a:extLst>
          </p:cNvPr>
          <p:cNvSpPr txBox="1"/>
          <p:nvPr/>
        </p:nvSpPr>
        <p:spPr>
          <a:xfrm>
            <a:off x="9098723" y="2072185"/>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1" name="TextBox 40">
            <a:extLst>
              <a:ext uri="{FF2B5EF4-FFF2-40B4-BE49-F238E27FC236}">
                <a16:creationId xmlns:a16="http://schemas.microsoft.com/office/drawing/2014/main" id="{607CDA5D-B268-4E17-9917-BA2FCC7CD20B}"/>
              </a:ext>
            </a:extLst>
          </p:cNvPr>
          <p:cNvSpPr txBox="1"/>
          <p:nvPr/>
        </p:nvSpPr>
        <p:spPr>
          <a:xfrm>
            <a:off x="8309423" y="35489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2" name="TextBox 41">
            <a:extLst>
              <a:ext uri="{FF2B5EF4-FFF2-40B4-BE49-F238E27FC236}">
                <a16:creationId xmlns:a16="http://schemas.microsoft.com/office/drawing/2014/main" id="{B82E7224-D8CF-443E-BC93-CEB4A8E1A73A}"/>
              </a:ext>
            </a:extLst>
          </p:cNvPr>
          <p:cNvSpPr txBox="1"/>
          <p:nvPr/>
        </p:nvSpPr>
        <p:spPr>
          <a:xfrm>
            <a:off x="9074097" y="3548752"/>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a:t>
            </a:r>
          </a:p>
        </p:txBody>
      </p:sp>
      <p:sp>
        <p:nvSpPr>
          <p:cNvPr id="43" name="TextBox 42">
            <a:extLst>
              <a:ext uri="{FF2B5EF4-FFF2-40B4-BE49-F238E27FC236}">
                <a16:creationId xmlns:a16="http://schemas.microsoft.com/office/drawing/2014/main" id="{81A82C26-3818-4CF7-8972-E9D5511E69E4}"/>
              </a:ext>
            </a:extLst>
          </p:cNvPr>
          <p:cNvSpPr txBox="1"/>
          <p:nvPr/>
        </p:nvSpPr>
        <p:spPr>
          <a:xfrm>
            <a:off x="83094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4" name="TextBox 43">
            <a:extLst>
              <a:ext uri="{FF2B5EF4-FFF2-40B4-BE49-F238E27FC236}">
                <a16:creationId xmlns:a16="http://schemas.microsoft.com/office/drawing/2014/main" id="{9CEB812B-0D49-457B-AFCD-FD676D24630B}"/>
              </a:ext>
            </a:extLst>
          </p:cNvPr>
          <p:cNvSpPr txBox="1"/>
          <p:nvPr/>
        </p:nvSpPr>
        <p:spPr>
          <a:xfrm>
            <a:off x="9098723" y="4361721"/>
            <a:ext cx="666255"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a:t>
            </a:r>
          </a:p>
        </p:txBody>
      </p:sp>
      <p:sp>
        <p:nvSpPr>
          <p:cNvPr id="45" name="Rectangle 44">
            <a:extLst>
              <a:ext uri="{FF2B5EF4-FFF2-40B4-BE49-F238E27FC236}">
                <a16:creationId xmlns:a16="http://schemas.microsoft.com/office/drawing/2014/main" id="{5C4B4F54-F3EA-4EBD-8E42-1A7D3979B33D}"/>
              </a:ext>
            </a:extLst>
          </p:cNvPr>
          <p:cNvSpPr/>
          <p:nvPr/>
        </p:nvSpPr>
        <p:spPr bwMode="auto">
          <a:xfrm>
            <a:off x="3971637"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ED70F46F-F2F4-4F19-B072-186D57869A7C}"/>
              </a:ext>
            </a:extLst>
          </p:cNvPr>
          <p:cNvSpPr/>
          <p:nvPr/>
        </p:nvSpPr>
        <p:spPr bwMode="auto">
          <a:xfrm>
            <a:off x="4390298"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5784FDE-45D2-4DF9-BED8-8B0EBC64F431}"/>
              </a:ext>
            </a:extLst>
          </p:cNvPr>
          <p:cNvSpPr/>
          <p:nvPr/>
        </p:nvSpPr>
        <p:spPr bwMode="auto">
          <a:xfrm>
            <a:off x="4823575"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B70AB046-5FF6-4518-AB80-07855F5C77BF}"/>
              </a:ext>
            </a:extLst>
          </p:cNvPr>
          <p:cNvSpPr/>
          <p:nvPr/>
        </p:nvSpPr>
        <p:spPr bwMode="auto">
          <a:xfrm>
            <a:off x="3983385"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296028A8-7199-4919-8BFB-A8030A174B19}"/>
              </a:ext>
            </a:extLst>
          </p:cNvPr>
          <p:cNvSpPr/>
          <p:nvPr/>
        </p:nvSpPr>
        <p:spPr bwMode="auto">
          <a:xfrm>
            <a:off x="4390298"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B5674909-8EB8-4C3B-93BF-D87FEFA08DA6}"/>
              </a:ext>
            </a:extLst>
          </p:cNvPr>
          <p:cNvSpPr/>
          <p:nvPr/>
        </p:nvSpPr>
        <p:spPr bwMode="auto">
          <a:xfrm>
            <a:off x="4823575"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A8568D16-0BFA-4A9F-891C-E191BFAB3C9A}"/>
              </a:ext>
            </a:extLst>
          </p:cNvPr>
          <p:cNvSpPr/>
          <p:nvPr/>
        </p:nvSpPr>
        <p:spPr bwMode="auto">
          <a:xfrm>
            <a:off x="10077238" y="1242866"/>
            <a:ext cx="267855" cy="1758460"/>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987C8CDC-DACE-48A5-89A7-31D2E7A88892}"/>
              </a:ext>
            </a:extLst>
          </p:cNvPr>
          <p:cNvSpPr/>
          <p:nvPr/>
        </p:nvSpPr>
        <p:spPr bwMode="auto">
          <a:xfrm>
            <a:off x="10495899" y="2394389"/>
            <a:ext cx="267855" cy="606936"/>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3" name="Rectangle 52">
            <a:extLst>
              <a:ext uri="{FF2B5EF4-FFF2-40B4-BE49-F238E27FC236}">
                <a16:creationId xmlns:a16="http://schemas.microsoft.com/office/drawing/2014/main" id="{4042CA92-6757-4AA0-83E0-7EE8EB5A5AEC}"/>
              </a:ext>
            </a:extLst>
          </p:cNvPr>
          <p:cNvSpPr/>
          <p:nvPr/>
        </p:nvSpPr>
        <p:spPr bwMode="auto">
          <a:xfrm>
            <a:off x="10929177" y="1764148"/>
            <a:ext cx="267855" cy="1237177"/>
          </a:xfrm>
          <a:prstGeom prst="rect">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8BA9408D-8B77-4D55-B326-BA8BB7E7A238}"/>
              </a:ext>
            </a:extLst>
          </p:cNvPr>
          <p:cNvSpPr/>
          <p:nvPr/>
        </p:nvSpPr>
        <p:spPr bwMode="auto">
          <a:xfrm>
            <a:off x="10088986" y="3122989"/>
            <a:ext cx="267855" cy="1758460"/>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6CEC3580-1DA3-4B0B-97FC-E562EA9880E7}"/>
              </a:ext>
            </a:extLst>
          </p:cNvPr>
          <p:cNvSpPr/>
          <p:nvPr/>
        </p:nvSpPr>
        <p:spPr bwMode="auto">
          <a:xfrm>
            <a:off x="10495899" y="3123445"/>
            <a:ext cx="267855" cy="606936"/>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DA98B21E-83C6-443C-8574-3437586F1EAF}"/>
              </a:ext>
            </a:extLst>
          </p:cNvPr>
          <p:cNvSpPr/>
          <p:nvPr/>
        </p:nvSpPr>
        <p:spPr bwMode="auto">
          <a:xfrm>
            <a:off x="10929177" y="3121892"/>
            <a:ext cx="267855" cy="1237177"/>
          </a:xfrm>
          <a:prstGeom prst="rect">
            <a:avLst/>
          </a:prstGeom>
          <a:solidFill>
            <a:srgbClr val="00B050"/>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 name="TextBox 56">
            <a:extLst>
              <a:ext uri="{FF2B5EF4-FFF2-40B4-BE49-F238E27FC236}">
                <a16:creationId xmlns:a16="http://schemas.microsoft.com/office/drawing/2014/main" id="{057DCC77-4342-439C-BB1C-F8F026298856}"/>
              </a:ext>
            </a:extLst>
          </p:cNvPr>
          <p:cNvSpPr txBox="1"/>
          <p:nvPr/>
        </p:nvSpPr>
        <p:spPr>
          <a:xfrm rot="16200000">
            <a:off x="3676288"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58" name="TextBox 57">
            <a:extLst>
              <a:ext uri="{FF2B5EF4-FFF2-40B4-BE49-F238E27FC236}">
                <a16:creationId xmlns:a16="http://schemas.microsoft.com/office/drawing/2014/main" id="{F151D679-FD7C-4B73-A156-4D4AE4A989EC}"/>
              </a:ext>
            </a:extLst>
          </p:cNvPr>
          <p:cNvSpPr txBox="1"/>
          <p:nvPr/>
        </p:nvSpPr>
        <p:spPr>
          <a:xfrm rot="16200000">
            <a:off x="4088036" y="286184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59" name="TextBox 58">
            <a:extLst>
              <a:ext uri="{FF2B5EF4-FFF2-40B4-BE49-F238E27FC236}">
                <a16:creationId xmlns:a16="http://schemas.microsoft.com/office/drawing/2014/main" id="{E76F3493-5E84-4F20-8030-359A33F3C165}"/>
              </a:ext>
            </a:extLst>
          </p:cNvPr>
          <p:cNvSpPr txBox="1"/>
          <p:nvPr/>
        </p:nvSpPr>
        <p:spPr>
          <a:xfrm rot="16200000">
            <a:off x="4520477" y="2864849"/>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0" name="TextBox 59">
            <a:extLst>
              <a:ext uri="{FF2B5EF4-FFF2-40B4-BE49-F238E27FC236}">
                <a16:creationId xmlns:a16="http://schemas.microsoft.com/office/drawing/2014/main" id="{3C722FDE-27AB-4448-BDF3-B1769E68886B}"/>
              </a:ext>
            </a:extLst>
          </p:cNvPr>
          <p:cNvSpPr txBox="1"/>
          <p:nvPr/>
        </p:nvSpPr>
        <p:spPr>
          <a:xfrm rot="16200000">
            <a:off x="9786394" y="289675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1</a:t>
            </a:r>
          </a:p>
        </p:txBody>
      </p:sp>
      <p:sp>
        <p:nvSpPr>
          <p:cNvPr id="61" name="TextBox 60">
            <a:extLst>
              <a:ext uri="{FF2B5EF4-FFF2-40B4-BE49-F238E27FC236}">
                <a16:creationId xmlns:a16="http://schemas.microsoft.com/office/drawing/2014/main" id="{C077EE59-1A68-48F8-A56B-AFF0FB83056E}"/>
              </a:ext>
            </a:extLst>
          </p:cNvPr>
          <p:cNvSpPr txBox="1"/>
          <p:nvPr/>
        </p:nvSpPr>
        <p:spPr>
          <a:xfrm rot="16200000">
            <a:off x="10198142" y="2877796"/>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2</a:t>
            </a:r>
          </a:p>
        </p:txBody>
      </p:sp>
      <p:sp>
        <p:nvSpPr>
          <p:cNvPr id="62" name="TextBox 61">
            <a:extLst>
              <a:ext uri="{FF2B5EF4-FFF2-40B4-BE49-F238E27FC236}">
                <a16:creationId xmlns:a16="http://schemas.microsoft.com/office/drawing/2014/main" id="{9B8E9903-F1B3-4BDE-A353-D408F3C3F9EF}"/>
              </a:ext>
            </a:extLst>
          </p:cNvPr>
          <p:cNvSpPr txBox="1"/>
          <p:nvPr/>
        </p:nvSpPr>
        <p:spPr>
          <a:xfrm rot="16200000">
            <a:off x="10630584" y="2880802"/>
            <a:ext cx="880113"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Table 3</a:t>
            </a:r>
          </a:p>
        </p:txBody>
      </p:sp>
      <p:sp>
        <p:nvSpPr>
          <p:cNvPr id="63" name="Rectangle 62">
            <a:extLst>
              <a:ext uri="{FF2B5EF4-FFF2-40B4-BE49-F238E27FC236}">
                <a16:creationId xmlns:a16="http://schemas.microsoft.com/office/drawing/2014/main" id="{8FD7FEA7-9A51-404B-8C74-C9F75D9DEADD}"/>
              </a:ext>
            </a:extLst>
          </p:cNvPr>
          <p:cNvSpPr/>
          <p:nvPr/>
        </p:nvSpPr>
        <p:spPr bwMode="auto">
          <a:xfrm>
            <a:off x="3846697" y="1160624"/>
            <a:ext cx="137184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BB1DD8CA-1B83-4E40-AF31-0E34A6065E36}"/>
              </a:ext>
            </a:extLst>
          </p:cNvPr>
          <p:cNvSpPr/>
          <p:nvPr/>
        </p:nvSpPr>
        <p:spPr bwMode="auto">
          <a:xfrm>
            <a:off x="9996289" y="1160624"/>
            <a:ext cx="1336728" cy="3801979"/>
          </a:xfrm>
          <a:prstGeom prst="rect">
            <a:avLst/>
          </a:prstGeom>
          <a:noFill/>
          <a:ln w="10795" cap="flat" cmpd="sng" algn="ctr">
            <a:solidFill>
              <a:srgbClr val="000000"/>
            </a:solid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5" name="TextBox 64">
            <a:extLst>
              <a:ext uri="{FF2B5EF4-FFF2-40B4-BE49-F238E27FC236}">
                <a16:creationId xmlns:a16="http://schemas.microsoft.com/office/drawing/2014/main" id="{EE69DC5B-8CC3-48B7-95F4-2CF031D19AFD}"/>
              </a:ext>
            </a:extLst>
          </p:cNvPr>
          <p:cNvSpPr txBox="1"/>
          <p:nvPr/>
        </p:nvSpPr>
        <p:spPr>
          <a:xfrm>
            <a:off x="4545860" y="463046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6" name="TextBox 65">
            <a:extLst>
              <a:ext uri="{FF2B5EF4-FFF2-40B4-BE49-F238E27FC236}">
                <a16:creationId xmlns:a16="http://schemas.microsoft.com/office/drawing/2014/main" id="{84B360B7-A44D-4ED1-8EF6-E868B0726FD0}"/>
              </a:ext>
            </a:extLst>
          </p:cNvPr>
          <p:cNvSpPr txBox="1"/>
          <p:nvPr/>
        </p:nvSpPr>
        <p:spPr>
          <a:xfrm>
            <a:off x="10701932" y="4659729"/>
            <a:ext cx="680636"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View</a:t>
            </a:r>
          </a:p>
        </p:txBody>
      </p:sp>
      <p:sp>
        <p:nvSpPr>
          <p:cNvPr id="67" name="Arrow: Right 66">
            <a:extLst>
              <a:ext uri="{FF2B5EF4-FFF2-40B4-BE49-F238E27FC236}">
                <a16:creationId xmlns:a16="http://schemas.microsoft.com/office/drawing/2014/main" id="{0F451952-931F-4B93-AC40-CA3B6F90CD95}"/>
              </a:ext>
            </a:extLst>
          </p:cNvPr>
          <p:cNvSpPr/>
          <p:nvPr/>
        </p:nvSpPr>
        <p:spPr bwMode="auto">
          <a:xfrm>
            <a:off x="5523346" y="1888339"/>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Arrow: Right 67">
            <a:extLst>
              <a:ext uri="{FF2B5EF4-FFF2-40B4-BE49-F238E27FC236}">
                <a16:creationId xmlns:a16="http://schemas.microsoft.com/office/drawing/2014/main" id="{396F147E-B3FA-4012-9BDE-178D94E29DAD}"/>
              </a:ext>
            </a:extLst>
          </p:cNvPr>
          <p:cNvSpPr/>
          <p:nvPr/>
        </p:nvSpPr>
        <p:spPr bwMode="auto">
          <a:xfrm>
            <a:off x="5523346" y="4091207"/>
            <a:ext cx="2603541" cy="183845"/>
          </a:xfrm>
          <a:prstGeom prst="rightArrow">
            <a:avLst/>
          </a:prstGeom>
          <a:solidFill>
            <a:srgbClr val="0078D4"/>
          </a:solidFill>
          <a:ln w="10795" cap="flat" cmpd="sng" algn="ctr">
            <a:noFill/>
            <a:prstDash val="solid"/>
            <a:headEnd type="none" w="med" len="med"/>
            <a:tailEnd type="none" w="med" len="med"/>
          </a:ln>
          <a:effectLst/>
        </p:spPr>
        <p:txBody>
          <a:bodyPr vert="horz" wrap="square" lIns="0" tIns="62183" rIns="0" bIns="62183" numCol="1" rtlCol="0" anchor="ctr" anchorCtr="0" compatLnSpc="1">
            <a:prstTxWarp prst="textNoShape">
              <a:avLst/>
            </a:prstTxWarp>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69" name="Straight Arrow Connector 68">
            <a:extLst>
              <a:ext uri="{FF2B5EF4-FFF2-40B4-BE49-F238E27FC236}">
                <a16:creationId xmlns:a16="http://schemas.microsoft.com/office/drawing/2014/main" id="{48DB9C54-5EA6-4085-9130-6D4EFCD6F174}"/>
              </a:ext>
            </a:extLst>
          </p:cNvPr>
          <p:cNvCxnSpPr>
            <a:cxnSpLocks/>
          </p:cNvCxnSpPr>
          <p:nvPr/>
        </p:nvCxnSpPr>
        <p:spPr>
          <a:xfrm flipV="1">
            <a:off x="2850439" y="1412143"/>
            <a:ext cx="270040" cy="168"/>
          </a:xfrm>
          <a:prstGeom prst="straightConnector1">
            <a:avLst/>
          </a:prstGeom>
          <a:noFill/>
          <a:ln w="9525" cap="flat" cmpd="sng" algn="ctr">
            <a:solidFill>
              <a:srgbClr val="000000"/>
            </a:solidFill>
            <a:prstDash val="solid"/>
            <a:headEnd type="none"/>
            <a:tailEnd type="triangle"/>
          </a:ln>
          <a:effectLst/>
        </p:spPr>
      </p:cxnSp>
      <p:cxnSp>
        <p:nvCxnSpPr>
          <p:cNvPr id="70" name="Straight Arrow Connector 69">
            <a:extLst>
              <a:ext uri="{FF2B5EF4-FFF2-40B4-BE49-F238E27FC236}">
                <a16:creationId xmlns:a16="http://schemas.microsoft.com/office/drawing/2014/main" id="{316C7C03-2D8B-4193-99DE-54FB56005970}"/>
              </a:ext>
            </a:extLst>
          </p:cNvPr>
          <p:cNvCxnSpPr>
            <a:cxnSpLocks/>
          </p:cNvCxnSpPr>
          <p:nvPr/>
        </p:nvCxnSpPr>
        <p:spPr>
          <a:xfrm flipH="1">
            <a:off x="2603122" y="1633737"/>
            <a:ext cx="6172" cy="250559"/>
          </a:xfrm>
          <a:prstGeom prst="straightConnector1">
            <a:avLst/>
          </a:prstGeom>
          <a:noFill/>
          <a:ln w="9525" cap="flat" cmpd="sng" algn="ctr">
            <a:solidFill>
              <a:srgbClr val="000000"/>
            </a:solidFill>
            <a:prstDash val="solid"/>
            <a:headEnd type="none"/>
            <a:tailEnd type="triangle"/>
          </a:ln>
          <a:effectLst/>
        </p:spPr>
      </p:cxnSp>
      <p:cxnSp>
        <p:nvCxnSpPr>
          <p:cNvPr id="71" name="Straight Arrow Connector 70">
            <a:extLst>
              <a:ext uri="{FF2B5EF4-FFF2-40B4-BE49-F238E27FC236}">
                <a16:creationId xmlns:a16="http://schemas.microsoft.com/office/drawing/2014/main" id="{FF45AEBA-BE11-410C-921F-73F93310D002}"/>
              </a:ext>
            </a:extLst>
          </p:cNvPr>
          <p:cNvCxnSpPr>
            <a:cxnSpLocks/>
          </p:cNvCxnSpPr>
          <p:nvPr/>
        </p:nvCxnSpPr>
        <p:spPr>
          <a:xfrm>
            <a:off x="2833159" y="1613392"/>
            <a:ext cx="335435" cy="321493"/>
          </a:xfrm>
          <a:prstGeom prst="straightConnector1">
            <a:avLst/>
          </a:prstGeom>
          <a:noFill/>
          <a:ln w="9525" cap="flat" cmpd="sng" algn="ctr">
            <a:solidFill>
              <a:srgbClr val="000000"/>
            </a:solidFill>
            <a:prstDash val="solid"/>
            <a:headEnd type="none"/>
            <a:tailEnd type="triangle"/>
          </a:ln>
          <a:effectLst/>
        </p:spPr>
      </p:cxnSp>
      <p:cxnSp>
        <p:nvCxnSpPr>
          <p:cNvPr id="72" name="Straight Arrow Connector 71">
            <a:extLst>
              <a:ext uri="{FF2B5EF4-FFF2-40B4-BE49-F238E27FC236}">
                <a16:creationId xmlns:a16="http://schemas.microsoft.com/office/drawing/2014/main" id="{A69C22F8-579A-4B66-9E71-8CCC387234C8}"/>
              </a:ext>
            </a:extLst>
          </p:cNvPr>
          <p:cNvCxnSpPr>
            <a:cxnSpLocks/>
          </p:cNvCxnSpPr>
          <p:nvPr/>
        </p:nvCxnSpPr>
        <p:spPr>
          <a:xfrm flipV="1">
            <a:off x="2856527" y="3710640"/>
            <a:ext cx="270040" cy="168"/>
          </a:xfrm>
          <a:prstGeom prst="straightConnector1">
            <a:avLst/>
          </a:prstGeom>
          <a:noFill/>
          <a:ln w="9525" cap="flat" cmpd="sng" algn="ctr">
            <a:solidFill>
              <a:srgbClr val="000000"/>
            </a:solidFill>
            <a:prstDash val="solid"/>
            <a:headEnd type="none"/>
            <a:tailEnd type="triangle"/>
          </a:ln>
          <a:effectLst/>
        </p:spPr>
      </p:cxnSp>
      <p:cxnSp>
        <p:nvCxnSpPr>
          <p:cNvPr id="73" name="Straight Arrow Connector 72">
            <a:extLst>
              <a:ext uri="{FF2B5EF4-FFF2-40B4-BE49-F238E27FC236}">
                <a16:creationId xmlns:a16="http://schemas.microsoft.com/office/drawing/2014/main" id="{21A333B4-166A-495F-A6F2-74C6C6E0AD95}"/>
              </a:ext>
            </a:extLst>
          </p:cNvPr>
          <p:cNvCxnSpPr>
            <a:cxnSpLocks/>
          </p:cNvCxnSpPr>
          <p:nvPr/>
        </p:nvCxnSpPr>
        <p:spPr>
          <a:xfrm flipH="1">
            <a:off x="2609210" y="3932234"/>
            <a:ext cx="6172" cy="250559"/>
          </a:xfrm>
          <a:prstGeom prst="straightConnector1">
            <a:avLst/>
          </a:prstGeom>
          <a:noFill/>
          <a:ln w="9525" cap="flat" cmpd="sng" algn="ctr">
            <a:solidFill>
              <a:srgbClr val="000000"/>
            </a:solidFill>
            <a:prstDash val="solid"/>
            <a:headEnd type="none"/>
            <a:tailEnd type="triangle"/>
          </a:ln>
          <a:effectLst/>
        </p:spPr>
      </p:cxnSp>
      <p:cxnSp>
        <p:nvCxnSpPr>
          <p:cNvPr id="74" name="Straight Arrow Connector 73">
            <a:extLst>
              <a:ext uri="{FF2B5EF4-FFF2-40B4-BE49-F238E27FC236}">
                <a16:creationId xmlns:a16="http://schemas.microsoft.com/office/drawing/2014/main" id="{24D6B49D-9D70-4E14-AED6-09BC97A88497}"/>
              </a:ext>
            </a:extLst>
          </p:cNvPr>
          <p:cNvCxnSpPr>
            <a:cxnSpLocks/>
          </p:cNvCxnSpPr>
          <p:nvPr/>
        </p:nvCxnSpPr>
        <p:spPr>
          <a:xfrm>
            <a:off x="2839247" y="3911890"/>
            <a:ext cx="335435" cy="321493"/>
          </a:xfrm>
          <a:prstGeom prst="straightConnector1">
            <a:avLst/>
          </a:prstGeom>
          <a:noFill/>
          <a:ln w="9525" cap="flat" cmpd="sng" algn="ctr">
            <a:solidFill>
              <a:srgbClr val="000000"/>
            </a:solidFill>
            <a:prstDash val="solid"/>
            <a:headEnd type="none"/>
            <a:tailEnd type="triangle"/>
          </a:ln>
          <a:effectLst/>
        </p:spPr>
      </p:cxnSp>
      <p:cxnSp>
        <p:nvCxnSpPr>
          <p:cNvPr id="75" name="Straight Arrow Connector 74">
            <a:extLst>
              <a:ext uri="{FF2B5EF4-FFF2-40B4-BE49-F238E27FC236}">
                <a16:creationId xmlns:a16="http://schemas.microsoft.com/office/drawing/2014/main" id="{AE846BA9-020E-4580-815A-CA412D224B21}"/>
              </a:ext>
            </a:extLst>
          </p:cNvPr>
          <p:cNvCxnSpPr>
            <a:cxnSpLocks/>
          </p:cNvCxnSpPr>
          <p:nvPr/>
        </p:nvCxnSpPr>
        <p:spPr>
          <a:xfrm flipV="1">
            <a:off x="8908839" y="1406175"/>
            <a:ext cx="270040" cy="168"/>
          </a:xfrm>
          <a:prstGeom prst="straightConnector1">
            <a:avLst/>
          </a:prstGeom>
          <a:noFill/>
          <a:ln w="9525" cap="flat" cmpd="sng" algn="ctr">
            <a:solidFill>
              <a:srgbClr val="000000"/>
            </a:solidFill>
            <a:prstDash val="solid"/>
            <a:headEnd type="none"/>
            <a:tailEnd type="triangle"/>
          </a:ln>
          <a:effectLst/>
        </p:spPr>
      </p:cxnSp>
      <p:cxnSp>
        <p:nvCxnSpPr>
          <p:cNvPr id="76" name="Straight Arrow Connector 75">
            <a:extLst>
              <a:ext uri="{FF2B5EF4-FFF2-40B4-BE49-F238E27FC236}">
                <a16:creationId xmlns:a16="http://schemas.microsoft.com/office/drawing/2014/main" id="{D53D3120-2549-4DF2-BB04-5B00B1B3D817}"/>
              </a:ext>
            </a:extLst>
          </p:cNvPr>
          <p:cNvCxnSpPr>
            <a:cxnSpLocks/>
          </p:cNvCxnSpPr>
          <p:nvPr/>
        </p:nvCxnSpPr>
        <p:spPr>
          <a:xfrm flipH="1">
            <a:off x="8661522" y="1627769"/>
            <a:ext cx="6172" cy="250559"/>
          </a:xfrm>
          <a:prstGeom prst="straightConnector1">
            <a:avLst/>
          </a:prstGeom>
          <a:noFill/>
          <a:ln w="9525" cap="flat" cmpd="sng" algn="ctr">
            <a:solidFill>
              <a:srgbClr val="000000"/>
            </a:solidFill>
            <a:prstDash val="solid"/>
            <a:headEnd type="none"/>
            <a:tailEnd type="triangle"/>
          </a:ln>
          <a:effectLst/>
        </p:spPr>
      </p:cxnSp>
      <p:cxnSp>
        <p:nvCxnSpPr>
          <p:cNvPr id="77" name="Straight Arrow Connector 76">
            <a:extLst>
              <a:ext uri="{FF2B5EF4-FFF2-40B4-BE49-F238E27FC236}">
                <a16:creationId xmlns:a16="http://schemas.microsoft.com/office/drawing/2014/main" id="{13355301-2781-42D4-8DC3-662488910F42}"/>
              </a:ext>
            </a:extLst>
          </p:cNvPr>
          <p:cNvCxnSpPr>
            <a:cxnSpLocks/>
          </p:cNvCxnSpPr>
          <p:nvPr/>
        </p:nvCxnSpPr>
        <p:spPr>
          <a:xfrm>
            <a:off x="8891559" y="1607424"/>
            <a:ext cx="335435" cy="321493"/>
          </a:xfrm>
          <a:prstGeom prst="straightConnector1">
            <a:avLst/>
          </a:prstGeom>
          <a:noFill/>
          <a:ln w="9525" cap="flat" cmpd="sng" algn="ctr">
            <a:solidFill>
              <a:srgbClr val="000000"/>
            </a:solidFill>
            <a:prstDash val="solid"/>
            <a:headEnd type="none"/>
            <a:tailEnd type="triangle"/>
          </a:ln>
          <a:effectLst/>
        </p:spPr>
      </p:cxnSp>
      <p:cxnSp>
        <p:nvCxnSpPr>
          <p:cNvPr id="78" name="Straight Arrow Connector 77">
            <a:extLst>
              <a:ext uri="{FF2B5EF4-FFF2-40B4-BE49-F238E27FC236}">
                <a16:creationId xmlns:a16="http://schemas.microsoft.com/office/drawing/2014/main" id="{CB433D0A-95B4-41DF-852A-B7DB0CB2E82D}"/>
              </a:ext>
            </a:extLst>
          </p:cNvPr>
          <p:cNvCxnSpPr>
            <a:cxnSpLocks/>
          </p:cNvCxnSpPr>
          <p:nvPr/>
        </p:nvCxnSpPr>
        <p:spPr>
          <a:xfrm flipV="1">
            <a:off x="8908839" y="3716168"/>
            <a:ext cx="270040" cy="168"/>
          </a:xfrm>
          <a:prstGeom prst="straightConnector1">
            <a:avLst/>
          </a:prstGeom>
          <a:noFill/>
          <a:ln w="9525" cap="flat" cmpd="sng" algn="ctr">
            <a:solidFill>
              <a:srgbClr val="000000"/>
            </a:solidFill>
            <a:prstDash val="solid"/>
            <a:headEnd type="none"/>
            <a:tailEnd type="triangle"/>
          </a:ln>
          <a:effectLst/>
        </p:spPr>
      </p:cxnSp>
      <p:cxnSp>
        <p:nvCxnSpPr>
          <p:cNvPr id="79" name="Straight Arrow Connector 78">
            <a:extLst>
              <a:ext uri="{FF2B5EF4-FFF2-40B4-BE49-F238E27FC236}">
                <a16:creationId xmlns:a16="http://schemas.microsoft.com/office/drawing/2014/main" id="{CC00CDF3-5586-433D-BF42-48338F4AA6BA}"/>
              </a:ext>
            </a:extLst>
          </p:cNvPr>
          <p:cNvCxnSpPr>
            <a:cxnSpLocks/>
          </p:cNvCxnSpPr>
          <p:nvPr/>
        </p:nvCxnSpPr>
        <p:spPr>
          <a:xfrm flipH="1">
            <a:off x="8661522" y="3937762"/>
            <a:ext cx="6172" cy="250559"/>
          </a:xfrm>
          <a:prstGeom prst="straightConnector1">
            <a:avLst/>
          </a:prstGeom>
          <a:noFill/>
          <a:ln w="9525" cap="flat" cmpd="sng" algn="ctr">
            <a:solidFill>
              <a:srgbClr val="000000"/>
            </a:solidFill>
            <a:prstDash val="solid"/>
            <a:headEnd type="none"/>
            <a:tailEnd type="triangle"/>
          </a:ln>
          <a:effectLst/>
        </p:spPr>
      </p:cxnSp>
      <p:cxnSp>
        <p:nvCxnSpPr>
          <p:cNvPr id="80" name="Straight Arrow Connector 79">
            <a:extLst>
              <a:ext uri="{FF2B5EF4-FFF2-40B4-BE49-F238E27FC236}">
                <a16:creationId xmlns:a16="http://schemas.microsoft.com/office/drawing/2014/main" id="{6605996B-2DEA-4BBA-B516-63DBABE08848}"/>
              </a:ext>
            </a:extLst>
          </p:cNvPr>
          <p:cNvCxnSpPr>
            <a:cxnSpLocks/>
          </p:cNvCxnSpPr>
          <p:nvPr/>
        </p:nvCxnSpPr>
        <p:spPr>
          <a:xfrm>
            <a:off x="8891559" y="3917418"/>
            <a:ext cx="335435" cy="321493"/>
          </a:xfrm>
          <a:prstGeom prst="straightConnector1">
            <a:avLst/>
          </a:prstGeom>
          <a:noFill/>
          <a:ln w="9525" cap="flat" cmpd="sng" algn="ctr">
            <a:solidFill>
              <a:srgbClr val="000000"/>
            </a:solidFill>
            <a:prstDash val="solid"/>
            <a:headEnd type="none"/>
            <a:tailEnd type="triangle"/>
          </a:ln>
          <a:effectLst/>
        </p:spPr>
      </p:cxnSp>
      <p:sp>
        <p:nvSpPr>
          <p:cNvPr id="81" name="TextBox 80">
            <a:extLst>
              <a:ext uri="{FF2B5EF4-FFF2-40B4-BE49-F238E27FC236}">
                <a16:creationId xmlns:a16="http://schemas.microsoft.com/office/drawing/2014/main" id="{9A8AE0C2-F18B-4E9B-A4B0-0BAD8E9DB900}"/>
              </a:ext>
            </a:extLst>
          </p:cNvPr>
          <p:cNvSpPr txBox="1"/>
          <p:nvPr/>
        </p:nvSpPr>
        <p:spPr>
          <a:xfrm>
            <a:off x="6581647" y="4051023"/>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Asynch</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82" name="TextBox 81">
            <a:extLst>
              <a:ext uri="{FF2B5EF4-FFF2-40B4-BE49-F238E27FC236}">
                <a16:creationId xmlns:a16="http://schemas.microsoft.com/office/drawing/2014/main" id="{2FD64F31-B95E-4ED3-A228-DD3F91BC3164}"/>
              </a:ext>
            </a:extLst>
          </p:cNvPr>
          <p:cNvSpPr txBox="1"/>
          <p:nvPr/>
        </p:nvSpPr>
        <p:spPr>
          <a:xfrm>
            <a:off x="6586501" y="1833658"/>
            <a:ext cx="621324"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Asynch</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83" name="TextBox 82">
            <a:extLst>
              <a:ext uri="{FF2B5EF4-FFF2-40B4-BE49-F238E27FC236}">
                <a16:creationId xmlns:a16="http://schemas.microsoft.com/office/drawing/2014/main" id="{3F9D4844-E149-4BCD-AB6E-E381EC407C33}"/>
              </a:ext>
            </a:extLst>
          </p:cNvPr>
          <p:cNvSpPr txBox="1"/>
          <p:nvPr/>
        </p:nvSpPr>
        <p:spPr>
          <a:xfrm>
            <a:off x="2473808" y="25036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1</a:t>
            </a:r>
          </a:p>
        </p:txBody>
      </p:sp>
      <p:sp>
        <p:nvSpPr>
          <p:cNvPr id="84" name="TextBox 83">
            <a:extLst>
              <a:ext uri="{FF2B5EF4-FFF2-40B4-BE49-F238E27FC236}">
                <a16:creationId xmlns:a16="http://schemas.microsoft.com/office/drawing/2014/main" id="{FC2366A2-06ED-4A3F-A82E-ACB9F56032E7}"/>
              </a:ext>
            </a:extLst>
          </p:cNvPr>
          <p:cNvSpPr txBox="1"/>
          <p:nvPr/>
        </p:nvSpPr>
        <p:spPr>
          <a:xfrm>
            <a:off x="2482102" y="4832071"/>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2</a:t>
            </a:r>
          </a:p>
        </p:txBody>
      </p:sp>
      <p:sp>
        <p:nvSpPr>
          <p:cNvPr id="85" name="TextBox 84">
            <a:extLst>
              <a:ext uri="{FF2B5EF4-FFF2-40B4-BE49-F238E27FC236}">
                <a16:creationId xmlns:a16="http://schemas.microsoft.com/office/drawing/2014/main" id="{9DC8CEE7-535D-434B-B389-86F8ED8DED96}"/>
              </a:ext>
            </a:extLst>
          </p:cNvPr>
          <p:cNvSpPr txBox="1"/>
          <p:nvPr/>
        </p:nvSpPr>
        <p:spPr>
          <a:xfrm>
            <a:off x="8555322" y="2522164"/>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3</a:t>
            </a:r>
          </a:p>
        </p:txBody>
      </p:sp>
      <p:sp>
        <p:nvSpPr>
          <p:cNvPr id="86" name="TextBox 85">
            <a:extLst>
              <a:ext uri="{FF2B5EF4-FFF2-40B4-BE49-F238E27FC236}">
                <a16:creationId xmlns:a16="http://schemas.microsoft.com/office/drawing/2014/main" id="{8C4E060C-5AA2-41D9-ADBC-174AC51D9406}"/>
              </a:ext>
            </a:extLst>
          </p:cNvPr>
          <p:cNvSpPr txBox="1"/>
          <p:nvPr/>
        </p:nvSpPr>
        <p:spPr>
          <a:xfrm>
            <a:off x="8555322" y="4822483"/>
            <a:ext cx="1038105" cy="3447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Cluster 4</a:t>
            </a:r>
          </a:p>
        </p:txBody>
      </p:sp>
      <p:sp>
        <p:nvSpPr>
          <p:cNvPr id="87" name="TextBox 86">
            <a:extLst>
              <a:ext uri="{FF2B5EF4-FFF2-40B4-BE49-F238E27FC236}">
                <a16:creationId xmlns:a16="http://schemas.microsoft.com/office/drawing/2014/main" id="{61C56DE3-EEA0-4AE9-A10A-4612D810F5B6}"/>
              </a:ext>
            </a:extLst>
          </p:cNvPr>
          <p:cNvSpPr txBox="1"/>
          <p:nvPr/>
        </p:nvSpPr>
        <p:spPr>
          <a:xfrm>
            <a:off x="5292451"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1</a:t>
            </a:r>
          </a:p>
        </p:txBody>
      </p:sp>
      <p:sp>
        <p:nvSpPr>
          <p:cNvPr id="88" name="TextBox 87">
            <a:extLst>
              <a:ext uri="{FF2B5EF4-FFF2-40B4-BE49-F238E27FC236}">
                <a16:creationId xmlns:a16="http://schemas.microsoft.com/office/drawing/2014/main" id="{8709796E-44FD-411B-B4E7-0DE26AB57CB2}"/>
              </a:ext>
            </a:extLst>
          </p:cNvPr>
          <p:cNvSpPr txBox="1"/>
          <p:nvPr/>
        </p:nvSpPr>
        <p:spPr>
          <a:xfrm>
            <a:off x="11313203" y="5473332"/>
            <a:ext cx="825226"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VNET 2</a:t>
            </a:r>
          </a:p>
        </p:txBody>
      </p:sp>
      <p:sp>
        <p:nvSpPr>
          <p:cNvPr id="89" name="TextBox 88">
            <a:extLst>
              <a:ext uri="{FF2B5EF4-FFF2-40B4-BE49-F238E27FC236}">
                <a16:creationId xmlns:a16="http://schemas.microsoft.com/office/drawing/2014/main" id="{7694B1C1-0C0A-4476-A286-752E77698847}"/>
              </a:ext>
            </a:extLst>
          </p:cNvPr>
          <p:cNvSpPr txBox="1"/>
          <p:nvPr/>
        </p:nvSpPr>
        <p:spPr>
          <a:xfrm>
            <a:off x="5042575" y="5258547"/>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1</a:t>
            </a:r>
          </a:p>
        </p:txBody>
      </p:sp>
      <p:sp>
        <p:nvSpPr>
          <p:cNvPr id="90" name="TextBox 89">
            <a:extLst>
              <a:ext uri="{FF2B5EF4-FFF2-40B4-BE49-F238E27FC236}">
                <a16:creationId xmlns:a16="http://schemas.microsoft.com/office/drawing/2014/main" id="{948AFD48-D5F0-43BF-869C-10CE84FD4BFC}"/>
              </a:ext>
            </a:extLst>
          </p:cNvPr>
          <p:cNvSpPr txBox="1"/>
          <p:nvPr/>
        </p:nvSpPr>
        <p:spPr>
          <a:xfrm>
            <a:off x="11081599" y="5263266"/>
            <a:ext cx="848950" cy="2893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2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Subnet 2</a:t>
            </a:r>
          </a:p>
        </p:txBody>
      </p:sp>
      <p:sp>
        <p:nvSpPr>
          <p:cNvPr id="91" name="TextBox 90">
            <a:extLst>
              <a:ext uri="{FF2B5EF4-FFF2-40B4-BE49-F238E27FC236}">
                <a16:creationId xmlns:a16="http://schemas.microsoft.com/office/drawing/2014/main" id="{6F0A77FC-01C9-4F39-98D2-2FBDE519D810}"/>
              </a:ext>
            </a:extLst>
          </p:cNvPr>
          <p:cNvSpPr txBox="1"/>
          <p:nvPr/>
        </p:nvSpPr>
        <p:spPr>
          <a:xfrm>
            <a:off x="1604022" y="5906789"/>
            <a:ext cx="2242676" cy="954107"/>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Node Types: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R/W = Read-Write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HA = High Availability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RO = Read-Only </a:t>
            </a:r>
          </a:p>
        </p:txBody>
      </p:sp>
      <p:sp>
        <p:nvSpPr>
          <p:cNvPr id="92" name="TextBox 91">
            <a:extLst>
              <a:ext uri="{FF2B5EF4-FFF2-40B4-BE49-F238E27FC236}">
                <a16:creationId xmlns:a16="http://schemas.microsoft.com/office/drawing/2014/main" id="{EF6CB1E5-96E0-4254-9702-6A03AEEC909A}"/>
              </a:ext>
            </a:extLst>
          </p:cNvPr>
          <p:cNvSpPr txBox="1"/>
          <p:nvPr/>
        </p:nvSpPr>
        <p:spPr>
          <a:xfrm>
            <a:off x="2357807" y="1033302"/>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3" name="TextBox 92">
            <a:extLst>
              <a:ext uri="{FF2B5EF4-FFF2-40B4-BE49-F238E27FC236}">
                <a16:creationId xmlns:a16="http://schemas.microsoft.com/office/drawing/2014/main" id="{7F818137-534A-4287-9836-7D0B18889444}"/>
              </a:ext>
            </a:extLst>
          </p:cNvPr>
          <p:cNvSpPr txBox="1"/>
          <p:nvPr/>
        </p:nvSpPr>
        <p:spPr>
          <a:xfrm>
            <a:off x="2363389" y="3347988"/>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4" name="TextBox 93">
            <a:extLst>
              <a:ext uri="{FF2B5EF4-FFF2-40B4-BE49-F238E27FC236}">
                <a16:creationId xmlns:a16="http://schemas.microsoft.com/office/drawing/2014/main" id="{6D6CCE65-F9DE-40C7-8340-13C0FCB002C9}"/>
              </a:ext>
            </a:extLst>
          </p:cNvPr>
          <p:cNvSpPr txBox="1"/>
          <p:nvPr/>
        </p:nvSpPr>
        <p:spPr>
          <a:xfrm>
            <a:off x="8414579" y="1038123"/>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5" name="TextBox 94">
            <a:extLst>
              <a:ext uri="{FF2B5EF4-FFF2-40B4-BE49-F238E27FC236}">
                <a16:creationId xmlns:a16="http://schemas.microsoft.com/office/drawing/2014/main" id="{85D3D29E-1D41-4C90-A92E-CC5A6DB0BB3D}"/>
              </a:ext>
            </a:extLst>
          </p:cNvPr>
          <p:cNvSpPr txBox="1"/>
          <p:nvPr/>
        </p:nvSpPr>
        <p:spPr>
          <a:xfrm>
            <a:off x="8408092" y="3353250"/>
            <a:ext cx="483466"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DNS</a:t>
            </a:r>
          </a:p>
        </p:txBody>
      </p:sp>
      <p:sp>
        <p:nvSpPr>
          <p:cNvPr id="96" name="TextBox 95">
            <a:extLst>
              <a:ext uri="{FF2B5EF4-FFF2-40B4-BE49-F238E27FC236}">
                <a16:creationId xmlns:a16="http://schemas.microsoft.com/office/drawing/2014/main" id="{9731FB70-CB70-474F-9908-65A476CDCAAE}"/>
              </a:ext>
            </a:extLst>
          </p:cNvPr>
          <p:cNvSpPr txBox="1"/>
          <p:nvPr/>
        </p:nvSpPr>
        <p:spPr>
          <a:xfrm>
            <a:off x="6310076" y="953743"/>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7" name="TextBox 96">
            <a:extLst>
              <a:ext uri="{FF2B5EF4-FFF2-40B4-BE49-F238E27FC236}">
                <a16:creationId xmlns:a16="http://schemas.microsoft.com/office/drawing/2014/main" id="{FAEC2B85-E873-45E4-86E4-2A3921453C4D}"/>
              </a:ext>
            </a:extLst>
          </p:cNvPr>
          <p:cNvSpPr txBox="1"/>
          <p:nvPr/>
        </p:nvSpPr>
        <p:spPr>
          <a:xfrm>
            <a:off x="6310076" y="3188906"/>
            <a:ext cx="11374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Failover Gateway</a:t>
            </a:r>
          </a:p>
        </p:txBody>
      </p:sp>
      <p:sp>
        <p:nvSpPr>
          <p:cNvPr id="98" name="TextBox 97">
            <a:extLst>
              <a:ext uri="{FF2B5EF4-FFF2-40B4-BE49-F238E27FC236}">
                <a16:creationId xmlns:a16="http://schemas.microsoft.com/office/drawing/2014/main" id="{C02A44BF-8A3B-4726-9896-57117A2FDC11}"/>
              </a:ext>
            </a:extLst>
          </p:cNvPr>
          <p:cNvSpPr txBox="1"/>
          <p:nvPr/>
        </p:nvSpPr>
        <p:spPr>
          <a:xfrm>
            <a:off x="9116251" y="103098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AppInt</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99" name="TextBox 98">
            <a:extLst>
              <a:ext uri="{FF2B5EF4-FFF2-40B4-BE49-F238E27FC236}">
                <a16:creationId xmlns:a16="http://schemas.microsoft.com/office/drawing/2014/main" id="{7A1A703E-FB0D-47DB-BDC0-308EC2B836FA}"/>
              </a:ext>
            </a:extLst>
          </p:cNvPr>
          <p:cNvSpPr txBox="1"/>
          <p:nvPr/>
        </p:nvSpPr>
        <p:spPr>
          <a:xfrm>
            <a:off x="9125405" y="3331436"/>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AppInt</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00" name="TextBox 99">
            <a:extLst>
              <a:ext uri="{FF2B5EF4-FFF2-40B4-BE49-F238E27FC236}">
                <a16:creationId xmlns:a16="http://schemas.microsoft.com/office/drawing/2014/main" id="{5D5404A3-984C-4EE3-BCC1-1D98954B0851}"/>
              </a:ext>
            </a:extLst>
          </p:cNvPr>
          <p:cNvSpPr txBox="1"/>
          <p:nvPr/>
        </p:nvSpPr>
        <p:spPr>
          <a:xfrm>
            <a:off x="3065148" y="1022983"/>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AppInt</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01" name="TextBox 100">
            <a:extLst>
              <a:ext uri="{FF2B5EF4-FFF2-40B4-BE49-F238E27FC236}">
                <a16:creationId xmlns:a16="http://schemas.microsoft.com/office/drawing/2014/main" id="{ADE0F426-B594-49C7-B29E-F399D0B74F66}"/>
              </a:ext>
            </a:extLst>
          </p:cNvPr>
          <p:cNvSpPr txBox="1"/>
          <p:nvPr/>
        </p:nvSpPr>
        <p:spPr>
          <a:xfrm>
            <a:off x="3065148" y="3338358"/>
            <a:ext cx="603691" cy="252313"/>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933" b="0" i="0" u="none" strike="noStrike" kern="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AppInt</a:t>
            </a:r>
            <a:endParaRPr kumimoji="0" lang="en-US" sz="933"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02" name="TextBox 101">
            <a:extLst>
              <a:ext uri="{FF2B5EF4-FFF2-40B4-BE49-F238E27FC236}">
                <a16:creationId xmlns:a16="http://schemas.microsoft.com/office/drawing/2014/main" id="{F04BE9F4-6B03-4E7C-8A75-04BAEBC93001}"/>
              </a:ext>
            </a:extLst>
          </p:cNvPr>
          <p:cNvSpPr txBox="1"/>
          <p:nvPr/>
        </p:nvSpPr>
        <p:spPr>
          <a:xfrm>
            <a:off x="3498002" y="33605"/>
            <a:ext cx="944939" cy="317010"/>
          </a:xfrm>
          <a:prstGeom prst="rect">
            <a:avLst/>
          </a:prstGeom>
          <a:noFill/>
        </p:spPr>
        <p:txBody>
          <a:bodyPr wrap="none" lIns="121920" tIns="60960" rIns="121920" bIns="60960" rtlCol="0">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1</a:t>
            </a:r>
          </a:p>
        </p:txBody>
      </p:sp>
      <p:sp>
        <p:nvSpPr>
          <p:cNvPr id="103" name="TextBox 102">
            <a:extLst>
              <a:ext uri="{FF2B5EF4-FFF2-40B4-BE49-F238E27FC236}">
                <a16:creationId xmlns:a16="http://schemas.microsoft.com/office/drawing/2014/main" id="{BA009577-1B04-4344-B8DB-0D8463D5CA97}"/>
              </a:ext>
            </a:extLst>
          </p:cNvPr>
          <p:cNvSpPr txBox="1"/>
          <p:nvPr/>
        </p:nvSpPr>
        <p:spPr>
          <a:xfrm>
            <a:off x="9580461" y="16313"/>
            <a:ext cx="944939" cy="317010"/>
          </a:xfrm>
          <a:prstGeom prst="rect">
            <a:avLst/>
          </a:prstGeom>
          <a:noFill/>
        </p:spPr>
        <p:txBody>
          <a:bodyPr wrap="none" lIns="121920" tIns="60960" rIns="121920" bIns="60960" rtlCol="0" anchor="t">
            <a:spAutoFit/>
          </a:bodyPr>
          <a:lstStyle/>
          <a:p>
            <a:pPr marL="0" marR="0" lvl="0" indent="0" algn="l" defTabSz="914367" rtl="0" eaLnBrk="1" fontAlgn="auto" latinLnBrk="0" hangingPunct="1">
              <a:lnSpc>
                <a:spcPct val="90000"/>
              </a:lnSpc>
              <a:spcBef>
                <a:spcPts val="0"/>
              </a:spcBef>
              <a:spcAft>
                <a:spcPts val="800"/>
              </a:spcAft>
              <a:buClrTx/>
              <a:buSzTx/>
              <a:buFontTx/>
              <a:buNone/>
              <a:tabLst/>
              <a:defRPr/>
            </a:pPr>
            <a:r>
              <a:rPr kumimoji="0" lang="en-US" sz="1400" b="0" i="0" u="none" strike="noStrike" kern="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Region 2</a:t>
            </a:r>
          </a:p>
        </p:txBody>
      </p:sp>
    </p:spTree>
    <p:extLst>
      <p:ext uri="{BB962C8B-B14F-4D97-AF65-F5344CB8AC3E}">
        <p14:creationId xmlns:p14="http://schemas.microsoft.com/office/powerpoint/2010/main" val="2042456963"/>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282526" y="1269243"/>
            <a:ext cx="5640602" cy="5431808"/>
          </a:xfrm>
          <a:prstGeom prst="rect">
            <a:avLst/>
          </a:prstGeom>
        </p:spPr>
        <p:txBody>
          <a:bodyPr vert="horz" wrap="square" lIns="0" tIns="0" rIns="0" bIns="0" rtlCol="0">
            <a:normAutofit fontScale="92500" lnSpcReduction="20000"/>
          </a:bodyPr>
          <a:lstStyle/>
          <a:p>
            <a:pPr lvl="0" defTabSz="932742">
              <a:lnSpc>
                <a:spcPct val="90000"/>
              </a:lnSpc>
              <a:spcAft>
                <a:spcPts val="600"/>
              </a:spcAft>
              <a:buSzPct val="90000"/>
            </a:pPr>
            <a:r>
              <a:rPr lang="en-US" sz="1800" dirty="0">
                <a:solidFill>
                  <a:prstClr val="white"/>
                </a:solidFill>
              </a:rPr>
              <a:t>4. Which authentication method would you recommend for the application on a non-Azure machine that is domain-joined?</a:t>
            </a:r>
          </a:p>
          <a:p>
            <a:pPr lvl="0" defTabSz="932742">
              <a:lnSpc>
                <a:spcPct val="90000"/>
              </a:lnSpc>
              <a:spcAft>
                <a:spcPts val="600"/>
              </a:spcAft>
              <a:buSzPct val="90000"/>
            </a:pPr>
            <a:endParaRPr lang="en-US" sz="1800" dirty="0">
              <a:solidFill>
                <a:prstClr val="white"/>
              </a:solidFill>
            </a:endParaRPr>
          </a:p>
          <a:p>
            <a:pPr marL="342900" lvl="0" indent="-342900" defTabSz="932742">
              <a:lnSpc>
                <a:spcPct val="90000"/>
              </a:lnSpc>
              <a:spcAft>
                <a:spcPts val="600"/>
              </a:spcAft>
              <a:buSzPct val="90000"/>
              <a:buFont typeface="+mj-lt"/>
              <a:buAutoNum type="alphaUcPeriod"/>
            </a:pPr>
            <a:r>
              <a:rPr lang="en-US" sz="1800" dirty="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dirty="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dirty="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dirty="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dirty="0">
                <a:solidFill>
                  <a:prstClr val="white"/>
                </a:solidFill>
              </a:rPr>
              <a:t>SQL authentication: username and password</a:t>
            </a:r>
          </a:p>
          <a:p>
            <a:pPr lvl="0" defTabSz="932742">
              <a:lnSpc>
                <a:spcPct val="90000"/>
              </a:lnSpc>
              <a:spcAft>
                <a:spcPts val="600"/>
              </a:spcAft>
              <a:buSzPct val="90000"/>
            </a:pPr>
            <a:endParaRPr lang="en-US" sz="1800" dirty="0">
              <a:solidFill>
                <a:prstClr val="white"/>
              </a:solidFill>
            </a:endParaRPr>
          </a:p>
          <a:p>
            <a:pPr lvl="0" defTabSz="932742">
              <a:lnSpc>
                <a:spcPct val="90000"/>
              </a:lnSpc>
              <a:spcAft>
                <a:spcPts val="600"/>
              </a:spcAft>
              <a:buSzPct val="90000"/>
            </a:pPr>
            <a:br>
              <a:rPr lang="en-US" sz="1800" dirty="0">
                <a:solidFill>
                  <a:prstClr val="white"/>
                </a:solidFill>
              </a:rPr>
            </a:br>
            <a:endParaRPr lang="en-US" sz="1800" dirty="0">
              <a:solidFill>
                <a:prstClr val="white"/>
              </a:solidFill>
            </a:endParaRPr>
          </a:p>
          <a:p>
            <a:pPr lvl="0" defTabSz="932742">
              <a:lnSpc>
                <a:spcPct val="90000"/>
              </a:lnSpc>
              <a:spcAft>
                <a:spcPts val="600"/>
              </a:spcAft>
              <a:buSzPct val="90000"/>
            </a:pPr>
            <a:r>
              <a:rPr lang="en-US" sz="1800" dirty="0">
                <a:solidFill>
                  <a:prstClr val="white"/>
                </a:solidFill>
              </a:rPr>
              <a:t>5. Which authentication method would you recommend for SQL admin tools (SSMS, PowerShell) on a non-Azure machine that is not domain-joined?</a:t>
            </a:r>
          </a:p>
          <a:p>
            <a:pPr lvl="0" defTabSz="932742">
              <a:lnSpc>
                <a:spcPct val="90000"/>
              </a:lnSpc>
              <a:spcAft>
                <a:spcPts val="600"/>
              </a:spcAft>
              <a:buSzPct val="90000"/>
            </a:pPr>
            <a:endParaRPr lang="en-US" sz="1800" dirty="0">
              <a:solidFill>
                <a:prstClr val="white"/>
              </a:solidFill>
            </a:endParaRPr>
          </a:p>
          <a:p>
            <a:pPr marL="342900" lvl="0" indent="-342900" defTabSz="932742">
              <a:lnSpc>
                <a:spcPct val="90000"/>
              </a:lnSpc>
              <a:spcAft>
                <a:spcPts val="600"/>
              </a:spcAft>
              <a:buSzPct val="90000"/>
              <a:buFont typeface="+mj-lt"/>
              <a:buAutoNum type="alphaUcPeriod"/>
            </a:pPr>
            <a:r>
              <a:rPr lang="en-US" sz="1800" dirty="0">
                <a:solidFill>
                  <a:prstClr val="white"/>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dirty="0">
                <a:solidFill>
                  <a:prstClr val="white"/>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dirty="0">
                <a:solidFill>
                  <a:prstClr val="white"/>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dirty="0">
                <a:solidFill>
                  <a:prstClr val="white"/>
                </a:solidFill>
              </a:rPr>
              <a:t>Azure AD authentication: managed identity</a:t>
            </a:r>
          </a:p>
          <a:p>
            <a:pPr marL="342900" lvl="0" indent="-342900" defTabSz="932742">
              <a:lnSpc>
                <a:spcPct val="90000"/>
              </a:lnSpc>
              <a:spcAft>
                <a:spcPts val="600"/>
              </a:spcAft>
              <a:buSzPct val="90000"/>
              <a:buFont typeface="+mj-lt"/>
              <a:buAutoNum type="alphaUcPeriod"/>
            </a:pPr>
            <a:r>
              <a:rPr lang="en-US" sz="1800" dirty="0">
                <a:solidFill>
                  <a:prstClr val="white"/>
                </a:solidFill>
              </a:rPr>
              <a:t>SQL authentication: username and password</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fontScale="92500"/>
          </a:bodyPr>
          <a:lstStyle/>
          <a:p>
            <a:pPr lvl="0" defTabSz="932742">
              <a:lnSpc>
                <a:spcPct val="90000"/>
              </a:lnSpc>
              <a:spcAft>
                <a:spcPts val="600"/>
              </a:spcAft>
              <a:buSzPct val="90000"/>
            </a:pPr>
            <a:r>
              <a:rPr lang="en-US" sz="1800">
                <a:solidFill>
                  <a:srgbClr val="0078D4"/>
                </a:solidFill>
              </a:rPr>
              <a:t>6. Which authentication method would you recommend for the application on legacy application where you can't change the driver/connection string on a non-Azure machine?</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integrated authentication</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client ID/certificate</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interactive with multi-factor authentication (MFA)</a:t>
            </a:r>
          </a:p>
          <a:p>
            <a:pPr marL="342900" lvl="0" indent="-342900" defTabSz="932742">
              <a:lnSpc>
                <a:spcPct val="90000"/>
              </a:lnSpc>
              <a:spcAft>
                <a:spcPts val="600"/>
              </a:spcAft>
              <a:buSzPct val="90000"/>
              <a:buFont typeface="+mj-lt"/>
              <a:buAutoNum type="alphaUcPeriod"/>
            </a:pPr>
            <a:r>
              <a:rPr lang="en-US" sz="1800">
                <a:solidFill>
                  <a:srgbClr val="0078D4"/>
                </a:solidFill>
              </a:rPr>
              <a:t>Azure AD authentication: managed identity</a:t>
            </a:r>
          </a:p>
          <a:p>
            <a:pPr marL="342900" lvl="0" indent="-342900" defTabSz="932742">
              <a:lnSpc>
                <a:spcPct val="90000"/>
              </a:lnSpc>
              <a:spcAft>
                <a:spcPts val="600"/>
              </a:spcAft>
              <a:buSzPct val="90000"/>
              <a:buFont typeface="+mj-lt"/>
              <a:buAutoNum type="alphaUcPeriod"/>
            </a:pPr>
            <a:r>
              <a:rPr lang="en-US" sz="1800">
                <a:solidFill>
                  <a:srgbClr val="0078D4"/>
                </a:solidFill>
              </a:rPr>
              <a:t>SQL authentication: username and password</a:t>
            </a:r>
          </a:p>
        </p:txBody>
      </p:sp>
      <p:sp>
        <p:nvSpPr>
          <p:cNvPr id="5" name="Rectangle: Rounded Corners 4">
            <a:extLst>
              <a:ext uri="{FF2B5EF4-FFF2-40B4-BE49-F238E27FC236}">
                <a16:creationId xmlns:a16="http://schemas.microsoft.com/office/drawing/2014/main" id="{B7FD1BCC-C335-42EF-B06E-C45587FFB6B0}"/>
              </a:ext>
            </a:extLst>
          </p:cNvPr>
          <p:cNvSpPr/>
          <p:nvPr/>
        </p:nvSpPr>
        <p:spPr bwMode="auto">
          <a:xfrm>
            <a:off x="133940" y="2019461"/>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B66D597-2B6E-443C-A800-212AD68ED6B3}"/>
              </a:ext>
            </a:extLst>
          </p:cNvPr>
          <p:cNvSpPr/>
          <p:nvPr/>
        </p:nvSpPr>
        <p:spPr bwMode="auto">
          <a:xfrm>
            <a:off x="133940" y="5588757"/>
            <a:ext cx="564060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E26A9135-50CB-4221-BCC7-DE9435754625}"/>
              </a:ext>
            </a:extLst>
          </p:cNvPr>
          <p:cNvSpPr/>
          <p:nvPr/>
        </p:nvSpPr>
        <p:spPr bwMode="auto">
          <a:xfrm>
            <a:off x="6438568" y="4465956"/>
            <a:ext cx="5499172" cy="35533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3483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a:t>Scenario 1: Minimize the use of passwords for accessing databases</a:t>
            </a:r>
          </a:p>
        </p:txBody>
      </p:sp>
      <p:sp>
        <p:nvSpPr>
          <p:cNvPr id="89" name="TextBox 88">
            <a:extLst>
              <a:ext uri="{FF2B5EF4-FFF2-40B4-BE49-F238E27FC236}">
                <a16:creationId xmlns:a16="http://schemas.microsoft.com/office/drawing/2014/main" id="{E9276F2F-98D4-4518-ABDC-348F0D69E0A1}"/>
              </a:ext>
            </a:extLst>
          </p:cNvPr>
          <p:cNvSpPr txBox="1"/>
          <p:nvPr/>
        </p:nvSpPr>
        <p:spPr>
          <a:xfrm>
            <a:off x="-2698953" y="4088067"/>
            <a:ext cx="1079899"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username/ password auth</a:t>
            </a:r>
          </a:p>
        </p:txBody>
      </p:sp>
      <p:pic>
        <p:nvPicPr>
          <p:cNvPr id="56" name="Graphic 55">
            <a:extLst>
              <a:ext uri="{FF2B5EF4-FFF2-40B4-BE49-F238E27FC236}">
                <a16:creationId xmlns:a16="http://schemas.microsoft.com/office/drawing/2014/main" id="{61E68CCA-70A6-4CAC-A501-2CA1C54EDB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55599" y="2140622"/>
            <a:ext cx="476250" cy="476250"/>
          </a:xfrm>
          <a:prstGeom prst="rect">
            <a:avLst/>
          </a:prstGeom>
        </p:spPr>
      </p:pic>
      <p:pic>
        <p:nvPicPr>
          <p:cNvPr id="58" name="Graphic 57">
            <a:extLst>
              <a:ext uri="{FF2B5EF4-FFF2-40B4-BE49-F238E27FC236}">
                <a16:creationId xmlns:a16="http://schemas.microsoft.com/office/drawing/2014/main" id="{20EC77DA-E0BF-4B33-9888-A048AE48508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04774" y="2109702"/>
            <a:ext cx="867660" cy="867660"/>
          </a:xfrm>
          <a:prstGeom prst="rect">
            <a:avLst/>
          </a:prstGeom>
        </p:spPr>
      </p:pic>
      <p:pic>
        <p:nvPicPr>
          <p:cNvPr id="59" name="Graphic 58">
            <a:extLst>
              <a:ext uri="{FF2B5EF4-FFF2-40B4-BE49-F238E27FC236}">
                <a16:creationId xmlns:a16="http://schemas.microsoft.com/office/drawing/2014/main" id="{5A624D7C-88E9-4A1B-91BE-87057484E3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9901" y="5194397"/>
            <a:ext cx="476250" cy="476250"/>
          </a:xfrm>
          <a:prstGeom prst="rect">
            <a:avLst/>
          </a:prstGeom>
        </p:spPr>
      </p:pic>
      <p:sp>
        <p:nvSpPr>
          <p:cNvPr id="60" name="Rectangle: Rounded Corners 59">
            <a:extLst>
              <a:ext uri="{FF2B5EF4-FFF2-40B4-BE49-F238E27FC236}">
                <a16:creationId xmlns:a16="http://schemas.microsoft.com/office/drawing/2014/main" id="{17C41795-6ED6-46F2-812E-D7D59B8A8FBF}"/>
              </a:ext>
            </a:extLst>
          </p:cNvPr>
          <p:cNvSpPr/>
          <p:nvPr/>
        </p:nvSpPr>
        <p:spPr bwMode="auto">
          <a:xfrm>
            <a:off x="3063418" y="1833465"/>
            <a:ext cx="7622944" cy="2157810"/>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7616DD8A-2F34-4B4E-8A3D-58C37D42B7CC}"/>
              </a:ext>
            </a:extLst>
          </p:cNvPr>
          <p:cNvSpPr txBox="1"/>
          <p:nvPr/>
        </p:nvSpPr>
        <p:spPr>
          <a:xfrm>
            <a:off x="8843163" y="3653187"/>
            <a:ext cx="64742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a:t>
            </a:r>
          </a:p>
        </p:txBody>
      </p:sp>
      <p:sp>
        <p:nvSpPr>
          <p:cNvPr id="64" name="TextBox 63">
            <a:extLst>
              <a:ext uri="{FF2B5EF4-FFF2-40B4-BE49-F238E27FC236}">
                <a16:creationId xmlns:a16="http://schemas.microsoft.com/office/drawing/2014/main" id="{B7EA726A-613C-4595-AD10-4244511992F4}"/>
              </a:ext>
            </a:extLst>
          </p:cNvPr>
          <p:cNvSpPr txBox="1"/>
          <p:nvPr/>
        </p:nvSpPr>
        <p:spPr>
          <a:xfrm>
            <a:off x="9532341" y="2092040"/>
            <a:ext cx="107989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Azure VM</a:t>
            </a:r>
          </a:p>
        </p:txBody>
      </p:sp>
      <p:cxnSp>
        <p:nvCxnSpPr>
          <p:cNvPr id="65" name="Connector: Elbow 64">
            <a:extLst>
              <a:ext uri="{FF2B5EF4-FFF2-40B4-BE49-F238E27FC236}">
                <a16:creationId xmlns:a16="http://schemas.microsoft.com/office/drawing/2014/main" id="{84C068A3-CFC0-4C42-ACE5-5522AAE8D6BF}"/>
              </a:ext>
            </a:extLst>
          </p:cNvPr>
          <p:cNvCxnSpPr>
            <a:cxnSpLocks/>
            <a:stCxn id="56" idx="1"/>
          </p:cNvCxnSpPr>
          <p:nvPr/>
        </p:nvCxnSpPr>
        <p:spPr>
          <a:xfrm rot="10800000">
            <a:off x="4172435" y="2378277"/>
            <a:ext cx="4883165" cy="470"/>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631F44C6-D40A-4CA0-848A-70DFE3D5E5FB}"/>
              </a:ext>
            </a:extLst>
          </p:cNvPr>
          <p:cNvSpPr txBox="1"/>
          <p:nvPr/>
        </p:nvSpPr>
        <p:spPr>
          <a:xfrm>
            <a:off x="5417825" y="192488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pic>
        <p:nvPicPr>
          <p:cNvPr id="68" name="Graphic 67">
            <a:extLst>
              <a:ext uri="{FF2B5EF4-FFF2-40B4-BE49-F238E27FC236}">
                <a16:creationId xmlns:a16="http://schemas.microsoft.com/office/drawing/2014/main" id="{053B8A3D-8054-486F-A7D6-0E196BF2E8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90672" y="5236333"/>
            <a:ext cx="476250" cy="476250"/>
          </a:xfrm>
          <a:prstGeom prst="rect">
            <a:avLst/>
          </a:prstGeom>
        </p:spPr>
      </p:pic>
      <p:sp>
        <p:nvSpPr>
          <p:cNvPr id="69" name="TextBox 68">
            <a:extLst>
              <a:ext uri="{FF2B5EF4-FFF2-40B4-BE49-F238E27FC236}">
                <a16:creationId xmlns:a16="http://schemas.microsoft.com/office/drawing/2014/main" id="{73D64398-41AD-495E-87BA-3CF8D4B36936}"/>
              </a:ext>
            </a:extLst>
          </p:cNvPr>
          <p:cNvSpPr txBox="1"/>
          <p:nvPr/>
        </p:nvSpPr>
        <p:spPr>
          <a:xfrm>
            <a:off x="2755046" y="5900199"/>
            <a:ext cx="1520781"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Application on non-Azure machine</a:t>
            </a:r>
          </a:p>
        </p:txBody>
      </p:sp>
      <p:sp>
        <p:nvSpPr>
          <p:cNvPr id="70" name="TextBox 69">
            <a:extLst>
              <a:ext uri="{FF2B5EF4-FFF2-40B4-BE49-F238E27FC236}">
                <a16:creationId xmlns:a16="http://schemas.microsoft.com/office/drawing/2014/main" id="{749D3D3D-DB33-42EE-8A2E-5D6B41AF9483}"/>
              </a:ext>
            </a:extLst>
          </p:cNvPr>
          <p:cNvSpPr txBox="1"/>
          <p:nvPr/>
        </p:nvSpPr>
        <p:spPr>
          <a:xfrm>
            <a:off x="5638727" y="5883122"/>
            <a:ext cx="1520782"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admin tools (SSMS, PowerShell) on non-Azure machine</a:t>
            </a:r>
          </a:p>
        </p:txBody>
      </p:sp>
      <p:pic>
        <p:nvPicPr>
          <p:cNvPr id="71" name="Graphic 70">
            <a:extLst>
              <a:ext uri="{FF2B5EF4-FFF2-40B4-BE49-F238E27FC236}">
                <a16:creationId xmlns:a16="http://schemas.microsoft.com/office/drawing/2014/main" id="{64EF5DF9-367E-425F-8C42-20B0766356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16754" y="5257625"/>
            <a:ext cx="476250" cy="476250"/>
          </a:xfrm>
          <a:prstGeom prst="rect">
            <a:avLst/>
          </a:prstGeom>
        </p:spPr>
      </p:pic>
      <p:sp>
        <p:nvSpPr>
          <p:cNvPr id="74" name="TextBox 73">
            <a:extLst>
              <a:ext uri="{FF2B5EF4-FFF2-40B4-BE49-F238E27FC236}">
                <a16:creationId xmlns:a16="http://schemas.microsoft.com/office/drawing/2014/main" id="{F60054C3-5F2F-4B25-9705-AC9E66B63D62}"/>
              </a:ext>
            </a:extLst>
          </p:cNvPr>
          <p:cNvSpPr txBox="1"/>
          <p:nvPr/>
        </p:nvSpPr>
        <p:spPr>
          <a:xfrm>
            <a:off x="8718328" y="5820174"/>
            <a:ext cx="2141463"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Legacy application (can’t change the driver/connection string) on non-Azure machine</a:t>
            </a:r>
          </a:p>
        </p:txBody>
      </p:sp>
      <p:cxnSp>
        <p:nvCxnSpPr>
          <p:cNvPr id="75" name="Connector: Elbow 74">
            <a:extLst>
              <a:ext uri="{FF2B5EF4-FFF2-40B4-BE49-F238E27FC236}">
                <a16:creationId xmlns:a16="http://schemas.microsoft.com/office/drawing/2014/main" id="{1496EA93-4B7C-4E63-8F21-DE4D0EBAD0B9}"/>
              </a:ext>
            </a:extLst>
          </p:cNvPr>
          <p:cNvCxnSpPr>
            <a:cxnSpLocks/>
            <a:stCxn id="59" idx="0"/>
            <a:endCxn id="58" idx="2"/>
          </p:cNvCxnSpPr>
          <p:nvPr/>
        </p:nvCxnSpPr>
        <p:spPr>
          <a:xfrm rot="5400000" flipH="1" flipV="1">
            <a:off x="2564798" y="4020591"/>
            <a:ext cx="2217035" cy="130578"/>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31F90FED-DF01-4334-8CDE-DE5BF31EFDAE}"/>
              </a:ext>
            </a:extLst>
          </p:cNvPr>
          <p:cNvCxnSpPr>
            <a:cxnSpLocks/>
            <a:stCxn id="71" idx="0"/>
          </p:cNvCxnSpPr>
          <p:nvPr/>
        </p:nvCxnSpPr>
        <p:spPr>
          <a:xfrm rot="16200000" flipV="1">
            <a:off x="4085693" y="2888438"/>
            <a:ext cx="2247707" cy="249066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31671A7E-A6A2-4578-93D0-8293798B3133}"/>
              </a:ext>
            </a:extLst>
          </p:cNvPr>
          <p:cNvCxnSpPr>
            <a:cxnSpLocks/>
            <a:stCxn id="68" idx="0"/>
          </p:cNvCxnSpPr>
          <p:nvPr/>
        </p:nvCxnSpPr>
        <p:spPr>
          <a:xfrm rot="16200000" flipV="1">
            <a:off x="5762741" y="1170276"/>
            <a:ext cx="2475752" cy="565636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67E666D9-D14E-4C03-839B-2BB869F12D83}"/>
              </a:ext>
            </a:extLst>
          </p:cNvPr>
          <p:cNvSpPr txBox="1"/>
          <p:nvPr/>
        </p:nvSpPr>
        <p:spPr>
          <a:xfrm>
            <a:off x="6752361" y="4475716"/>
            <a:ext cx="176251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2" name="TextBox 81">
            <a:extLst>
              <a:ext uri="{FF2B5EF4-FFF2-40B4-BE49-F238E27FC236}">
                <a16:creationId xmlns:a16="http://schemas.microsoft.com/office/drawing/2014/main" id="{89395D30-9AB0-4CED-BAB7-1942D6DBD451}"/>
              </a:ext>
            </a:extLst>
          </p:cNvPr>
          <p:cNvSpPr txBox="1"/>
          <p:nvPr/>
        </p:nvSpPr>
        <p:spPr>
          <a:xfrm>
            <a:off x="9968589" y="4486653"/>
            <a:ext cx="1782405"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SQL authentication: username/ password</a:t>
            </a:r>
          </a:p>
        </p:txBody>
      </p:sp>
      <p:sp>
        <p:nvSpPr>
          <p:cNvPr id="83" name="TextBox 82">
            <a:extLst>
              <a:ext uri="{FF2B5EF4-FFF2-40B4-BE49-F238E27FC236}">
                <a16:creationId xmlns:a16="http://schemas.microsoft.com/office/drawing/2014/main" id="{0358E01C-7D28-477A-B7A2-7D357F7F77C3}"/>
              </a:ext>
            </a:extLst>
          </p:cNvPr>
          <p:cNvSpPr txBox="1"/>
          <p:nvPr/>
        </p:nvSpPr>
        <p:spPr>
          <a:xfrm>
            <a:off x="1326474" y="4548066"/>
            <a:ext cx="1870079"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 client id/secret</a:t>
            </a:r>
          </a:p>
        </p:txBody>
      </p:sp>
      <p:cxnSp>
        <p:nvCxnSpPr>
          <p:cNvPr id="85" name="Straight Connector 84">
            <a:extLst>
              <a:ext uri="{FF2B5EF4-FFF2-40B4-BE49-F238E27FC236}">
                <a16:creationId xmlns:a16="http://schemas.microsoft.com/office/drawing/2014/main" id="{4FA515D8-AE03-414A-ADBF-86A131366E70}"/>
              </a:ext>
            </a:extLst>
          </p:cNvPr>
          <p:cNvCxnSpPr>
            <a:cxnSpLocks/>
          </p:cNvCxnSpPr>
          <p:nvPr/>
        </p:nvCxnSpPr>
        <p:spPr>
          <a:xfrm flipH="1">
            <a:off x="9867533" y="4708861"/>
            <a:ext cx="160653" cy="1057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A1D12ED9-F018-4666-86D8-ABEDFDF37A66}"/>
              </a:ext>
            </a:extLst>
          </p:cNvPr>
          <p:cNvSpPr txBox="1"/>
          <p:nvPr/>
        </p:nvSpPr>
        <p:spPr>
          <a:xfrm>
            <a:off x="3688287" y="407207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2</a:t>
            </a:r>
          </a:p>
        </p:txBody>
      </p:sp>
      <p:sp>
        <p:nvSpPr>
          <p:cNvPr id="87" name="TextBox 86">
            <a:extLst>
              <a:ext uri="{FF2B5EF4-FFF2-40B4-BE49-F238E27FC236}">
                <a16:creationId xmlns:a16="http://schemas.microsoft.com/office/drawing/2014/main" id="{FAB399E8-6471-4AA0-942C-A37D9978CD1F}"/>
              </a:ext>
            </a:extLst>
          </p:cNvPr>
          <p:cNvSpPr txBox="1"/>
          <p:nvPr/>
        </p:nvSpPr>
        <p:spPr>
          <a:xfrm>
            <a:off x="4767184" y="2037381"/>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1</a:t>
            </a:r>
          </a:p>
        </p:txBody>
      </p:sp>
      <p:sp>
        <p:nvSpPr>
          <p:cNvPr id="88" name="TextBox 87">
            <a:extLst>
              <a:ext uri="{FF2B5EF4-FFF2-40B4-BE49-F238E27FC236}">
                <a16:creationId xmlns:a16="http://schemas.microsoft.com/office/drawing/2014/main" id="{4D75CA69-D1F4-4BE2-BA71-064452CCE2D3}"/>
              </a:ext>
            </a:extLst>
          </p:cNvPr>
          <p:cNvSpPr txBox="1"/>
          <p:nvPr/>
        </p:nvSpPr>
        <p:spPr>
          <a:xfrm>
            <a:off x="9937706" y="4040845"/>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4</a:t>
            </a:r>
          </a:p>
        </p:txBody>
      </p:sp>
      <p:sp>
        <p:nvSpPr>
          <p:cNvPr id="90" name="TextBox 89">
            <a:extLst>
              <a:ext uri="{FF2B5EF4-FFF2-40B4-BE49-F238E27FC236}">
                <a16:creationId xmlns:a16="http://schemas.microsoft.com/office/drawing/2014/main" id="{303B1A0C-F8A8-4504-8A4C-4573981EFFA8}"/>
              </a:ext>
            </a:extLst>
          </p:cNvPr>
          <p:cNvSpPr txBox="1"/>
          <p:nvPr/>
        </p:nvSpPr>
        <p:spPr>
          <a:xfrm>
            <a:off x="6233887" y="4024393"/>
            <a:ext cx="576519"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a:ea typeface="+mn-ea"/>
                <a:cs typeface="+mn-cs"/>
              </a:rPr>
              <a:t>3</a:t>
            </a:r>
          </a:p>
        </p:txBody>
      </p:sp>
      <p:cxnSp>
        <p:nvCxnSpPr>
          <p:cNvPr id="91" name="Straight Connector 90">
            <a:extLst>
              <a:ext uri="{FF2B5EF4-FFF2-40B4-BE49-F238E27FC236}">
                <a16:creationId xmlns:a16="http://schemas.microsoft.com/office/drawing/2014/main" id="{C58D7094-3850-4DE7-883D-0B3D83012B1D}"/>
              </a:ext>
            </a:extLst>
          </p:cNvPr>
          <p:cNvCxnSpPr>
            <a:cxnSpLocks/>
          </p:cNvCxnSpPr>
          <p:nvPr/>
        </p:nvCxnSpPr>
        <p:spPr>
          <a:xfrm flipH="1">
            <a:off x="2979437" y="4682160"/>
            <a:ext cx="594508" cy="23254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FBA4713F-9819-4BC5-BDFB-2B978B0F65FF}"/>
              </a:ext>
            </a:extLst>
          </p:cNvPr>
          <p:cNvSpPr txBox="1"/>
          <p:nvPr/>
        </p:nvSpPr>
        <p:spPr>
          <a:xfrm>
            <a:off x="768281" y="3991275"/>
            <a:ext cx="2320851"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client id/certificate</a:t>
            </a:r>
          </a:p>
        </p:txBody>
      </p:sp>
      <p:sp>
        <p:nvSpPr>
          <p:cNvPr id="32" name="TextBox 31">
            <a:extLst>
              <a:ext uri="{FF2B5EF4-FFF2-40B4-BE49-F238E27FC236}">
                <a16:creationId xmlns:a16="http://schemas.microsoft.com/office/drawing/2014/main" id="{EFD3AFF8-DD7B-4F65-929E-D94F163504D0}"/>
              </a:ext>
            </a:extLst>
          </p:cNvPr>
          <p:cNvSpPr txBox="1"/>
          <p:nvPr/>
        </p:nvSpPr>
        <p:spPr>
          <a:xfrm>
            <a:off x="5417825" y="1906974"/>
            <a:ext cx="2222192"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managed identity</a:t>
            </a:r>
          </a:p>
        </p:txBody>
      </p:sp>
      <p:sp>
        <p:nvSpPr>
          <p:cNvPr id="34" name="TextBox 33">
            <a:extLst>
              <a:ext uri="{FF2B5EF4-FFF2-40B4-BE49-F238E27FC236}">
                <a16:creationId xmlns:a16="http://schemas.microsoft.com/office/drawing/2014/main" id="{1E79D971-B44D-49CE-AEC5-0725D2CED2DF}"/>
              </a:ext>
            </a:extLst>
          </p:cNvPr>
          <p:cNvSpPr txBox="1"/>
          <p:nvPr/>
        </p:nvSpPr>
        <p:spPr>
          <a:xfrm>
            <a:off x="6745789" y="4061164"/>
            <a:ext cx="2319287"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  </a:t>
            </a:r>
            <a:r>
              <a:rPr kumimoji="0" lang="en-US" sz="1400" b="1" i="0" u="none" strike="noStrike" kern="1200" cap="none" spc="0" normalizeH="0" baseline="0" noProof="0">
                <a:ln>
                  <a:noFill/>
                </a:ln>
                <a:solidFill>
                  <a:srgbClr val="0078D4"/>
                </a:solidFill>
                <a:effectLst/>
                <a:uLnTx/>
                <a:uFillTx/>
                <a:latin typeface="Segoe UI"/>
                <a:ea typeface="+mn-ea"/>
                <a:cs typeface="+mn-cs"/>
              </a:rPr>
              <a:t>integrated authentication </a:t>
            </a:r>
            <a:r>
              <a:rPr kumimoji="0" lang="en-US" sz="1400" b="0" i="0" u="none" strike="noStrike" kern="1200" cap="none" spc="0" normalizeH="0" baseline="0" noProof="0">
                <a:ln>
                  <a:noFill/>
                </a:ln>
                <a:solidFill>
                  <a:srgbClr val="0078D4"/>
                </a:solidFill>
                <a:effectLst/>
                <a:uLnTx/>
                <a:uFillTx/>
                <a:latin typeface="Segoe UI"/>
                <a:ea typeface="+mn-ea"/>
                <a:cs typeface="+mn-cs"/>
              </a:rPr>
              <a:t>(if machine’s domain can be federated with Azure AD)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OR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mn-cs"/>
              </a:rPr>
              <a:t>Azure AD authentication: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Interactive authentication with MFA</a:t>
            </a:r>
          </a:p>
        </p:txBody>
      </p:sp>
      <p:cxnSp>
        <p:nvCxnSpPr>
          <p:cNvPr id="40" name="Straight Connector 39">
            <a:extLst>
              <a:ext uri="{FF2B5EF4-FFF2-40B4-BE49-F238E27FC236}">
                <a16:creationId xmlns:a16="http://schemas.microsoft.com/office/drawing/2014/main" id="{D728C19D-3185-43A3-807E-69CCA68652B8}"/>
              </a:ext>
            </a:extLst>
          </p:cNvPr>
          <p:cNvCxnSpPr>
            <a:cxnSpLocks/>
          </p:cNvCxnSpPr>
          <p:nvPr/>
        </p:nvCxnSpPr>
        <p:spPr>
          <a:xfrm flipH="1">
            <a:off x="6540082" y="4718148"/>
            <a:ext cx="255771" cy="11627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73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7"/>
                                        </p:tgtEl>
                                      </p:cBhvr>
                                    </p:animEffect>
                                    <p:set>
                                      <p:cBhvr>
                                        <p:cTn id="7" dur="1" fill="hold">
                                          <p:stCondLst>
                                            <p:cond delay="499"/>
                                          </p:stCondLst>
                                        </p:cTn>
                                        <p:tgtEl>
                                          <p:spTgt spid="6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9"/>
                                        </p:tgtEl>
                                      </p:cBhvr>
                                    </p:animEffect>
                                    <p:set>
                                      <p:cBhvr>
                                        <p:cTn id="10" dur="1" fill="hold">
                                          <p:stCondLst>
                                            <p:cond delay="499"/>
                                          </p:stCondLst>
                                        </p:cTn>
                                        <p:tgtEl>
                                          <p:spTgt spid="79"/>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3"/>
                                        </p:tgtEl>
                                      </p:cBhvr>
                                    </p:animEffect>
                                    <p:set>
                                      <p:cBhvr>
                                        <p:cTn id="13" dur="1" fill="hold">
                                          <p:stCondLst>
                                            <p:cond delay="499"/>
                                          </p:stCondLst>
                                        </p:cTn>
                                        <p:tgtEl>
                                          <p:spTgt spid="83"/>
                                        </p:tgtEl>
                                        <p:attrNameLst>
                                          <p:attrName>style.visibility</p:attrName>
                                        </p:attrNameLst>
                                      </p:cBhvr>
                                      <p:to>
                                        <p:strVal val="hidden"/>
                                      </p:to>
                                    </p:set>
                                  </p:childTnLst>
                                </p:cTn>
                              </p:par>
                              <p:par>
                                <p:cTn id="14" presetID="45"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2000"/>
                                        <p:tgtEl>
                                          <p:spTgt spid="34"/>
                                        </p:tgtEl>
                                      </p:cBhvr>
                                    </p:animEffect>
                                    <p:anim calcmode="lin" valueType="num">
                                      <p:cBhvr>
                                        <p:cTn id="17" dur="2000" fill="hold"/>
                                        <p:tgtEl>
                                          <p:spTgt spid="34"/>
                                        </p:tgtEl>
                                        <p:attrNameLst>
                                          <p:attrName>ppt_w</p:attrName>
                                        </p:attrNameLst>
                                      </p:cBhvr>
                                      <p:tavLst>
                                        <p:tav tm="0" fmla="#ppt_w*sin(2.5*pi*$)">
                                          <p:val>
                                            <p:fltVal val="0"/>
                                          </p:val>
                                        </p:tav>
                                        <p:tav tm="100000">
                                          <p:val>
                                            <p:fltVal val="1"/>
                                          </p:val>
                                        </p:tav>
                                      </p:tavLst>
                                    </p:anim>
                                    <p:anim calcmode="lin" valueType="num">
                                      <p:cBhvr>
                                        <p:cTn id="18" dur="2000" fill="hold"/>
                                        <p:tgtEl>
                                          <p:spTgt spid="34"/>
                                        </p:tgtEl>
                                        <p:attrNameLst>
                                          <p:attrName>ppt_h</p:attrName>
                                        </p:attrNameLst>
                                      </p:cBhvr>
                                      <p:tavLst>
                                        <p:tav tm="0">
                                          <p:val>
                                            <p:strVal val="#ppt_h"/>
                                          </p:val>
                                        </p:tav>
                                        <p:tav tm="100000">
                                          <p:val>
                                            <p:strVal val="#ppt_h"/>
                                          </p:val>
                                        </p:tav>
                                      </p:tavLst>
                                    </p:anim>
                                  </p:childTnLst>
                                </p:cTn>
                              </p:par>
                              <p:par>
                                <p:cTn id="19" presetID="45" presetClass="entr" presetSubtype="0" fill="hold" grpId="0"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2000"/>
                                        <p:tgtEl>
                                          <p:spTgt spid="92"/>
                                        </p:tgtEl>
                                      </p:cBhvr>
                                    </p:animEffect>
                                    <p:anim calcmode="lin" valueType="num">
                                      <p:cBhvr>
                                        <p:cTn id="22" dur="2000" fill="hold"/>
                                        <p:tgtEl>
                                          <p:spTgt spid="92"/>
                                        </p:tgtEl>
                                        <p:attrNameLst>
                                          <p:attrName>ppt_w</p:attrName>
                                        </p:attrNameLst>
                                      </p:cBhvr>
                                      <p:tavLst>
                                        <p:tav tm="0" fmla="#ppt_w*sin(2.5*pi*$)">
                                          <p:val>
                                            <p:fltVal val="0"/>
                                          </p:val>
                                        </p:tav>
                                        <p:tav tm="100000">
                                          <p:val>
                                            <p:fltVal val="1"/>
                                          </p:val>
                                        </p:tav>
                                      </p:tavLst>
                                    </p:anim>
                                    <p:anim calcmode="lin" valueType="num">
                                      <p:cBhvr>
                                        <p:cTn id="23" dur="2000" fill="hold"/>
                                        <p:tgtEl>
                                          <p:spTgt spid="92"/>
                                        </p:tgtEl>
                                        <p:attrNameLst>
                                          <p:attrName>ppt_h</p:attrName>
                                        </p:attrNameLst>
                                      </p:cBhvr>
                                      <p:tavLst>
                                        <p:tav tm="0">
                                          <p:val>
                                            <p:strVal val="#ppt_h"/>
                                          </p:val>
                                        </p:tav>
                                        <p:tav tm="100000">
                                          <p:val>
                                            <p:strVal val="#ppt_h"/>
                                          </p:val>
                                        </p:tav>
                                      </p:tavLst>
                                    </p:anim>
                                  </p:childTnLst>
                                </p:cTn>
                              </p:par>
                              <p:par>
                                <p:cTn id="24" presetID="45"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2000"/>
                                        <p:tgtEl>
                                          <p:spTgt spid="32"/>
                                        </p:tgtEl>
                                      </p:cBhvr>
                                    </p:animEffect>
                                    <p:anim calcmode="lin" valueType="num">
                                      <p:cBhvr>
                                        <p:cTn id="27" dur="2000" fill="hold"/>
                                        <p:tgtEl>
                                          <p:spTgt spid="32"/>
                                        </p:tgtEl>
                                        <p:attrNameLst>
                                          <p:attrName>ppt_w</p:attrName>
                                        </p:attrNameLst>
                                      </p:cBhvr>
                                      <p:tavLst>
                                        <p:tav tm="0" fmla="#ppt_w*sin(2.5*pi*$)">
                                          <p:val>
                                            <p:fltVal val="0"/>
                                          </p:val>
                                        </p:tav>
                                        <p:tav tm="100000">
                                          <p:val>
                                            <p:fltVal val="1"/>
                                          </p:val>
                                        </p:tav>
                                      </p:tavLst>
                                    </p:anim>
                                    <p:anim calcmode="lin" valueType="num">
                                      <p:cBhvr>
                                        <p:cTn id="28" dur="2000" fill="hold"/>
                                        <p:tgtEl>
                                          <p:spTgt spid="3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9" grpId="0"/>
      <p:bldP spid="83" grpId="0"/>
      <p:bldP spid="92" grpId="0"/>
      <p:bldP spid="32"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27CA19-99CD-DA44-99CC-4090207E4051}"/>
              </a:ext>
            </a:extLst>
          </p:cNvPr>
          <p:cNvSpPr/>
          <p:nvPr/>
        </p:nvSpPr>
        <p:spPr bwMode="auto">
          <a:xfrm>
            <a:off x="1253850" y="135259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Business continuity</a:t>
            </a:r>
          </a:p>
        </p:txBody>
      </p:sp>
      <p:sp>
        <p:nvSpPr>
          <p:cNvPr id="96" name="Rectangle 95">
            <a:extLst>
              <a:ext uri="{FF2B5EF4-FFF2-40B4-BE49-F238E27FC236}">
                <a16:creationId xmlns:a16="http://schemas.microsoft.com/office/drawing/2014/main" id="{84D70351-A2AC-9646-AED5-8AC8D8A0D55B}"/>
              </a:ext>
            </a:extLst>
          </p:cNvPr>
          <p:cNvSpPr/>
          <p:nvPr/>
        </p:nvSpPr>
        <p:spPr bwMode="auto">
          <a:xfrm>
            <a:off x="1253850" y="227709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High availability</a:t>
            </a:r>
          </a:p>
        </p:txBody>
      </p:sp>
      <p:sp>
        <p:nvSpPr>
          <p:cNvPr id="97" name="Rectangle 96">
            <a:extLst>
              <a:ext uri="{FF2B5EF4-FFF2-40B4-BE49-F238E27FC236}">
                <a16:creationId xmlns:a16="http://schemas.microsoft.com/office/drawing/2014/main" id="{28A09689-CC97-4B40-AF17-B3B86BBFADAF}"/>
              </a:ext>
            </a:extLst>
          </p:cNvPr>
          <p:cNvSpPr/>
          <p:nvPr/>
        </p:nvSpPr>
        <p:spPr bwMode="auto">
          <a:xfrm>
            <a:off x="1253850" y="3191564"/>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Automated backups </a:t>
            </a:r>
          </a:p>
        </p:txBody>
      </p:sp>
      <p:sp>
        <p:nvSpPr>
          <p:cNvPr id="98" name="Rectangle 97">
            <a:extLst>
              <a:ext uri="{FF2B5EF4-FFF2-40B4-BE49-F238E27FC236}">
                <a16:creationId xmlns:a16="http://schemas.microsoft.com/office/drawing/2014/main" id="{28D922CF-CCD8-8B4C-8F1B-C910412F8480}"/>
              </a:ext>
            </a:extLst>
          </p:cNvPr>
          <p:cNvSpPr/>
          <p:nvPr/>
        </p:nvSpPr>
        <p:spPr bwMode="auto">
          <a:xfrm>
            <a:off x="1253850" y="412539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Long term backup retention </a:t>
            </a:r>
          </a:p>
        </p:txBody>
      </p:sp>
      <p:sp>
        <p:nvSpPr>
          <p:cNvPr id="99" name="Rectangle 98">
            <a:extLst>
              <a:ext uri="{FF2B5EF4-FFF2-40B4-BE49-F238E27FC236}">
                <a16:creationId xmlns:a16="http://schemas.microsoft.com/office/drawing/2014/main" id="{16A4F30B-6997-CA43-B746-813B59332BB3}"/>
              </a:ext>
            </a:extLst>
          </p:cNvPr>
          <p:cNvSpPr/>
          <p:nvPr/>
        </p:nvSpPr>
        <p:spPr bwMode="auto">
          <a:xfrm>
            <a:off x="1253850" y="5065217"/>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Geo-replication</a:t>
            </a:r>
          </a:p>
        </p:txBody>
      </p:sp>
      <p:sp>
        <p:nvSpPr>
          <p:cNvPr id="234" name="Oval 233">
            <a:extLst>
              <a:ext uri="{FF2B5EF4-FFF2-40B4-BE49-F238E27FC236}">
                <a16:creationId xmlns:a16="http://schemas.microsoft.com/office/drawing/2014/main" id="{DA75DAF9-C861-374A-9B39-7DC8A501E06B}"/>
              </a:ext>
            </a:extLst>
          </p:cNvPr>
          <p:cNvSpPr/>
          <p:nvPr/>
        </p:nvSpPr>
        <p:spPr bwMode="auto">
          <a:xfrm>
            <a:off x="593480"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45FD8F97-2302-ED42-9C34-286AC8379C50}"/>
              </a:ext>
            </a:extLst>
          </p:cNvPr>
          <p:cNvSpPr/>
          <p:nvPr/>
        </p:nvSpPr>
        <p:spPr bwMode="auto">
          <a:xfrm>
            <a:off x="593480"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a:extLst>
              <a:ext uri="{FF2B5EF4-FFF2-40B4-BE49-F238E27FC236}">
                <a16:creationId xmlns:a16="http://schemas.microsoft.com/office/drawing/2014/main" id="{45CEA6AD-58CA-1D4F-99E1-434568AAEF0F}"/>
              </a:ext>
            </a:extLst>
          </p:cNvPr>
          <p:cNvSpPr/>
          <p:nvPr/>
        </p:nvSpPr>
        <p:spPr bwMode="auto">
          <a:xfrm>
            <a:off x="593480"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DDEB3482-68A3-8440-AE1F-1CA77FA4F5F9}"/>
              </a:ext>
            </a:extLst>
          </p:cNvPr>
          <p:cNvSpPr/>
          <p:nvPr/>
        </p:nvSpPr>
        <p:spPr bwMode="auto">
          <a:xfrm>
            <a:off x="593480"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EEFC4090-61B2-AA4D-8993-F7CDD33B9193}"/>
              </a:ext>
            </a:extLst>
          </p:cNvPr>
          <p:cNvSpPr/>
          <p:nvPr/>
        </p:nvSpPr>
        <p:spPr bwMode="auto">
          <a:xfrm>
            <a:off x="593480" y="121448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D0DAC20D-DEE8-9649-8038-41D82C139776}"/>
              </a:ext>
            </a:extLst>
          </p:cNvPr>
          <p:cNvSpPr/>
          <p:nvPr/>
        </p:nvSpPr>
        <p:spPr bwMode="auto">
          <a:xfrm>
            <a:off x="7307390" y="134568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Scale</a:t>
            </a:r>
          </a:p>
        </p:txBody>
      </p:sp>
      <p:sp>
        <p:nvSpPr>
          <p:cNvPr id="101" name="Rectangle 100">
            <a:extLst>
              <a:ext uri="{FF2B5EF4-FFF2-40B4-BE49-F238E27FC236}">
                <a16:creationId xmlns:a16="http://schemas.microsoft.com/office/drawing/2014/main" id="{AA5EDA4A-0016-D147-B578-B60BB294057B}"/>
              </a:ext>
            </a:extLst>
          </p:cNvPr>
          <p:cNvSpPr/>
          <p:nvPr/>
        </p:nvSpPr>
        <p:spPr bwMode="auto">
          <a:xfrm>
            <a:off x="7307390" y="225677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Advanced security</a:t>
            </a:r>
          </a:p>
        </p:txBody>
      </p:sp>
      <p:sp>
        <p:nvSpPr>
          <p:cNvPr id="102" name="Rectangle 101">
            <a:extLst>
              <a:ext uri="{FF2B5EF4-FFF2-40B4-BE49-F238E27FC236}">
                <a16:creationId xmlns:a16="http://schemas.microsoft.com/office/drawing/2014/main" id="{379EB55E-748E-6F43-8A2A-1FFFA4CCFAB6}"/>
              </a:ext>
            </a:extLst>
          </p:cNvPr>
          <p:cNvSpPr/>
          <p:nvPr/>
        </p:nvSpPr>
        <p:spPr bwMode="auto">
          <a:xfrm>
            <a:off x="7307390" y="3197140"/>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Version-less</a:t>
            </a:r>
          </a:p>
        </p:txBody>
      </p:sp>
      <p:sp>
        <p:nvSpPr>
          <p:cNvPr id="103" name="Rectangle 102">
            <a:extLst>
              <a:ext uri="{FF2B5EF4-FFF2-40B4-BE49-F238E27FC236}">
                <a16:creationId xmlns:a16="http://schemas.microsoft.com/office/drawing/2014/main" id="{AC3C68D5-25B6-9647-B93B-9DAA20F56B66}"/>
              </a:ext>
            </a:extLst>
          </p:cNvPr>
          <p:cNvSpPr/>
          <p:nvPr/>
        </p:nvSpPr>
        <p:spPr bwMode="auto">
          <a:xfrm>
            <a:off x="7307390" y="4132296"/>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monitoring</a:t>
            </a:r>
          </a:p>
        </p:txBody>
      </p:sp>
      <p:sp>
        <p:nvSpPr>
          <p:cNvPr id="104" name="Rectangle 103">
            <a:extLst>
              <a:ext uri="{FF2B5EF4-FFF2-40B4-BE49-F238E27FC236}">
                <a16:creationId xmlns:a16="http://schemas.microsoft.com/office/drawing/2014/main" id="{15B78503-FEC0-4645-8411-D9FC7685FB85}"/>
              </a:ext>
            </a:extLst>
          </p:cNvPr>
          <p:cNvSpPr/>
          <p:nvPr/>
        </p:nvSpPr>
        <p:spPr bwMode="auto">
          <a:xfrm>
            <a:off x="7307390" y="506745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intelligence</a:t>
            </a:r>
          </a:p>
        </p:txBody>
      </p:sp>
      <p:sp>
        <p:nvSpPr>
          <p:cNvPr id="230" name="Oval 229">
            <a:extLst>
              <a:ext uri="{FF2B5EF4-FFF2-40B4-BE49-F238E27FC236}">
                <a16:creationId xmlns:a16="http://schemas.microsoft.com/office/drawing/2014/main" id="{0F5139B7-A6DD-D449-99ED-B68A1246B1AD}"/>
              </a:ext>
            </a:extLst>
          </p:cNvPr>
          <p:cNvSpPr/>
          <p:nvPr/>
        </p:nvSpPr>
        <p:spPr bwMode="auto">
          <a:xfrm>
            <a:off x="6692623"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a:extLst>
              <a:ext uri="{FF2B5EF4-FFF2-40B4-BE49-F238E27FC236}">
                <a16:creationId xmlns:a16="http://schemas.microsoft.com/office/drawing/2014/main" id="{2D85E507-51AC-F844-9BA9-F7FCAED8EF2E}"/>
              </a:ext>
            </a:extLst>
          </p:cNvPr>
          <p:cNvSpPr/>
          <p:nvPr/>
        </p:nvSpPr>
        <p:spPr bwMode="auto">
          <a:xfrm>
            <a:off x="6692623"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0AB03042-6939-1540-8083-177F02102C2A}"/>
              </a:ext>
            </a:extLst>
          </p:cNvPr>
          <p:cNvSpPr/>
          <p:nvPr/>
        </p:nvSpPr>
        <p:spPr bwMode="auto">
          <a:xfrm>
            <a:off x="6692623"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29F8511B-02C8-1849-9FB3-AB50BC3FE418}"/>
              </a:ext>
            </a:extLst>
          </p:cNvPr>
          <p:cNvSpPr/>
          <p:nvPr/>
        </p:nvSpPr>
        <p:spPr bwMode="auto">
          <a:xfrm>
            <a:off x="6692623"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6E5ED64D-202B-F74D-AE2D-0B9E734EDE06}"/>
              </a:ext>
            </a:extLst>
          </p:cNvPr>
          <p:cNvSpPr/>
          <p:nvPr/>
        </p:nvSpPr>
        <p:spPr bwMode="auto">
          <a:xfrm>
            <a:off x="6692623" y="1233341"/>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IaaS vs PaaS</a:t>
            </a:r>
          </a:p>
        </p:txBody>
      </p:sp>
      <p:grpSp>
        <p:nvGrpSpPr>
          <p:cNvPr id="105" name="Group 162">
            <a:extLst>
              <a:ext uri="{FF2B5EF4-FFF2-40B4-BE49-F238E27FC236}">
                <a16:creationId xmlns:a16="http://schemas.microsoft.com/office/drawing/2014/main" id="{F4740CE7-6226-384A-8063-E0C9EFB81823}"/>
              </a:ext>
            </a:extLst>
          </p:cNvPr>
          <p:cNvGrpSpPr>
            <a:grpSpLocks noChangeAspect="1"/>
          </p:cNvGrpSpPr>
          <p:nvPr/>
        </p:nvGrpSpPr>
        <p:grpSpPr bwMode="auto">
          <a:xfrm>
            <a:off x="6884405" y="1425495"/>
            <a:ext cx="389574" cy="389573"/>
            <a:chOff x="5194" y="2529"/>
            <a:chExt cx="359" cy="359"/>
          </a:xfrm>
        </p:grpSpPr>
        <p:sp>
          <p:nvSpPr>
            <p:cNvPr id="106" name="AutoShape 161">
              <a:extLst>
                <a:ext uri="{FF2B5EF4-FFF2-40B4-BE49-F238E27FC236}">
                  <a16:creationId xmlns:a16="http://schemas.microsoft.com/office/drawing/2014/main" id="{6E3A033B-B8BA-6141-8D24-C30A137D8897}"/>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3">
              <a:extLst>
                <a:ext uri="{FF2B5EF4-FFF2-40B4-BE49-F238E27FC236}">
                  <a16:creationId xmlns:a16="http://schemas.microsoft.com/office/drawing/2014/main" id="{F957AC32-3F71-8D4F-9FD0-9EE9D4285EEB}"/>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4">
              <a:extLst>
                <a:ext uri="{FF2B5EF4-FFF2-40B4-BE49-F238E27FC236}">
                  <a16:creationId xmlns:a16="http://schemas.microsoft.com/office/drawing/2014/main" id="{2B8A2A7D-9A40-8C43-9E5B-348D199C1189}"/>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3">
            <a:extLst>
              <a:ext uri="{FF2B5EF4-FFF2-40B4-BE49-F238E27FC236}">
                <a16:creationId xmlns:a16="http://schemas.microsoft.com/office/drawing/2014/main" id="{AE6E5BD7-CFEE-5A40-94D2-FB14A0FCA7CA}"/>
              </a:ext>
            </a:extLst>
          </p:cNvPr>
          <p:cNvGrpSpPr>
            <a:grpSpLocks noChangeAspect="1"/>
          </p:cNvGrpSpPr>
          <p:nvPr/>
        </p:nvGrpSpPr>
        <p:grpSpPr bwMode="auto">
          <a:xfrm>
            <a:off x="6921315" y="5100501"/>
            <a:ext cx="334609" cy="463992"/>
            <a:chOff x="1057" y="999"/>
            <a:chExt cx="225" cy="312"/>
          </a:xfrm>
        </p:grpSpPr>
        <p:sp>
          <p:nvSpPr>
            <p:cNvPr id="110" name="AutoShape 12">
              <a:extLst>
                <a:ext uri="{FF2B5EF4-FFF2-40B4-BE49-F238E27FC236}">
                  <a16:creationId xmlns:a16="http://schemas.microsoft.com/office/drawing/2014/main" id="{F30F8D97-7038-4143-BAA9-C3118967864D}"/>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4">
              <a:extLst>
                <a:ext uri="{FF2B5EF4-FFF2-40B4-BE49-F238E27FC236}">
                  <a16:creationId xmlns:a16="http://schemas.microsoft.com/office/drawing/2014/main" id="{AEAC3B4F-FC04-4D43-A749-1751203A9DC7}"/>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
              <a:extLst>
                <a:ext uri="{FF2B5EF4-FFF2-40B4-BE49-F238E27FC236}">
                  <a16:creationId xmlns:a16="http://schemas.microsoft.com/office/drawing/2014/main" id="{D790E764-1855-EC48-ABC3-2105EE6D3CA8}"/>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57DB1CAA-2BC5-AA49-8D17-73183014A48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7">
              <a:extLst>
                <a:ext uri="{FF2B5EF4-FFF2-40B4-BE49-F238E27FC236}">
                  <a16:creationId xmlns:a16="http://schemas.microsoft.com/office/drawing/2014/main" id="{37BA732D-637B-FE4B-94E9-4ABF395ADED6}"/>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4">
            <a:extLst>
              <a:ext uri="{FF2B5EF4-FFF2-40B4-BE49-F238E27FC236}">
                <a16:creationId xmlns:a16="http://schemas.microsoft.com/office/drawing/2014/main" id="{5C04DFB5-9758-8641-BB50-FC538986DF45}"/>
              </a:ext>
            </a:extLst>
          </p:cNvPr>
          <p:cNvGrpSpPr>
            <a:grpSpLocks noChangeAspect="1"/>
          </p:cNvGrpSpPr>
          <p:nvPr/>
        </p:nvGrpSpPr>
        <p:grpSpPr bwMode="auto">
          <a:xfrm>
            <a:off x="6859627" y="4107288"/>
            <a:ext cx="476838" cy="476838"/>
            <a:chOff x="410" y="999"/>
            <a:chExt cx="312" cy="312"/>
          </a:xfrm>
        </p:grpSpPr>
        <p:sp>
          <p:nvSpPr>
            <p:cNvPr id="116" name="AutoShape 3">
              <a:extLst>
                <a:ext uri="{FF2B5EF4-FFF2-40B4-BE49-F238E27FC236}">
                  <a16:creationId xmlns:a16="http://schemas.microsoft.com/office/drawing/2014/main" id="{20B9B06C-3B35-6745-BDA6-37EFBBEBDF3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
              <a:extLst>
                <a:ext uri="{FF2B5EF4-FFF2-40B4-BE49-F238E27FC236}">
                  <a16:creationId xmlns:a16="http://schemas.microsoft.com/office/drawing/2014/main" id="{290EF2C8-1393-AA46-B65D-498B8E763490}"/>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a:extLst>
                <a:ext uri="{FF2B5EF4-FFF2-40B4-BE49-F238E27FC236}">
                  <a16:creationId xmlns:a16="http://schemas.microsoft.com/office/drawing/2014/main" id="{ED12424F-9E97-8B43-B08D-85FFD6B6D13C}"/>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
              <a:extLst>
                <a:ext uri="{FF2B5EF4-FFF2-40B4-BE49-F238E27FC236}">
                  <a16:creationId xmlns:a16="http://schemas.microsoft.com/office/drawing/2014/main" id="{ADC20245-420A-3A48-9E71-27142DCC82EE}"/>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0" name="Graphic 291" descr="gear, wrench, engineer">
            <a:extLst>
              <a:ext uri="{FF2B5EF4-FFF2-40B4-BE49-F238E27FC236}">
                <a16:creationId xmlns:a16="http://schemas.microsoft.com/office/drawing/2014/main" id="{28B8E4ED-C24E-4F46-AF2E-45827A01A590}"/>
              </a:ext>
            </a:extLst>
          </p:cNvPr>
          <p:cNvGrpSpPr/>
          <p:nvPr/>
        </p:nvGrpSpPr>
        <p:grpSpPr>
          <a:xfrm>
            <a:off x="6854047" y="3196351"/>
            <a:ext cx="469145" cy="463993"/>
            <a:chOff x="3513079" y="2994448"/>
            <a:chExt cx="498751" cy="498751"/>
          </a:xfrm>
        </p:grpSpPr>
        <p:sp>
          <p:nvSpPr>
            <p:cNvPr id="121" name="Freeform: Shape 82">
              <a:extLst>
                <a:ext uri="{FF2B5EF4-FFF2-40B4-BE49-F238E27FC236}">
                  <a16:creationId xmlns:a16="http://schemas.microsoft.com/office/drawing/2014/main" id="{3AB2270A-BAF3-CB42-9EAF-71623F9AD0DE}"/>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83">
              <a:extLst>
                <a:ext uri="{FF2B5EF4-FFF2-40B4-BE49-F238E27FC236}">
                  <a16:creationId xmlns:a16="http://schemas.microsoft.com/office/drawing/2014/main" id="{AA7DFFC8-8717-234D-AC2F-137EB7DEFC0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4C5C694C-5746-0B4A-BF49-8DE5EE8B02AE}"/>
              </a:ext>
            </a:extLst>
          </p:cNvPr>
          <p:cNvGrpSpPr>
            <a:grpSpLocks noChangeAspect="1"/>
          </p:cNvGrpSpPr>
          <p:nvPr/>
        </p:nvGrpSpPr>
        <p:grpSpPr>
          <a:xfrm>
            <a:off x="6904402" y="2287577"/>
            <a:ext cx="368434" cy="454695"/>
            <a:chOff x="1980078" y="253998"/>
            <a:chExt cx="3830386" cy="4727197"/>
          </a:xfrm>
        </p:grpSpPr>
        <p:sp>
          <p:nvSpPr>
            <p:cNvPr id="124" name="Rectangle 27">
              <a:extLst>
                <a:ext uri="{FF2B5EF4-FFF2-40B4-BE49-F238E27FC236}">
                  <a16:creationId xmlns:a16="http://schemas.microsoft.com/office/drawing/2014/main" id="{E45B346E-538A-8840-A6CC-FAD4AFB0D73E}"/>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29">
              <a:extLst>
                <a:ext uri="{FF2B5EF4-FFF2-40B4-BE49-F238E27FC236}">
                  <a16:creationId xmlns:a16="http://schemas.microsoft.com/office/drawing/2014/main" id="{BCBCE1A3-D8CA-CE40-8DCC-E02E33513D0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30">
              <a:extLst>
                <a:ext uri="{FF2B5EF4-FFF2-40B4-BE49-F238E27FC236}">
                  <a16:creationId xmlns:a16="http://schemas.microsoft.com/office/drawing/2014/main" id="{310245A4-4DD8-4B40-9B0C-81B8851E302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Shape 136">
              <a:extLst>
                <a:ext uri="{FF2B5EF4-FFF2-40B4-BE49-F238E27FC236}">
                  <a16:creationId xmlns:a16="http://schemas.microsoft.com/office/drawing/2014/main" id="{C6CE4911-EC9C-984A-AEAA-E813FB6F7496}"/>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46" name="Group 52">
            <a:extLst>
              <a:ext uri="{FF2B5EF4-FFF2-40B4-BE49-F238E27FC236}">
                <a16:creationId xmlns:a16="http://schemas.microsoft.com/office/drawing/2014/main" id="{DC4E6925-F336-6041-9B38-23ACCB882879}"/>
              </a:ext>
            </a:extLst>
          </p:cNvPr>
          <p:cNvGrpSpPr>
            <a:grpSpLocks noChangeAspect="1"/>
          </p:cNvGrpSpPr>
          <p:nvPr/>
        </p:nvGrpSpPr>
        <p:grpSpPr bwMode="auto">
          <a:xfrm>
            <a:off x="756517" y="4134699"/>
            <a:ext cx="465917" cy="465917"/>
            <a:chOff x="3411" y="999"/>
            <a:chExt cx="312" cy="312"/>
          </a:xfrm>
        </p:grpSpPr>
        <p:sp>
          <p:nvSpPr>
            <p:cNvPr id="147" name="AutoShape 51">
              <a:extLst>
                <a:ext uri="{FF2B5EF4-FFF2-40B4-BE49-F238E27FC236}">
                  <a16:creationId xmlns:a16="http://schemas.microsoft.com/office/drawing/2014/main" id="{E03FC742-4025-7549-8EED-72E07EF4473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53">
              <a:extLst>
                <a:ext uri="{FF2B5EF4-FFF2-40B4-BE49-F238E27FC236}">
                  <a16:creationId xmlns:a16="http://schemas.microsoft.com/office/drawing/2014/main" id="{0B85F376-A4D5-D74C-BF96-65510EC5CE3E}"/>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4696B60B-B2FC-CF4C-8547-E5D47A428DC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A89D607D-DCF7-194A-8443-6238467B58B4}"/>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8AB17054-38CE-084A-9EA9-158E75201040}"/>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56">
            <a:extLst>
              <a:ext uri="{FF2B5EF4-FFF2-40B4-BE49-F238E27FC236}">
                <a16:creationId xmlns:a16="http://schemas.microsoft.com/office/drawing/2014/main" id="{5C482716-9F98-C14D-A80C-C2F38F581B41}"/>
              </a:ext>
            </a:extLst>
          </p:cNvPr>
          <p:cNvGrpSpPr>
            <a:grpSpLocks noChangeAspect="1"/>
          </p:cNvGrpSpPr>
          <p:nvPr/>
        </p:nvGrpSpPr>
        <p:grpSpPr bwMode="auto">
          <a:xfrm>
            <a:off x="776605" y="1410514"/>
            <a:ext cx="420737" cy="420737"/>
            <a:chOff x="410" y="999"/>
            <a:chExt cx="312" cy="312"/>
          </a:xfrm>
        </p:grpSpPr>
        <p:sp>
          <p:nvSpPr>
            <p:cNvPr id="153" name="Oval 57">
              <a:extLst>
                <a:ext uri="{FF2B5EF4-FFF2-40B4-BE49-F238E27FC236}">
                  <a16:creationId xmlns:a16="http://schemas.microsoft.com/office/drawing/2014/main" id="{195BE2D8-9E90-864B-B1B2-C00D5BECBA0F}"/>
                </a:ext>
              </a:extLst>
            </p:cNvPr>
            <p:cNvSpPr>
              <a:spLocks noChangeArrowheads="1"/>
            </p:cNvSpPr>
            <p:nvPr/>
          </p:nvSpPr>
          <p:spPr bwMode="auto">
            <a:xfrm>
              <a:off x="410"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Oval 58">
              <a:extLst>
                <a:ext uri="{FF2B5EF4-FFF2-40B4-BE49-F238E27FC236}">
                  <a16:creationId xmlns:a16="http://schemas.microsoft.com/office/drawing/2014/main" id="{24F0EED8-9B06-F547-B6AE-5EB34E95F9F9}"/>
                </a:ext>
              </a:extLst>
            </p:cNvPr>
            <p:cNvSpPr>
              <a:spLocks noChangeArrowheads="1"/>
            </p:cNvSpPr>
            <p:nvPr/>
          </p:nvSpPr>
          <p:spPr bwMode="auto">
            <a:xfrm>
              <a:off x="468" y="99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Oval 59">
              <a:extLst>
                <a:ext uri="{FF2B5EF4-FFF2-40B4-BE49-F238E27FC236}">
                  <a16:creationId xmlns:a16="http://schemas.microsoft.com/office/drawing/2014/main" id="{359F151A-75D4-5849-A8C5-C3759F002C35}"/>
                </a:ext>
              </a:extLst>
            </p:cNvPr>
            <p:cNvSpPr>
              <a:spLocks noChangeArrowheads="1"/>
            </p:cNvSpPr>
            <p:nvPr/>
          </p:nvSpPr>
          <p:spPr bwMode="auto">
            <a:xfrm>
              <a:off x="525"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Oval 60">
              <a:extLst>
                <a:ext uri="{FF2B5EF4-FFF2-40B4-BE49-F238E27FC236}">
                  <a16:creationId xmlns:a16="http://schemas.microsoft.com/office/drawing/2014/main" id="{565DEE4C-40D0-AE4A-BFCE-CA84F8788709}"/>
                </a:ext>
              </a:extLst>
            </p:cNvPr>
            <p:cNvSpPr>
              <a:spLocks noChangeArrowheads="1"/>
            </p:cNvSpPr>
            <p:nvPr/>
          </p:nvSpPr>
          <p:spPr bwMode="auto">
            <a:xfrm>
              <a:off x="643"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Oval 61">
              <a:extLst>
                <a:ext uri="{FF2B5EF4-FFF2-40B4-BE49-F238E27FC236}">
                  <a16:creationId xmlns:a16="http://schemas.microsoft.com/office/drawing/2014/main" id="{6A0F03FD-E029-9D4D-9DF2-A1F4341834D0}"/>
                </a:ext>
              </a:extLst>
            </p:cNvPr>
            <p:cNvSpPr>
              <a:spLocks noChangeArrowheads="1"/>
            </p:cNvSpPr>
            <p:nvPr/>
          </p:nvSpPr>
          <p:spPr bwMode="auto">
            <a:xfrm>
              <a:off x="697"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Oval 62">
              <a:extLst>
                <a:ext uri="{FF2B5EF4-FFF2-40B4-BE49-F238E27FC236}">
                  <a16:creationId xmlns:a16="http://schemas.microsoft.com/office/drawing/2014/main" id="{D048A4DF-A0C4-E843-9110-5A27CECE45D2}"/>
                </a:ext>
              </a:extLst>
            </p:cNvPr>
            <p:cNvSpPr>
              <a:spLocks noChangeArrowheads="1"/>
            </p:cNvSpPr>
            <p:nvPr/>
          </p:nvSpPr>
          <p:spPr bwMode="auto">
            <a:xfrm>
              <a:off x="410" y="1057"/>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Oval 63">
              <a:extLst>
                <a:ext uri="{FF2B5EF4-FFF2-40B4-BE49-F238E27FC236}">
                  <a16:creationId xmlns:a16="http://schemas.microsoft.com/office/drawing/2014/main" id="{D7592026-0AE1-F54F-9B2D-9FAF159DBF06}"/>
                </a:ext>
              </a:extLst>
            </p:cNvPr>
            <p:cNvSpPr>
              <a:spLocks noChangeArrowheads="1"/>
            </p:cNvSpPr>
            <p:nvPr/>
          </p:nvSpPr>
          <p:spPr bwMode="auto">
            <a:xfrm>
              <a:off x="468" y="1057"/>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Oval 64">
              <a:extLst>
                <a:ext uri="{FF2B5EF4-FFF2-40B4-BE49-F238E27FC236}">
                  <a16:creationId xmlns:a16="http://schemas.microsoft.com/office/drawing/2014/main" id="{0AD55B51-FA57-0444-BB09-45F4C4C9218A}"/>
                </a:ext>
              </a:extLst>
            </p:cNvPr>
            <p:cNvSpPr>
              <a:spLocks noChangeArrowheads="1"/>
            </p:cNvSpPr>
            <p:nvPr/>
          </p:nvSpPr>
          <p:spPr bwMode="auto">
            <a:xfrm>
              <a:off x="520"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Oval 65">
              <a:extLst>
                <a:ext uri="{FF2B5EF4-FFF2-40B4-BE49-F238E27FC236}">
                  <a16:creationId xmlns:a16="http://schemas.microsoft.com/office/drawing/2014/main" id="{96047637-AC44-314A-8189-99C0EE1543E8}"/>
                </a:ext>
              </a:extLst>
            </p:cNvPr>
            <p:cNvSpPr>
              <a:spLocks noChangeArrowheads="1"/>
            </p:cNvSpPr>
            <p:nvPr/>
          </p:nvSpPr>
          <p:spPr bwMode="auto">
            <a:xfrm>
              <a:off x="638"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Oval 66">
              <a:extLst>
                <a:ext uri="{FF2B5EF4-FFF2-40B4-BE49-F238E27FC236}">
                  <a16:creationId xmlns:a16="http://schemas.microsoft.com/office/drawing/2014/main" id="{5B521695-AFEF-C642-9038-2C4F879E75C1}"/>
                </a:ext>
              </a:extLst>
            </p:cNvPr>
            <p:cNvSpPr>
              <a:spLocks noChangeArrowheads="1"/>
            </p:cNvSpPr>
            <p:nvPr/>
          </p:nvSpPr>
          <p:spPr bwMode="auto">
            <a:xfrm>
              <a:off x="692"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Oval 67">
              <a:extLst>
                <a:ext uri="{FF2B5EF4-FFF2-40B4-BE49-F238E27FC236}">
                  <a16:creationId xmlns:a16="http://schemas.microsoft.com/office/drawing/2014/main" id="{B5894744-CD69-3D46-9D12-AB609A4168F4}"/>
                </a:ext>
              </a:extLst>
            </p:cNvPr>
            <p:cNvSpPr>
              <a:spLocks noChangeArrowheads="1"/>
            </p:cNvSpPr>
            <p:nvPr/>
          </p:nvSpPr>
          <p:spPr bwMode="auto">
            <a:xfrm>
              <a:off x="410" y="1114"/>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68">
              <a:extLst>
                <a:ext uri="{FF2B5EF4-FFF2-40B4-BE49-F238E27FC236}">
                  <a16:creationId xmlns:a16="http://schemas.microsoft.com/office/drawing/2014/main" id="{4D74566A-3363-D843-9AF5-0835524E944F}"/>
                </a:ext>
              </a:extLst>
            </p:cNvPr>
            <p:cNvSpPr>
              <a:spLocks noChangeArrowheads="1"/>
            </p:cNvSpPr>
            <p:nvPr/>
          </p:nvSpPr>
          <p:spPr bwMode="auto">
            <a:xfrm>
              <a:off x="463" y="1109"/>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69">
              <a:extLst>
                <a:ext uri="{FF2B5EF4-FFF2-40B4-BE49-F238E27FC236}">
                  <a16:creationId xmlns:a16="http://schemas.microsoft.com/office/drawing/2014/main" id="{2C8312A1-33E4-BF4A-9826-C9B939CB0CD7}"/>
                </a:ext>
              </a:extLst>
            </p:cNvPr>
            <p:cNvSpPr>
              <a:spLocks noChangeArrowheads="1"/>
            </p:cNvSpPr>
            <p:nvPr/>
          </p:nvSpPr>
          <p:spPr bwMode="auto">
            <a:xfrm>
              <a:off x="692" y="1109"/>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70">
              <a:extLst>
                <a:ext uri="{FF2B5EF4-FFF2-40B4-BE49-F238E27FC236}">
                  <a16:creationId xmlns:a16="http://schemas.microsoft.com/office/drawing/2014/main" id="{5BE16C43-5361-AF4B-A68C-5646E4B139D1}"/>
                </a:ext>
              </a:extLst>
            </p:cNvPr>
            <p:cNvSpPr>
              <a:spLocks noChangeArrowheads="1"/>
            </p:cNvSpPr>
            <p:nvPr/>
          </p:nvSpPr>
          <p:spPr bwMode="auto">
            <a:xfrm>
              <a:off x="410" y="1172"/>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7" name="Oval 71">
              <a:extLst>
                <a:ext uri="{FF2B5EF4-FFF2-40B4-BE49-F238E27FC236}">
                  <a16:creationId xmlns:a16="http://schemas.microsoft.com/office/drawing/2014/main" id="{85E15439-3DCF-E647-A9F1-FABA1CA8A97E}"/>
                </a:ext>
              </a:extLst>
            </p:cNvPr>
            <p:cNvSpPr>
              <a:spLocks noChangeArrowheads="1"/>
            </p:cNvSpPr>
            <p:nvPr/>
          </p:nvSpPr>
          <p:spPr bwMode="auto">
            <a:xfrm>
              <a:off x="410" y="122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8" name="Oval 72">
              <a:extLst>
                <a:ext uri="{FF2B5EF4-FFF2-40B4-BE49-F238E27FC236}">
                  <a16:creationId xmlns:a16="http://schemas.microsoft.com/office/drawing/2014/main" id="{C4D3866F-FA5D-5F4E-A332-E84A975763B9}"/>
                </a:ext>
              </a:extLst>
            </p:cNvPr>
            <p:cNvSpPr>
              <a:spLocks noChangeArrowheads="1"/>
            </p:cNvSpPr>
            <p:nvPr/>
          </p:nvSpPr>
          <p:spPr bwMode="auto">
            <a:xfrm>
              <a:off x="468" y="122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9" name="Oval 73">
              <a:extLst>
                <a:ext uri="{FF2B5EF4-FFF2-40B4-BE49-F238E27FC236}">
                  <a16:creationId xmlns:a16="http://schemas.microsoft.com/office/drawing/2014/main" id="{BCD44474-0446-5B4A-904E-F1DE797FA82A}"/>
                </a:ext>
              </a:extLst>
            </p:cNvPr>
            <p:cNvSpPr>
              <a:spLocks noChangeArrowheads="1"/>
            </p:cNvSpPr>
            <p:nvPr/>
          </p:nvSpPr>
          <p:spPr bwMode="auto">
            <a:xfrm>
              <a:off x="410" y="1286"/>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0" name="Oval 74">
              <a:extLst>
                <a:ext uri="{FF2B5EF4-FFF2-40B4-BE49-F238E27FC236}">
                  <a16:creationId xmlns:a16="http://schemas.microsoft.com/office/drawing/2014/main" id="{05844DC5-4AA1-C34F-B74D-06D5DF7553F3}"/>
                </a:ext>
              </a:extLst>
            </p:cNvPr>
            <p:cNvSpPr>
              <a:spLocks noChangeArrowheads="1"/>
            </p:cNvSpPr>
            <p:nvPr/>
          </p:nvSpPr>
          <p:spPr bwMode="auto">
            <a:xfrm>
              <a:off x="468" y="1286"/>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1" name="Oval 75">
              <a:extLst>
                <a:ext uri="{FF2B5EF4-FFF2-40B4-BE49-F238E27FC236}">
                  <a16:creationId xmlns:a16="http://schemas.microsoft.com/office/drawing/2014/main" id="{BAA34138-6754-7F4F-B5E6-1AA06D5D277A}"/>
                </a:ext>
              </a:extLst>
            </p:cNvPr>
            <p:cNvSpPr>
              <a:spLocks noChangeArrowheads="1"/>
            </p:cNvSpPr>
            <p:nvPr/>
          </p:nvSpPr>
          <p:spPr bwMode="auto">
            <a:xfrm>
              <a:off x="520"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Oval 76">
              <a:extLst>
                <a:ext uri="{FF2B5EF4-FFF2-40B4-BE49-F238E27FC236}">
                  <a16:creationId xmlns:a16="http://schemas.microsoft.com/office/drawing/2014/main" id="{D168501C-B4AF-344A-9608-D1B1C5387A25}"/>
                </a:ext>
              </a:extLst>
            </p:cNvPr>
            <p:cNvSpPr>
              <a:spLocks noChangeArrowheads="1"/>
            </p:cNvSpPr>
            <p:nvPr/>
          </p:nvSpPr>
          <p:spPr bwMode="auto">
            <a:xfrm>
              <a:off x="638"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Oval 77">
              <a:extLst>
                <a:ext uri="{FF2B5EF4-FFF2-40B4-BE49-F238E27FC236}">
                  <a16:creationId xmlns:a16="http://schemas.microsoft.com/office/drawing/2014/main" id="{88EC98DC-C52A-794C-B196-576BDC70BBAC}"/>
                </a:ext>
              </a:extLst>
            </p:cNvPr>
            <p:cNvSpPr>
              <a:spLocks noChangeArrowheads="1"/>
            </p:cNvSpPr>
            <p:nvPr/>
          </p:nvSpPr>
          <p:spPr bwMode="auto">
            <a:xfrm>
              <a:off x="583" y="99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Oval 78">
              <a:extLst>
                <a:ext uri="{FF2B5EF4-FFF2-40B4-BE49-F238E27FC236}">
                  <a16:creationId xmlns:a16="http://schemas.microsoft.com/office/drawing/2014/main" id="{8232B095-7CDE-DE41-8883-F4D1C12A814D}"/>
                </a:ext>
              </a:extLst>
            </p:cNvPr>
            <p:cNvSpPr>
              <a:spLocks noChangeArrowheads="1"/>
            </p:cNvSpPr>
            <p:nvPr/>
          </p:nvSpPr>
          <p:spPr bwMode="auto">
            <a:xfrm>
              <a:off x="579" y="105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Oval 79">
              <a:extLst>
                <a:ext uri="{FF2B5EF4-FFF2-40B4-BE49-F238E27FC236}">
                  <a16:creationId xmlns:a16="http://schemas.microsoft.com/office/drawing/2014/main" id="{1134B4F1-87BC-8947-AFD1-D33080F48D47}"/>
                </a:ext>
              </a:extLst>
            </p:cNvPr>
            <p:cNvSpPr>
              <a:spLocks noChangeArrowheads="1"/>
            </p:cNvSpPr>
            <p:nvPr/>
          </p:nvSpPr>
          <p:spPr bwMode="auto">
            <a:xfrm>
              <a:off x="520"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Oval 80">
              <a:extLst>
                <a:ext uri="{FF2B5EF4-FFF2-40B4-BE49-F238E27FC236}">
                  <a16:creationId xmlns:a16="http://schemas.microsoft.com/office/drawing/2014/main" id="{55E99FFE-664E-A14B-9EB2-C3C799AD6A6D}"/>
                </a:ext>
              </a:extLst>
            </p:cNvPr>
            <p:cNvSpPr>
              <a:spLocks noChangeArrowheads="1"/>
            </p:cNvSpPr>
            <p:nvPr/>
          </p:nvSpPr>
          <p:spPr bwMode="auto">
            <a:xfrm>
              <a:off x="573" y="1104"/>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Oval 81">
              <a:extLst>
                <a:ext uri="{FF2B5EF4-FFF2-40B4-BE49-F238E27FC236}">
                  <a16:creationId xmlns:a16="http://schemas.microsoft.com/office/drawing/2014/main" id="{D7A5BC21-AE1B-8A44-A494-74B18DED96E5}"/>
                </a:ext>
              </a:extLst>
            </p:cNvPr>
            <p:cNvSpPr>
              <a:spLocks noChangeArrowheads="1"/>
            </p:cNvSpPr>
            <p:nvPr/>
          </p:nvSpPr>
          <p:spPr bwMode="auto">
            <a:xfrm>
              <a:off x="638"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Oval 82">
              <a:extLst>
                <a:ext uri="{FF2B5EF4-FFF2-40B4-BE49-F238E27FC236}">
                  <a16:creationId xmlns:a16="http://schemas.microsoft.com/office/drawing/2014/main" id="{4DC805E2-38F8-9C43-B4B0-2909D44F2F83}"/>
                </a:ext>
              </a:extLst>
            </p:cNvPr>
            <p:cNvSpPr>
              <a:spLocks noChangeArrowheads="1"/>
            </p:cNvSpPr>
            <p:nvPr/>
          </p:nvSpPr>
          <p:spPr bwMode="auto">
            <a:xfrm>
              <a:off x="463" y="116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Oval 83">
              <a:extLst>
                <a:ext uri="{FF2B5EF4-FFF2-40B4-BE49-F238E27FC236}">
                  <a16:creationId xmlns:a16="http://schemas.microsoft.com/office/drawing/2014/main" id="{C387EF5B-CB59-014F-A70E-71DF09C07089}"/>
                </a:ext>
              </a:extLst>
            </p:cNvPr>
            <p:cNvSpPr>
              <a:spLocks noChangeArrowheads="1"/>
            </p:cNvSpPr>
            <p:nvPr/>
          </p:nvSpPr>
          <p:spPr bwMode="auto">
            <a:xfrm>
              <a:off x="515"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Oval 84">
              <a:extLst>
                <a:ext uri="{FF2B5EF4-FFF2-40B4-BE49-F238E27FC236}">
                  <a16:creationId xmlns:a16="http://schemas.microsoft.com/office/drawing/2014/main" id="{C62BE5F5-3FB3-DF42-9A00-321606D45B74}"/>
                </a:ext>
              </a:extLst>
            </p:cNvPr>
            <p:cNvSpPr>
              <a:spLocks noChangeArrowheads="1"/>
            </p:cNvSpPr>
            <p:nvPr/>
          </p:nvSpPr>
          <p:spPr bwMode="auto">
            <a:xfrm>
              <a:off x="564" y="1153"/>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1" name="Oval 85">
              <a:extLst>
                <a:ext uri="{FF2B5EF4-FFF2-40B4-BE49-F238E27FC236}">
                  <a16:creationId xmlns:a16="http://schemas.microsoft.com/office/drawing/2014/main" id="{98AC720C-4B48-6B49-9947-1E4640DD0004}"/>
                </a:ext>
              </a:extLst>
            </p:cNvPr>
            <p:cNvSpPr>
              <a:spLocks noChangeArrowheads="1"/>
            </p:cNvSpPr>
            <p:nvPr/>
          </p:nvSpPr>
          <p:spPr bwMode="auto">
            <a:xfrm>
              <a:off x="633"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2" name="Oval 86">
              <a:extLst>
                <a:ext uri="{FF2B5EF4-FFF2-40B4-BE49-F238E27FC236}">
                  <a16:creationId xmlns:a16="http://schemas.microsoft.com/office/drawing/2014/main" id="{92A7E788-2BD4-DF4F-878B-D77C432168A7}"/>
                </a:ext>
              </a:extLst>
            </p:cNvPr>
            <p:cNvSpPr>
              <a:spLocks noChangeArrowheads="1"/>
            </p:cNvSpPr>
            <p:nvPr/>
          </p:nvSpPr>
          <p:spPr bwMode="auto">
            <a:xfrm>
              <a:off x="697" y="117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Oval 87">
              <a:extLst>
                <a:ext uri="{FF2B5EF4-FFF2-40B4-BE49-F238E27FC236}">
                  <a16:creationId xmlns:a16="http://schemas.microsoft.com/office/drawing/2014/main" id="{361AA5D9-69A8-394A-BBB7-0F0FE9CD9070}"/>
                </a:ext>
              </a:extLst>
            </p:cNvPr>
            <p:cNvSpPr>
              <a:spLocks noChangeArrowheads="1"/>
            </p:cNvSpPr>
            <p:nvPr/>
          </p:nvSpPr>
          <p:spPr bwMode="auto">
            <a:xfrm>
              <a:off x="520" y="1224"/>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Oval 88">
              <a:extLst>
                <a:ext uri="{FF2B5EF4-FFF2-40B4-BE49-F238E27FC236}">
                  <a16:creationId xmlns:a16="http://schemas.microsoft.com/office/drawing/2014/main" id="{8C251155-E802-B44E-9BFC-430959CA5A5E}"/>
                </a:ext>
              </a:extLst>
            </p:cNvPr>
            <p:cNvSpPr>
              <a:spLocks noChangeArrowheads="1"/>
            </p:cNvSpPr>
            <p:nvPr/>
          </p:nvSpPr>
          <p:spPr bwMode="auto">
            <a:xfrm>
              <a:off x="573" y="1219"/>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Oval 89">
              <a:extLst>
                <a:ext uri="{FF2B5EF4-FFF2-40B4-BE49-F238E27FC236}">
                  <a16:creationId xmlns:a16="http://schemas.microsoft.com/office/drawing/2014/main" id="{1FA45F94-A6BB-9E4F-82DC-CE9262BA32C2}"/>
                </a:ext>
              </a:extLst>
            </p:cNvPr>
            <p:cNvSpPr>
              <a:spLocks noChangeArrowheads="1"/>
            </p:cNvSpPr>
            <p:nvPr/>
          </p:nvSpPr>
          <p:spPr bwMode="auto">
            <a:xfrm>
              <a:off x="638" y="1226"/>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6" name="Oval 90">
              <a:extLst>
                <a:ext uri="{FF2B5EF4-FFF2-40B4-BE49-F238E27FC236}">
                  <a16:creationId xmlns:a16="http://schemas.microsoft.com/office/drawing/2014/main" id="{A819185D-D819-CF4B-85C5-B334E1C5AC67}"/>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7" name="Oval 91">
              <a:extLst>
                <a:ext uri="{FF2B5EF4-FFF2-40B4-BE49-F238E27FC236}">
                  <a16:creationId xmlns:a16="http://schemas.microsoft.com/office/drawing/2014/main" id="{147F81E7-26D2-AD4F-89C0-CAE7071331AB}"/>
                </a:ext>
              </a:extLst>
            </p:cNvPr>
            <p:cNvSpPr>
              <a:spLocks noChangeArrowheads="1"/>
            </p:cNvSpPr>
            <p:nvPr/>
          </p:nvSpPr>
          <p:spPr bwMode="auto">
            <a:xfrm>
              <a:off x="579" y="1281"/>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8" name="Oval 92">
              <a:extLst>
                <a:ext uri="{FF2B5EF4-FFF2-40B4-BE49-F238E27FC236}">
                  <a16:creationId xmlns:a16="http://schemas.microsoft.com/office/drawing/2014/main" id="{3E7BD891-4D2F-4545-B9BE-AA1367F7185F}"/>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95" name="Group 183">
            <a:extLst>
              <a:ext uri="{FF2B5EF4-FFF2-40B4-BE49-F238E27FC236}">
                <a16:creationId xmlns:a16="http://schemas.microsoft.com/office/drawing/2014/main" id="{49CDE810-F3A3-2142-B340-9AF5751DFD6E}"/>
              </a:ext>
            </a:extLst>
          </p:cNvPr>
          <p:cNvGrpSpPr>
            <a:grpSpLocks noChangeAspect="1"/>
          </p:cNvGrpSpPr>
          <p:nvPr/>
        </p:nvGrpSpPr>
        <p:grpSpPr bwMode="auto">
          <a:xfrm>
            <a:off x="798817" y="2352596"/>
            <a:ext cx="398940" cy="398940"/>
            <a:chOff x="2812" y="2781"/>
            <a:chExt cx="312" cy="312"/>
          </a:xfrm>
        </p:grpSpPr>
        <p:sp>
          <p:nvSpPr>
            <p:cNvPr id="196" name="AutoShape 182">
              <a:extLst>
                <a:ext uri="{FF2B5EF4-FFF2-40B4-BE49-F238E27FC236}">
                  <a16:creationId xmlns:a16="http://schemas.microsoft.com/office/drawing/2014/main" id="{3FD92566-2DA2-EB4F-9AEC-B2BE1B102B96}"/>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84">
              <a:extLst>
                <a:ext uri="{FF2B5EF4-FFF2-40B4-BE49-F238E27FC236}">
                  <a16:creationId xmlns:a16="http://schemas.microsoft.com/office/drawing/2014/main" id="{83581270-BEE7-BD46-B37F-5C1590A85803}"/>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85">
              <a:extLst>
                <a:ext uri="{FF2B5EF4-FFF2-40B4-BE49-F238E27FC236}">
                  <a16:creationId xmlns:a16="http://schemas.microsoft.com/office/drawing/2014/main" id="{ADF12804-5D73-9C4F-8EAF-A5A669B0CE30}"/>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86">
              <a:extLst>
                <a:ext uri="{FF2B5EF4-FFF2-40B4-BE49-F238E27FC236}">
                  <a16:creationId xmlns:a16="http://schemas.microsoft.com/office/drawing/2014/main" id="{89103319-D310-E947-8DB7-4EDCEFE803E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87">
              <a:extLst>
                <a:ext uri="{FF2B5EF4-FFF2-40B4-BE49-F238E27FC236}">
                  <a16:creationId xmlns:a16="http://schemas.microsoft.com/office/drawing/2014/main" id="{9F1C7119-0914-6844-9887-AD9C37C78077}"/>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88">
              <a:extLst>
                <a:ext uri="{FF2B5EF4-FFF2-40B4-BE49-F238E27FC236}">
                  <a16:creationId xmlns:a16="http://schemas.microsoft.com/office/drawing/2014/main" id="{497E5595-C8BF-EA4B-AF02-7CF85326BF44}"/>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89">
              <a:extLst>
                <a:ext uri="{FF2B5EF4-FFF2-40B4-BE49-F238E27FC236}">
                  <a16:creationId xmlns:a16="http://schemas.microsoft.com/office/drawing/2014/main" id="{3D55E8E3-4396-414B-BBC7-9DB07D2B247B}"/>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0">
              <a:extLst>
                <a:ext uri="{FF2B5EF4-FFF2-40B4-BE49-F238E27FC236}">
                  <a16:creationId xmlns:a16="http://schemas.microsoft.com/office/drawing/2014/main" id="{8592A7EE-FA92-E248-950F-835217B063F8}"/>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1">
              <a:extLst>
                <a:ext uri="{FF2B5EF4-FFF2-40B4-BE49-F238E27FC236}">
                  <a16:creationId xmlns:a16="http://schemas.microsoft.com/office/drawing/2014/main" id="{7A5637F3-37EC-7B4C-B4F9-4377675BC832}"/>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2">
              <a:extLst>
                <a:ext uri="{FF2B5EF4-FFF2-40B4-BE49-F238E27FC236}">
                  <a16:creationId xmlns:a16="http://schemas.microsoft.com/office/drawing/2014/main" id="{5C36BC63-3D48-CF47-B2EC-695566C4F489}"/>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3">
              <a:extLst>
                <a:ext uri="{FF2B5EF4-FFF2-40B4-BE49-F238E27FC236}">
                  <a16:creationId xmlns:a16="http://schemas.microsoft.com/office/drawing/2014/main" id="{D40062E0-E966-134A-84BA-A43114490195}"/>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94">
              <a:extLst>
                <a:ext uri="{FF2B5EF4-FFF2-40B4-BE49-F238E27FC236}">
                  <a16:creationId xmlns:a16="http://schemas.microsoft.com/office/drawing/2014/main" id="{D8C22DA2-FAD9-4B43-ACF5-C1B1F228C4BC}"/>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95">
              <a:extLst>
                <a:ext uri="{FF2B5EF4-FFF2-40B4-BE49-F238E27FC236}">
                  <a16:creationId xmlns:a16="http://schemas.microsoft.com/office/drawing/2014/main" id="{9919E656-819D-4F42-84D7-11F4864662A4}"/>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0">
            <a:extLst>
              <a:ext uri="{FF2B5EF4-FFF2-40B4-BE49-F238E27FC236}">
                <a16:creationId xmlns:a16="http://schemas.microsoft.com/office/drawing/2014/main" id="{975F5D21-2C31-AB4C-82D1-0A740C181E24}"/>
              </a:ext>
            </a:extLst>
          </p:cNvPr>
          <p:cNvGrpSpPr>
            <a:grpSpLocks noChangeAspect="1"/>
          </p:cNvGrpSpPr>
          <p:nvPr/>
        </p:nvGrpSpPr>
        <p:grpSpPr bwMode="auto">
          <a:xfrm>
            <a:off x="789403" y="3253522"/>
            <a:ext cx="404026" cy="389367"/>
            <a:chOff x="3764" y="3313"/>
            <a:chExt cx="353" cy="309"/>
          </a:xfrm>
        </p:grpSpPr>
        <p:sp>
          <p:nvSpPr>
            <p:cNvPr id="212" name="Freeform 21">
              <a:extLst>
                <a:ext uri="{FF2B5EF4-FFF2-40B4-BE49-F238E27FC236}">
                  <a16:creationId xmlns:a16="http://schemas.microsoft.com/office/drawing/2014/main" id="{C333B8F8-E4EB-8046-A468-FD24D818B489}"/>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22">
              <a:extLst>
                <a:ext uri="{FF2B5EF4-FFF2-40B4-BE49-F238E27FC236}">
                  <a16:creationId xmlns:a16="http://schemas.microsoft.com/office/drawing/2014/main" id="{20CB90DF-84D5-6146-A55B-3C56BDE3F5A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23">
              <a:extLst>
                <a:ext uri="{FF2B5EF4-FFF2-40B4-BE49-F238E27FC236}">
                  <a16:creationId xmlns:a16="http://schemas.microsoft.com/office/drawing/2014/main" id="{44D3B4FC-57ED-7449-A6EC-05CF7CCDF35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24">
              <a:extLst>
                <a:ext uri="{FF2B5EF4-FFF2-40B4-BE49-F238E27FC236}">
                  <a16:creationId xmlns:a16="http://schemas.microsoft.com/office/drawing/2014/main" id="{9DD2C02A-0728-864E-8C77-CA61911A88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25">
              <a:extLst>
                <a:ext uri="{FF2B5EF4-FFF2-40B4-BE49-F238E27FC236}">
                  <a16:creationId xmlns:a16="http://schemas.microsoft.com/office/drawing/2014/main" id="{E8BEBF60-ADFB-4A47-8B9F-802E9D119EE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26">
              <a:extLst>
                <a:ext uri="{FF2B5EF4-FFF2-40B4-BE49-F238E27FC236}">
                  <a16:creationId xmlns:a16="http://schemas.microsoft.com/office/drawing/2014/main" id="{86FD151A-2723-AB48-A124-6FF7CBEC465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27">
              <a:extLst>
                <a:ext uri="{FF2B5EF4-FFF2-40B4-BE49-F238E27FC236}">
                  <a16:creationId xmlns:a16="http://schemas.microsoft.com/office/drawing/2014/main" id="{3A2F74D6-66F0-7041-B6DA-B23157E2190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28">
              <a:extLst>
                <a:ext uri="{FF2B5EF4-FFF2-40B4-BE49-F238E27FC236}">
                  <a16:creationId xmlns:a16="http://schemas.microsoft.com/office/drawing/2014/main" id="{64FEBD05-FED0-634B-8BC8-98AA8D71718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3582BC60-6208-2A4D-8EFE-BD3575981D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CCCBCB5C-CDFC-5541-9A6E-6B3701BD3989}"/>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6789DA14-4580-2345-8B53-5495AC197317}"/>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32">
              <a:extLst>
                <a:ext uri="{FF2B5EF4-FFF2-40B4-BE49-F238E27FC236}">
                  <a16:creationId xmlns:a16="http://schemas.microsoft.com/office/drawing/2014/main" id="{12AD7FD1-3414-3344-833F-2CDC17B8EE0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33">
              <a:extLst>
                <a:ext uri="{FF2B5EF4-FFF2-40B4-BE49-F238E27FC236}">
                  <a16:creationId xmlns:a16="http://schemas.microsoft.com/office/drawing/2014/main" id="{7B43CE1C-A1B8-6C44-B739-E46DD1A9A9E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34">
              <a:extLst>
                <a:ext uri="{FF2B5EF4-FFF2-40B4-BE49-F238E27FC236}">
                  <a16:creationId xmlns:a16="http://schemas.microsoft.com/office/drawing/2014/main" id="{D4F7D4EA-1136-5D43-8973-D4F61CFFFC4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35">
              <a:extLst>
                <a:ext uri="{FF2B5EF4-FFF2-40B4-BE49-F238E27FC236}">
                  <a16:creationId xmlns:a16="http://schemas.microsoft.com/office/drawing/2014/main" id="{F3889F15-22B6-AA44-A1EB-FE678B8BF2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6">
              <a:extLst>
                <a:ext uri="{FF2B5EF4-FFF2-40B4-BE49-F238E27FC236}">
                  <a16:creationId xmlns:a16="http://schemas.microsoft.com/office/drawing/2014/main" id="{E154B59A-8FA6-AD4D-83AD-10CBC9A1722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37">
              <a:extLst>
                <a:ext uri="{FF2B5EF4-FFF2-40B4-BE49-F238E27FC236}">
                  <a16:creationId xmlns:a16="http://schemas.microsoft.com/office/drawing/2014/main" id="{6C7550A3-70F2-1845-BD7E-BBF6ABCFF3F0}"/>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8">
              <a:extLst>
                <a:ext uri="{FF2B5EF4-FFF2-40B4-BE49-F238E27FC236}">
                  <a16:creationId xmlns:a16="http://schemas.microsoft.com/office/drawing/2014/main" id="{7574B285-2E50-214C-A7F4-BDFBF5F9BEC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AE8CA10F-5413-B944-9B8E-9B2FE8DD6A2A}"/>
              </a:ext>
            </a:extLst>
          </p:cNvPr>
          <p:cNvGrpSpPr/>
          <p:nvPr/>
        </p:nvGrpSpPr>
        <p:grpSpPr>
          <a:xfrm>
            <a:off x="0" y="6215635"/>
            <a:ext cx="11444140" cy="324677"/>
            <a:chOff x="0" y="6058468"/>
            <a:chExt cx="11444140" cy="324677"/>
          </a:xfrm>
        </p:grpSpPr>
        <p:cxnSp>
          <p:nvCxnSpPr>
            <p:cNvPr id="140" name="Straight Arrow Connector 139">
              <a:extLst>
                <a:ext uri="{FF2B5EF4-FFF2-40B4-BE49-F238E27FC236}">
                  <a16:creationId xmlns:a16="http://schemas.microsoft.com/office/drawing/2014/main" id="{7D094BB5-1C84-8443-A366-340BC887715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721EECFC-D108-FF43-8E57-E49156A1767E}"/>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id="{0B9F3F94-2728-2D4E-BCB1-B5CD823871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B326DE6F-EAD4-3340-B3B7-D9167CF5566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11DB4927-83C4-2641-AEA5-5C1FD2590A6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EDFC4531-C742-7C4B-BB0D-229A6FD4629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9" name="TextBox 208">
              <a:extLst>
                <a:ext uri="{FF2B5EF4-FFF2-40B4-BE49-F238E27FC236}">
                  <a16:creationId xmlns:a16="http://schemas.microsoft.com/office/drawing/2014/main" id="{4BFBA05F-A2BC-F945-89D9-D2666EC4853A}"/>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2EB7B850-084A-1849-96F9-E9102C164537}"/>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239" name="TextBox 238">
              <a:extLst>
                <a:ext uri="{FF2B5EF4-FFF2-40B4-BE49-F238E27FC236}">
                  <a16:creationId xmlns:a16="http://schemas.microsoft.com/office/drawing/2014/main" id="{0CCC62C2-15A0-6341-9DDA-020D40F9BAE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40" name="TextBox 239">
              <a:extLst>
                <a:ext uri="{FF2B5EF4-FFF2-40B4-BE49-F238E27FC236}">
                  <a16:creationId xmlns:a16="http://schemas.microsoft.com/office/drawing/2014/main" id="{7E216DD2-8840-0A46-9070-26F4E0E20FB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41" name="TextBox 240">
              <a:extLst>
                <a:ext uri="{FF2B5EF4-FFF2-40B4-BE49-F238E27FC236}">
                  <a16:creationId xmlns:a16="http://schemas.microsoft.com/office/drawing/2014/main" id="{E3B51927-B91A-3B44-A3F4-597B9D1D0EF4}"/>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grpSp>
        <p:nvGrpSpPr>
          <p:cNvPr id="242" name="Group 241">
            <a:extLst>
              <a:ext uri="{FF2B5EF4-FFF2-40B4-BE49-F238E27FC236}">
                <a16:creationId xmlns:a16="http://schemas.microsoft.com/office/drawing/2014/main" id="{40ABB54D-0BC8-464E-A90E-71D54C8DECDD}"/>
              </a:ext>
            </a:extLst>
          </p:cNvPr>
          <p:cNvGrpSpPr/>
          <p:nvPr/>
        </p:nvGrpSpPr>
        <p:grpSpPr>
          <a:xfrm>
            <a:off x="733415" y="5076351"/>
            <a:ext cx="491675" cy="491677"/>
            <a:chOff x="587828" y="3719272"/>
            <a:chExt cx="1442357" cy="1442360"/>
          </a:xfrm>
        </p:grpSpPr>
        <p:sp>
          <p:nvSpPr>
            <p:cNvPr id="243" name="Oval 242">
              <a:extLst>
                <a:ext uri="{FF2B5EF4-FFF2-40B4-BE49-F238E27FC236}">
                  <a16:creationId xmlns:a16="http://schemas.microsoft.com/office/drawing/2014/main" id="{DF20E4FF-CE2C-497B-9051-1B9AFAFFB780}"/>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44" name="Freeform: Shape 557">
              <a:extLst>
                <a:ext uri="{FF2B5EF4-FFF2-40B4-BE49-F238E27FC236}">
                  <a16:creationId xmlns:a16="http://schemas.microsoft.com/office/drawing/2014/main" id="{8EC4A9D0-159B-4A68-B97D-19634BB1922B}"/>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45" name="Freeform: Shape 558">
              <a:extLst>
                <a:ext uri="{FF2B5EF4-FFF2-40B4-BE49-F238E27FC236}">
                  <a16:creationId xmlns:a16="http://schemas.microsoft.com/office/drawing/2014/main" id="{AAD961E0-84A9-4A70-B625-A51692D261A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4162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500"/>
                                        <p:tgtEl>
                                          <p:spTgt spid="2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fade">
                                      <p:cBhvr>
                                        <p:cTn id="25" dur="500"/>
                                        <p:tgtEl>
                                          <p:spTgt spid="2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6"/>
                                        </p:tgtEl>
                                        <p:attrNameLst>
                                          <p:attrName>style.visibility</p:attrName>
                                        </p:attrNameLst>
                                      </p:cBhvr>
                                      <p:to>
                                        <p:strVal val="visible"/>
                                      </p:to>
                                    </p:set>
                                    <p:animEffect transition="in" filter="fade">
                                      <p:cBhvr>
                                        <p:cTn id="28" dur="500"/>
                                        <p:tgtEl>
                                          <p:spTgt spid="2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7"/>
                                        </p:tgtEl>
                                        <p:attrNameLst>
                                          <p:attrName>style.visibility</p:attrName>
                                        </p:attrNameLst>
                                      </p:cBhvr>
                                      <p:to>
                                        <p:strVal val="visible"/>
                                      </p:to>
                                    </p:set>
                                    <p:animEffect transition="in" filter="fade">
                                      <p:cBhvr>
                                        <p:cTn id="31" dur="500"/>
                                        <p:tgtEl>
                                          <p:spTgt spid="2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8"/>
                                        </p:tgtEl>
                                        <p:attrNameLst>
                                          <p:attrName>style.visibility</p:attrName>
                                        </p:attrNameLst>
                                      </p:cBhvr>
                                      <p:to>
                                        <p:strVal val="visible"/>
                                      </p:to>
                                    </p:set>
                                    <p:animEffect transition="in" filter="fade">
                                      <p:cBhvr>
                                        <p:cTn id="34" dur="500"/>
                                        <p:tgtEl>
                                          <p:spTgt spid="238"/>
                                        </p:tgtEl>
                                      </p:cBhvr>
                                    </p:animEffect>
                                  </p:childTnLst>
                                </p:cTn>
                              </p:par>
                              <p:par>
                                <p:cTn id="35" presetID="10"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nodeType="withEffect">
                                  <p:stCondLst>
                                    <p:cond delay="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0"/>
                                  </p:stCondLst>
                                  <p:childTnLst>
                                    <p:set>
                                      <p:cBhvr>
                                        <p:cTn id="42" dur="1" fill="hold">
                                          <p:stCondLst>
                                            <p:cond delay="0"/>
                                          </p:stCondLst>
                                        </p:cTn>
                                        <p:tgtEl>
                                          <p:spTgt spid="195"/>
                                        </p:tgtEl>
                                        <p:attrNameLst>
                                          <p:attrName>style.visibility</p:attrName>
                                        </p:attrNameLst>
                                      </p:cBhvr>
                                      <p:to>
                                        <p:strVal val="visible"/>
                                      </p:to>
                                    </p:set>
                                    <p:animEffect transition="in" filter="fade">
                                      <p:cBhvr>
                                        <p:cTn id="43" dur="500"/>
                                        <p:tgtEl>
                                          <p:spTgt spid="195"/>
                                        </p:tgtEl>
                                      </p:cBhvr>
                                    </p:animEffect>
                                  </p:childTnLst>
                                </p:cTn>
                              </p:par>
                              <p:par>
                                <p:cTn id="44" presetID="10" presetClass="entr" presetSubtype="0" fill="hold" nodeType="withEffect">
                                  <p:stCondLst>
                                    <p:cond delay="0"/>
                                  </p:stCondLst>
                                  <p:childTnLst>
                                    <p:set>
                                      <p:cBhvr>
                                        <p:cTn id="45" dur="1" fill="hold">
                                          <p:stCondLst>
                                            <p:cond delay="0"/>
                                          </p:stCondLst>
                                        </p:cTn>
                                        <p:tgtEl>
                                          <p:spTgt spid="211"/>
                                        </p:tgtEl>
                                        <p:attrNameLst>
                                          <p:attrName>style.visibility</p:attrName>
                                        </p:attrNameLst>
                                      </p:cBhvr>
                                      <p:to>
                                        <p:strVal val="visible"/>
                                      </p:to>
                                    </p:set>
                                    <p:animEffect transition="in" filter="fade">
                                      <p:cBhvr>
                                        <p:cTn id="46" dur="500"/>
                                        <p:tgtEl>
                                          <p:spTgt spid="211"/>
                                        </p:tgtEl>
                                      </p:cBhvr>
                                    </p:animEffect>
                                  </p:childTnLst>
                                </p:cTn>
                              </p:par>
                              <p:par>
                                <p:cTn id="47" presetID="10" presetClass="entr" presetSubtype="0" fill="hold" nodeType="withEffect">
                                  <p:stCondLst>
                                    <p:cond delay="0"/>
                                  </p:stCondLst>
                                  <p:childTnLst>
                                    <p:set>
                                      <p:cBhvr>
                                        <p:cTn id="48" dur="1" fill="hold">
                                          <p:stCondLst>
                                            <p:cond delay="0"/>
                                          </p:stCondLst>
                                        </p:cTn>
                                        <p:tgtEl>
                                          <p:spTgt spid="242"/>
                                        </p:tgtEl>
                                        <p:attrNameLst>
                                          <p:attrName>style.visibility</p:attrName>
                                        </p:attrNameLst>
                                      </p:cBhvr>
                                      <p:to>
                                        <p:strVal val="visible"/>
                                      </p:to>
                                    </p:set>
                                    <p:animEffect transition="in" filter="fade">
                                      <p:cBhvr>
                                        <p:cTn id="49" dur="500"/>
                                        <p:tgtEl>
                                          <p:spTgt spid="2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fade">
                                      <p:cBhvr>
                                        <p:cTn id="57" dur="500"/>
                                        <p:tgtEl>
                                          <p:spTgt spid="10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fade">
                                      <p:cBhvr>
                                        <p:cTn id="60" dur="500"/>
                                        <p:tgtEl>
                                          <p:spTgt spid="10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0"/>
                                        </p:tgtEl>
                                        <p:attrNameLst>
                                          <p:attrName>style.visibility</p:attrName>
                                        </p:attrNameLst>
                                      </p:cBhvr>
                                      <p:to>
                                        <p:strVal val="visible"/>
                                      </p:to>
                                    </p:set>
                                    <p:animEffect transition="in" filter="fade">
                                      <p:cBhvr>
                                        <p:cTn id="69" dur="500"/>
                                        <p:tgtEl>
                                          <p:spTgt spid="23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1"/>
                                        </p:tgtEl>
                                        <p:attrNameLst>
                                          <p:attrName>style.visibility</p:attrName>
                                        </p:attrNameLst>
                                      </p:cBhvr>
                                      <p:to>
                                        <p:strVal val="visible"/>
                                      </p:to>
                                    </p:set>
                                    <p:animEffect transition="in" filter="fade">
                                      <p:cBhvr>
                                        <p:cTn id="72" dur="500"/>
                                        <p:tgtEl>
                                          <p:spTgt spid="2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2"/>
                                        </p:tgtEl>
                                        <p:attrNameLst>
                                          <p:attrName>style.visibility</p:attrName>
                                        </p:attrNameLst>
                                      </p:cBhvr>
                                      <p:to>
                                        <p:strVal val="visible"/>
                                      </p:to>
                                    </p:set>
                                    <p:animEffect transition="in" filter="fade">
                                      <p:cBhvr>
                                        <p:cTn id="75" dur="500"/>
                                        <p:tgtEl>
                                          <p:spTgt spid="2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3"/>
                                        </p:tgtEl>
                                        <p:attrNameLst>
                                          <p:attrName>style.visibility</p:attrName>
                                        </p:attrNameLst>
                                      </p:cBhvr>
                                      <p:to>
                                        <p:strVal val="visible"/>
                                      </p:to>
                                    </p:set>
                                    <p:animEffect transition="in" filter="fade">
                                      <p:cBhvr>
                                        <p:cTn id="78" dur="500"/>
                                        <p:tgtEl>
                                          <p:spTgt spid="23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500"/>
                                        <p:tgtEl>
                                          <p:spTgt spid="105"/>
                                        </p:tgtEl>
                                      </p:cBhvr>
                                    </p:animEffect>
                                  </p:childTnLst>
                                </p:cTn>
                              </p:par>
                              <p:par>
                                <p:cTn id="85" presetID="10" presetClass="entr" presetSubtype="0" fill="hold"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fade">
                                      <p:cBhvr>
                                        <p:cTn id="90" dur="500"/>
                                        <p:tgtEl>
                                          <p:spTgt spid="115"/>
                                        </p:tgtEl>
                                      </p:cBhvr>
                                    </p:animEffect>
                                  </p:childTnLst>
                                </p:cTn>
                              </p:par>
                              <p:par>
                                <p:cTn id="91" presetID="10" presetClass="entr" presetSubtype="0" fill="hold"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fade">
                                      <p:cBhvr>
                                        <p:cTn id="93" dur="500"/>
                                        <p:tgtEl>
                                          <p:spTgt spid="120"/>
                                        </p:tgtEl>
                                      </p:cBhvr>
                                    </p:animEffect>
                                  </p:childTnLst>
                                </p:cTn>
                              </p:par>
                              <p:par>
                                <p:cTn id="94" presetID="10" presetClass="entr" presetSubtype="0" fill="hold" nodeType="withEffect">
                                  <p:stCondLst>
                                    <p:cond delay="0"/>
                                  </p:stCondLst>
                                  <p:childTnLst>
                                    <p:set>
                                      <p:cBhvr>
                                        <p:cTn id="95" dur="1" fill="hold">
                                          <p:stCondLst>
                                            <p:cond delay="0"/>
                                          </p:stCondLst>
                                        </p:cTn>
                                        <p:tgtEl>
                                          <p:spTgt spid="123"/>
                                        </p:tgtEl>
                                        <p:attrNameLst>
                                          <p:attrName>style.visibility</p:attrName>
                                        </p:attrNameLst>
                                      </p:cBhvr>
                                      <p:to>
                                        <p:strVal val="visible"/>
                                      </p:to>
                                    </p:set>
                                    <p:animEffect transition="in" filter="fade">
                                      <p:cBhvr>
                                        <p:cTn id="96"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6" grpId="0" animBg="1"/>
      <p:bldP spid="97" grpId="0" animBg="1"/>
      <p:bldP spid="98" grpId="0" animBg="1"/>
      <p:bldP spid="99" grpId="0" animBg="1"/>
      <p:bldP spid="234" grpId="0" animBg="1"/>
      <p:bldP spid="235" grpId="0" animBg="1"/>
      <p:bldP spid="236" grpId="0" animBg="1"/>
      <p:bldP spid="237" grpId="0" animBg="1"/>
      <p:bldP spid="238" grpId="0" animBg="1"/>
      <p:bldP spid="100" grpId="0" animBg="1"/>
      <p:bldP spid="101" grpId="0" animBg="1"/>
      <p:bldP spid="102" grpId="0" animBg="1"/>
      <p:bldP spid="103" grpId="0" animBg="1"/>
      <p:bldP spid="104" grpId="0" animBg="1"/>
      <p:bldP spid="230" grpId="0" animBg="1"/>
      <p:bldP spid="231" grpId="0" animBg="1"/>
      <p:bldP spid="232" grpId="0" animBg="1"/>
      <p:bldP spid="233" grpId="0" animBg="1"/>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6"/>
            <a:ext cx="9914995" cy="3394775"/>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99.995% availability because downtime might be life threatening. 911 dispatch, stolen credit card notifications or corporate security reporting are examples of such applications. High performance is required as any delay in response carries high risk. Given the sensitivity of the collected information, data sovereignty 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must not be able to see sensitive data stored in specific columns and all access to tables containing sensitive data must be monitored. At the same time, DBAs need to be able to troubleshoot performance using the Azure portal and SSMS/ADS and to create new contained database users who must be mapped to Azure AD principals.</a:t>
            </a:r>
          </a:p>
        </p:txBody>
      </p:sp>
      <p:grpSp>
        <p:nvGrpSpPr>
          <p:cNvPr id="4" name="Group 3">
            <a:extLst>
              <a:ext uri="{FF2B5EF4-FFF2-40B4-BE49-F238E27FC236}">
                <a16:creationId xmlns:a16="http://schemas.microsoft.com/office/drawing/2014/main" id="{956B3C32-301B-CA4F-BBB4-401AEBAE12A1}"/>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172B121-B615-DE47-986D-7850E761416A}"/>
                </a:ext>
              </a:extLst>
            </p:cNvPr>
            <p:cNvGrpSpPr/>
            <p:nvPr/>
          </p:nvGrpSpPr>
          <p:grpSpPr>
            <a:xfrm>
              <a:off x="401868" y="6399215"/>
              <a:ext cx="9076291" cy="138500"/>
              <a:chOff x="401868" y="6316085"/>
              <a:chExt cx="9076291" cy="138500"/>
            </a:xfrm>
          </p:grpSpPr>
          <p:sp>
            <p:nvSpPr>
              <p:cNvPr id="11" name="TextBox 10">
                <a:extLst>
                  <a:ext uri="{FF2B5EF4-FFF2-40B4-BE49-F238E27FC236}">
                    <a16:creationId xmlns:a16="http://schemas.microsoft.com/office/drawing/2014/main" id="{166E5801-AFC6-AB4B-B634-801540443D98}"/>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2" name="TextBox 11">
                <a:extLst>
                  <a:ext uri="{FF2B5EF4-FFF2-40B4-BE49-F238E27FC236}">
                    <a16:creationId xmlns:a16="http://schemas.microsoft.com/office/drawing/2014/main" id="{92EE8A2B-0BC6-C34D-B784-5E40A24C71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3" name="TextBox 12">
                <a:extLst>
                  <a:ext uri="{FF2B5EF4-FFF2-40B4-BE49-F238E27FC236}">
                    <a16:creationId xmlns:a16="http://schemas.microsoft.com/office/drawing/2014/main" id="{5B915422-941C-3A4F-8CB2-7FDCF6162AC7}"/>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557D8670-5C69-934F-8335-543AF59786EA}"/>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F584AE7D-34A6-3D43-A2A9-4E58D3A533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D9F3274-4F29-004E-85AE-6A5BE3625B2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BFA900F-310C-7342-8CAC-4195D4419781}"/>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51EC3700-5DF3-5F41-A378-7A18EC60BDE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 name="TextBox 13">
            <a:extLst>
              <a:ext uri="{FF2B5EF4-FFF2-40B4-BE49-F238E27FC236}">
                <a16:creationId xmlns:a16="http://schemas.microsoft.com/office/drawing/2014/main" id="{F9570C44-4D9C-4A92-9841-9F3E0599705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#azuresqlcritical1</a:t>
            </a:r>
          </a:p>
        </p:txBody>
      </p:sp>
    </p:spTree>
    <p:extLst>
      <p:ext uri="{BB962C8B-B14F-4D97-AF65-F5344CB8AC3E}">
        <p14:creationId xmlns:p14="http://schemas.microsoft.com/office/powerpoint/2010/main" val="168817024"/>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887218"/>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a:t>
            </a:r>
            <a:r>
              <a:rPr lang="en-US" sz="1600" b="1">
                <a:solidFill>
                  <a:schemeClr val="accent1"/>
                </a:solidFill>
                <a:latin typeface="+mn-lt"/>
              </a:rPr>
              <a:t>99.995% availability </a:t>
            </a:r>
            <a:r>
              <a:rPr lang="en-US" sz="16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600" b="1">
                <a:solidFill>
                  <a:schemeClr val="accent1"/>
                </a:solidFill>
                <a:latin typeface="+mn-lt"/>
              </a:rPr>
              <a:t>data sovereignty </a:t>
            </a:r>
            <a:r>
              <a:rPr lang="en-US" sz="16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600" b="1">
                <a:solidFill>
                  <a:schemeClr val="accent1"/>
                </a:solidFill>
                <a:latin typeface="+mn-lt"/>
              </a:rPr>
              <a:t>must not be able to see sensitive data </a:t>
            </a:r>
            <a:r>
              <a:rPr lang="en-US" sz="1600">
                <a:solidFill>
                  <a:schemeClr val="tx1"/>
                </a:solidFill>
                <a:latin typeface="+mn-lt"/>
              </a:rPr>
              <a:t>stored in specific columns and all access to tables containing sensitive data must be monitored. At the same time, DBAs need to be able to </a:t>
            </a:r>
            <a:r>
              <a:rPr lang="en-US" sz="1600" b="1">
                <a:solidFill>
                  <a:schemeClr val="accent1"/>
                </a:solidFill>
                <a:latin typeface="+mn-lt"/>
              </a:rPr>
              <a:t>troubleshoot performance using the Azure portal </a:t>
            </a:r>
            <a:r>
              <a:rPr lang="en-US" sz="1600">
                <a:solidFill>
                  <a:schemeClr val="tx1"/>
                </a:solidFill>
                <a:latin typeface="+mn-lt"/>
              </a:rPr>
              <a:t>and SSMS/ADS and to </a:t>
            </a:r>
            <a:r>
              <a:rPr lang="en-US" sz="1600" b="1">
                <a:solidFill>
                  <a:schemeClr val="accent1"/>
                </a:solidFill>
                <a:latin typeface="+mn-lt"/>
              </a:rPr>
              <a:t>create new contained database users who must be mapped to Azure AD principals</a:t>
            </a:r>
            <a:r>
              <a:rPr lang="en-US" sz="1600">
                <a:latin typeface="+mn-lt"/>
              </a:rPr>
              <a:t>.</a:t>
            </a:r>
          </a:p>
        </p:txBody>
      </p:sp>
      <p:grpSp>
        <p:nvGrpSpPr>
          <p:cNvPr id="6" name="Group 5">
            <a:extLst>
              <a:ext uri="{FF2B5EF4-FFF2-40B4-BE49-F238E27FC236}">
                <a16:creationId xmlns:a16="http://schemas.microsoft.com/office/drawing/2014/main" id="{D63A5FF8-6A4A-494D-94F4-E95971E076F9}"/>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3DC2C46A-001E-3048-B39B-8F26894050DF}"/>
                </a:ext>
              </a:extLst>
            </p:cNvPr>
            <p:cNvGrpSpPr/>
            <p:nvPr/>
          </p:nvGrpSpPr>
          <p:grpSpPr>
            <a:xfrm>
              <a:off x="401868" y="6399215"/>
              <a:ext cx="9076291" cy="138500"/>
              <a:chOff x="401868" y="6316085"/>
              <a:chExt cx="9076291" cy="138500"/>
            </a:xfrm>
          </p:grpSpPr>
          <p:sp>
            <p:nvSpPr>
              <p:cNvPr id="13" name="TextBox 12">
                <a:extLst>
                  <a:ext uri="{FF2B5EF4-FFF2-40B4-BE49-F238E27FC236}">
                    <a16:creationId xmlns:a16="http://schemas.microsoft.com/office/drawing/2014/main" id="{9B356564-35B7-E94E-B55A-6FC823BB49DF}"/>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Scenario discussion</a:t>
                </a:r>
              </a:p>
            </p:txBody>
          </p:sp>
          <p:sp>
            <p:nvSpPr>
              <p:cNvPr id="14" name="TextBox 13">
                <a:extLst>
                  <a:ext uri="{FF2B5EF4-FFF2-40B4-BE49-F238E27FC236}">
                    <a16:creationId xmlns:a16="http://schemas.microsoft.com/office/drawing/2014/main" id="{4095CD13-A563-C547-A0B4-2B3BC280517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Additional information</a:t>
                </a:r>
              </a:p>
            </p:txBody>
          </p:sp>
          <p:sp>
            <p:nvSpPr>
              <p:cNvPr id="15" name="TextBox 14">
                <a:extLst>
                  <a:ext uri="{FF2B5EF4-FFF2-40B4-BE49-F238E27FC236}">
                    <a16:creationId xmlns:a16="http://schemas.microsoft.com/office/drawing/2014/main" id="{C3D820D3-22CE-0F49-94B3-39AE55F2E6AF}"/>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8" name="Group 7">
              <a:extLst>
                <a:ext uri="{FF2B5EF4-FFF2-40B4-BE49-F238E27FC236}">
                  <a16:creationId xmlns:a16="http://schemas.microsoft.com/office/drawing/2014/main" id="{BF409A80-84C9-5C47-A2C1-0E72FF351A1B}"/>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4F4FC6B3-8949-6C47-91F8-2FD3B10ECAE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D176A6C-0170-5842-A04E-4C59AB7F530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1CCEE419-7F6A-874D-AABA-9F16D729AF00}"/>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5009B7C7-4878-5B4E-A5E2-C80E993881E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621944174"/>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2644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1. Which Azure SQL deployment option potentially offers the best fit for this scenario?</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SQL Server in an Azure virtual machine</a:t>
            </a:r>
          </a:p>
          <a:p>
            <a:pPr marL="342900" lvl="0" indent="-342900" defTabSz="932742">
              <a:lnSpc>
                <a:spcPct val="90000"/>
              </a:lnSpc>
              <a:spcAft>
                <a:spcPts val="600"/>
              </a:spcAft>
              <a:buSzPct val="90000"/>
              <a:buFont typeface="+mj-lt"/>
              <a:buAutoNum type="alphaUcPeriod"/>
            </a:pPr>
            <a:r>
              <a:rPr lang="en-US" sz="1800">
                <a:solidFill>
                  <a:prstClr val="white"/>
                </a:solidFill>
              </a:rPr>
              <a:t>Azure SQL Managed Instance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single database</a:t>
            </a:r>
          </a:p>
          <a:p>
            <a:pPr marL="342900" lvl="0" indent="-342900" defTabSz="932742">
              <a:lnSpc>
                <a:spcPct val="90000"/>
              </a:lnSpc>
              <a:spcAft>
                <a:spcPts val="600"/>
              </a:spcAft>
              <a:buSzPct val="90000"/>
              <a:buFont typeface="+mj-lt"/>
              <a:buAutoNum type="alphaUcPeriod"/>
            </a:pPr>
            <a:r>
              <a:rPr lang="en-US" sz="1800">
                <a:solidFill>
                  <a:prstClr val="white"/>
                </a:solidFill>
              </a:rPr>
              <a:t>Azure SQL Database - elastic pool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2. What is the best option for them to enable geo-redundancy and maintain high availability?</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Font typeface="+mj-lt"/>
              <a:buAutoNum type="alphaUcPeriod"/>
            </a:pPr>
            <a:r>
              <a:rPr lang="en-US" sz="1800">
                <a:solidFill>
                  <a:prstClr val="white"/>
                </a:solidFill>
              </a:rPr>
              <a:t>Geo-replication</a:t>
            </a:r>
          </a:p>
          <a:p>
            <a:pPr marL="342900" lvl="0" indent="-342900" defTabSz="932742">
              <a:lnSpc>
                <a:spcPct val="90000"/>
              </a:lnSpc>
              <a:spcAft>
                <a:spcPts val="600"/>
              </a:spcAft>
              <a:buSzPct val="90000"/>
              <a:buFont typeface="+mj-lt"/>
              <a:buAutoNum type="alphaUcPeriod"/>
            </a:pPr>
            <a:r>
              <a:rPr lang="en-US" sz="1800">
                <a:solidFill>
                  <a:prstClr val="white"/>
                </a:solidFill>
              </a:rPr>
              <a:t>Auto-failover groups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 </a:t>
            </a:r>
            <a:r>
              <a:rPr lang="en-US" sz="1800">
                <a:solidFill>
                  <a:srgbClr val="0078D4"/>
                </a:solidFill>
              </a:rPr>
              <a:t>What role does colocation play in your solution?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It doesn't, we'll deploy to one region only.</a:t>
            </a:r>
          </a:p>
          <a:p>
            <a:pPr marL="342900" lvl="0" indent="-342900" defTabSz="932742">
              <a:lnSpc>
                <a:spcPct val="90000"/>
              </a:lnSpc>
              <a:spcAft>
                <a:spcPts val="600"/>
              </a:spcAft>
              <a:buSzPct val="90000"/>
              <a:buFont typeface="+mj-lt"/>
              <a:buAutoNum type="alphaUcPeriod"/>
            </a:pPr>
            <a:r>
              <a:rPr lang="en-US" sz="1800">
                <a:solidFill>
                  <a:srgbClr val="0078D4"/>
                </a:solidFill>
              </a:rPr>
              <a:t>Leveraging the auto-failover group gives us what is needed</a:t>
            </a:r>
          </a:p>
          <a:p>
            <a:pPr marL="342900" lvl="0" indent="-342900" defTabSz="932742">
              <a:lnSpc>
                <a:spcPct val="90000"/>
              </a:lnSpc>
              <a:spcAft>
                <a:spcPts val="600"/>
              </a:spcAft>
              <a:buSzPct val="90000"/>
              <a:buFont typeface="+mj-lt"/>
              <a:buAutoNum type="alphaUcPeriod"/>
            </a:pPr>
            <a:r>
              <a:rPr lang="en-US" sz="1800">
                <a:solidFill>
                  <a:srgbClr val="0078D4"/>
                </a:solidFill>
              </a:rPr>
              <a:t>In addition to the failover group, need to deploy the application in both regions where the failover group exists.</a:t>
            </a:r>
          </a:p>
        </p:txBody>
      </p:sp>
      <p:sp>
        <p:nvSpPr>
          <p:cNvPr id="5" name="Rectangle: Rounded Corners 4">
            <a:extLst>
              <a:ext uri="{FF2B5EF4-FFF2-40B4-BE49-F238E27FC236}">
                <a16:creationId xmlns:a16="http://schemas.microsoft.com/office/drawing/2014/main" id="{90F59B6E-1633-446A-A7B8-EC12EBA2D572}"/>
              </a:ext>
            </a:extLst>
          </p:cNvPr>
          <p:cNvSpPr/>
          <p:nvPr/>
        </p:nvSpPr>
        <p:spPr bwMode="auto">
          <a:xfrm>
            <a:off x="400335" y="3153533"/>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235A72B-7395-4359-B135-8A87A6AD07A7}"/>
              </a:ext>
            </a:extLst>
          </p:cNvPr>
          <p:cNvSpPr/>
          <p:nvPr/>
        </p:nvSpPr>
        <p:spPr bwMode="auto">
          <a:xfrm>
            <a:off x="286809" y="5321039"/>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7D9EE1E0-EAB0-4EE8-8EE2-7C06D505788F}"/>
              </a:ext>
            </a:extLst>
          </p:cNvPr>
          <p:cNvSpPr/>
          <p:nvPr/>
        </p:nvSpPr>
        <p:spPr bwMode="auto">
          <a:xfrm>
            <a:off x="6438568" y="3205292"/>
            <a:ext cx="5499172" cy="88362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4037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cxnSp>
        <p:nvCxnSpPr>
          <p:cNvPr id="152" name="Straight Arrow Connector 151">
            <a:extLst>
              <a:ext uri="{FF2B5EF4-FFF2-40B4-BE49-F238E27FC236}">
                <a16:creationId xmlns:a16="http://schemas.microsoft.com/office/drawing/2014/main" id="{B8235469-0753-418E-8142-23093CFDEF3E}"/>
              </a:ext>
            </a:extLst>
          </p:cNvPr>
          <p:cNvCxnSpPr>
            <a:stCxn id="141" idx="2"/>
            <a:endCxn id="144" idx="0"/>
          </p:cNvCxnSpPr>
          <p:nvPr/>
        </p:nvCxnSpPr>
        <p:spPr>
          <a:xfrm flipH="1">
            <a:off x="2253430" y="3570667"/>
            <a:ext cx="304614" cy="605354"/>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1" name="Connector: Elbow 160">
            <a:extLst>
              <a:ext uri="{FF2B5EF4-FFF2-40B4-BE49-F238E27FC236}">
                <a16:creationId xmlns:a16="http://schemas.microsoft.com/office/drawing/2014/main" id="{EE8BC8B9-F5A5-45E7-9C7B-53FEF89CD915}"/>
              </a:ext>
            </a:extLst>
          </p:cNvPr>
          <p:cNvCxnSpPr>
            <a:cxnSpLocks/>
            <a:stCxn id="144" idx="2"/>
          </p:cNvCxnSpPr>
          <p:nvPr/>
        </p:nvCxnSpPr>
        <p:spPr>
          <a:xfrm rot="16200000" flipH="1">
            <a:off x="3103008" y="3715189"/>
            <a:ext cx="81387" cy="1780540"/>
          </a:xfrm>
          <a:prstGeom prst="bentConnector2">
            <a:avLst/>
          </a:prstGeom>
          <a:noFill/>
          <a:ln w="9525" cap="flat" cmpd="sng" algn="ctr">
            <a:solidFill>
              <a:srgbClr val="002050"/>
            </a:solidFill>
            <a:prstDash val="solid"/>
            <a:headEnd type="none"/>
            <a:tailEnd type="triangle"/>
          </a:ln>
          <a:effectLst/>
        </p:spPr>
      </p:cxn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dash"/>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5939569" y="3839163"/>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9" name="Arc 168">
            <a:extLst>
              <a:ext uri="{FF2B5EF4-FFF2-40B4-BE49-F238E27FC236}">
                <a16:creationId xmlns:a16="http://schemas.microsoft.com/office/drawing/2014/main" id="{B7F06AE5-11BF-4BBE-84D3-87B87FCBF484}"/>
              </a:ext>
            </a:extLst>
          </p:cNvPr>
          <p:cNvSpPr/>
          <p:nvPr/>
        </p:nvSpPr>
        <p:spPr>
          <a:xfrm rot="21334324" flipV="1">
            <a:off x="1512586" y="4729473"/>
            <a:ext cx="2606821" cy="390986"/>
          </a:xfrm>
          <a:prstGeom prst="arc">
            <a:avLst>
              <a:gd name="adj1" fmla="val 12115749"/>
              <a:gd name="adj2" fmla="val 21545970"/>
            </a:avLst>
          </a:prstGeom>
          <a:noFill/>
          <a:ln w="9525" cap="flat" cmpd="sng" algn="ctr">
            <a:solidFill>
              <a:srgbClr val="002050"/>
            </a:solidFill>
            <a:prstDash val="solid"/>
            <a:headEnd type="triangle"/>
            <a:tailEnd type="none"/>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45745" y="3162619"/>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5083746" y="1234894"/>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3</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1609764" y="4676925"/>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1</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1831332" cy="640038"/>
        </p:xfrm>
        <a:graphic>
          <a:graphicData uri="http://schemas.openxmlformats.org/drawingml/2006/table">
            <a:tbl>
              <a:tblPr firstRow="1" bandRow="1">
                <a:tableStyleId>{7E9639D4-E3E2-4D34-9284-5A2195B3D0D7}</a:tableStyleId>
              </a:tblPr>
              <a:tblGrid>
                <a:gridCol w="743061">
                  <a:extLst>
                    <a:ext uri="{9D8B030D-6E8A-4147-A177-3AD203B41FA5}">
                      <a16:colId xmlns:a16="http://schemas.microsoft.com/office/drawing/2014/main" val="3944411363"/>
                    </a:ext>
                  </a:extLst>
                </a:gridCol>
                <a:gridCol w="574987">
                  <a:extLst>
                    <a:ext uri="{9D8B030D-6E8A-4147-A177-3AD203B41FA5}">
                      <a16:colId xmlns:a16="http://schemas.microsoft.com/office/drawing/2014/main" val="3887883215"/>
                    </a:ext>
                  </a:extLst>
                </a:gridCol>
                <a:gridCol w="513284">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17" name="TextBox 116">
            <a:extLst>
              <a:ext uri="{FF2B5EF4-FFF2-40B4-BE49-F238E27FC236}">
                <a16:creationId xmlns:a16="http://schemas.microsoft.com/office/drawing/2014/main" id="{753EA35A-3484-4215-8516-83749794B7D2}"/>
              </a:ext>
            </a:extLst>
          </p:cNvPr>
          <p:cNvSpPr txBox="1"/>
          <p:nvPr/>
        </p:nvSpPr>
        <p:spPr>
          <a:xfrm>
            <a:off x="4304695" y="4215799"/>
            <a:ext cx="900444"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grpSp>
        <p:nvGrpSpPr>
          <p:cNvPr id="119" name="Group 118">
            <a:extLst>
              <a:ext uri="{FF2B5EF4-FFF2-40B4-BE49-F238E27FC236}">
                <a16:creationId xmlns:a16="http://schemas.microsoft.com/office/drawing/2014/main" id="{97B8AF8B-D114-4640-A0C5-DEA8D04AAD5D}"/>
              </a:ext>
            </a:extLst>
          </p:cNvPr>
          <p:cNvGrpSpPr/>
          <p:nvPr/>
        </p:nvGrpSpPr>
        <p:grpSpPr>
          <a:xfrm>
            <a:off x="3896982" y="4100708"/>
            <a:ext cx="426979" cy="420055"/>
            <a:chOff x="7660584" y="2330002"/>
            <a:chExt cx="427040" cy="420115"/>
          </a:xfrm>
        </p:grpSpPr>
        <p:sp>
          <p:nvSpPr>
            <p:cNvPr id="120" name="Teardrop 119">
              <a:extLst>
                <a:ext uri="{FF2B5EF4-FFF2-40B4-BE49-F238E27FC236}">
                  <a16:creationId xmlns:a16="http://schemas.microsoft.com/office/drawing/2014/main" id="{CEA83C03-353C-491A-99FD-F3D9D58BECD5}"/>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1" name="TextBox 120">
              <a:extLst>
                <a:ext uri="{FF2B5EF4-FFF2-40B4-BE49-F238E27FC236}">
                  <a16:creationId xmlns:a16="http://schemas.microsoft.com/office/drawing/2014/main" id="{F4688B49-56C3-44BD-91FC-5DA202CC60D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4</a:t>
              </a:r>
            </a:p>
          </p:txBody>
        </p:sp>
      </p:grpSp>
      <p:grpSp>
        <p:nvGrpSpPr>
          <p:cNvPr id="122" name="Group 121">
            <a:extLst>
              <a:ext uri="{FF2B5EF4-FFF2-40B4-BE49-F238E27FC236}">
                <a16:creationId xmlns:a16="http://schemas.microsoft.com/office/drawing/2014/main" id="{37870D37-505C-4043-A72A-FB7E9BD25043}"/>
              </a:ext>
            </a:extLst>
          </p:cNvPr>
          <p:cNvGrpSpPr/>
          <p:nvPr/>
        </p:nvGrpSpPr>
        <p:grpSpPr>
          <a:xfrm>
            <a:off x="1008319" y="6241555"/>
            <a:ext cx="426979" cy="420055"/>
            <a:chOff x="7660584" y="2330002"/>
            <a:chExt cx="427040" cy="420115"/>
          </a:xfrm>
        </p:grpSpPr>
        <p:sp>
          <p:nvSpPr>
            <p:cNvPr id="123" name="Teardrop 122">
              <a:extLst>
                <a:ext uri="{FF2B5EF4-FFF2-40B4-BE49-F238E27FC236}">
                  <a16:creationId xmlns:a16="http://schemas.microsoft.com/office/drawing/2014/main" id="{773C1E99-53AD-46A0-990A-F4C8F957BAFF}"/>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4" name="TextBox 123">
              <a:extLst>
                <a:ext uri="{FF2B5EF4-FFF2-40B4-BE49-F238E27FC236}">
                  <a16:creationId xmlns:a16="http://schemas.microsoft.com/office/drawing/2014/main" id="{CC81E777-EB73-4C65-9CCD-F4CCC8481C7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5" name="Group 124">
            <a:extLst>
              <a:ext uri="{FF2B5EF4-FFF2-40B4-BE49-F238E27FC236}">
                <a16:creationId xmlns:a16="http://schemas.microsoft.com/office/drawing/2014/main" id="{0DB3F178-0567-4BDF-A6C9-708DDD465B95}"/>
              </a:ext>
            </a:extLst>
          </p:cNvPr>
          <p:cNvGrpSpPr/>
          <p:nvPr/>
        </p:nvGrpSpPr>
        <p:grpSpPr>
          <a:xfrm>
            <a:off x="5156357" y="6223126"/>
            <a:ext cx="426979" cy="420055"/>
            <a:chOff x="7660584" y="2330002"/>
            <a:chExt cx="427040" cy="420115"/>
          </a:xfrm>
        </p:grpSpPr>
        <p:sp>
          <p:nvSpPr>
            <p:cNvPr id="126" name="Teardrop 125">
              <a:extLst>
                <a:ext uri="{FF2B5EF4-FFF2-40B4-BE49-F238E27FC236}">
                  <a16:creationId xmlns:a16="http://schemas.microsoft.com/office/drawing/2014/main" id="{983CB50B-04D8-43E0-9293-A17E2C645E4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7" name="TextBox 126">
              <a:extLst>
                <a:ext uri="{FF2B5EF4-FFF2-40B4-BE49-F238E27FC236}">
                  <a16:creationId xmlns:a16="http://schemas.microsoft.com/office/drawing/2014/main" id="{791B792D-AF31-4EDF-86BF-2B2CBF65D9A3}"/>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28" name="Group 127">
            <a:extLst>
              <a:ext uri="{FF2B5EF4-FFF2-40B4-BE49-F238E27FC236}">
                <a16:creationId xmlns:a16="http://schemas.microsoft.com/office/drawing/2014/main" id="{33B659E9-BDCD-4C05-82BF-0490B386953F}"/>
              </a:ext>
            </a:extLst>
          </p:cNvPr>
          <p:cNvGrpSpPr/>
          <p:nvPr/>
        </p:nvGrpSpPr>
        <p:grpSpPr>
          <a:xfrm>
            <a:off x="5195447" y="4249545"/>
            <a:ext cx="426979" cy="420055"/>
            <a:chOff x="7660584" y="2330002"/>
            <a:chExt cx="427040" cy="420115"/>
          </a:xfrm>
        </p:grpSpPr>
        <p:sp>
          <p:nvSpPr>
            <p:cNvPr id="129" name="Teardrop 128">
              <a:extLst>
                <a:ext uri="{FF2B5EF4-FFF2-40B4-BE49-F238E27FC236}">
                  <a16:creationId xmlns:a16="http://schemas.microsoft.com/office/drawing/2014/main" id="{2D6A9DBA-5689-4F89-88F7-EBCA0D4C23A1}"/>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0" name="TextBox 129">
              <a:extLst>
                <a:ext uri="{FF2B5EF4-FFF2-40B4-BE49-F238E27FC236}">
                  <a16:creationId xmlns:a16="http://schemas.microsoft.com/office/drawing/2014/main" id="{29FB2789-1AD8-4EA0-B4C6-6C6DE195A5C0}"/>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5</a:t>
              </a:r>
            </a:p>
          </p:txBody>
        </p:sp>
      </p:grpSp>
      <p:sp>
        <p:nvSpPr>
          <p:cNvPr id="131" name="TextBox 130">
            <a:extLst>
              <a:ext uri="{FF2B5EF4-FFF2-40B4-BE49-F238E27FC236}">
                <a16:creationId xmlns:a16="http://schemas.microsoft.com/office/drawing/2014/main" id="{3FB13336-8C28-495C-99B2-094F70226B03}"/>
              </a:ext>
            </a:extLst>
          </p:cNvPr>
          <p:cNvSpPr txBox="1"/>
          <p:nvPr/>
        </p:nvSpPr>
        <p:spPr>
          <a:xfrm>
            <a:off x="2894123" y="4233255"/>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grpSp>
        <p:nvGrpSpPr>
          <p:cNvPr id="132" name="Group 131">
            <a:extLst>
              <a:ext uri="{FF2B5EF4-FFF2-40B4-BE49-F238E27FC236}">
                <a16:creationId xmlns:a16="http://schemas.microsoft.com/office/drawing/2014/main" id="{0F62F328-D5F6-483D-9172-9B77F665B7A3}"/>
              </a:ext>
            </a:extLst>
          </p:cNvPr>
          <p:cNvGrpSpPr/>
          <p:nvPr/>
        </p:nvGrpSpPr>
        <p:grpSpPr>
          <a:xfrm>
            <a:off x="1758677" y="4156920"/>
            <a:ext cx="426979" cy="420055"/>
            <a:chOff x="7660584" y="2330002"/>
            <a:chExt cx="427040" cy="420115"/>
          </a:xfrm>
        </p:grpSpPr>
        <p:sp>
          <p:nvSpPr>
            <p:cNvPr id="133" name="Teardrop 132">
              <a:extLst>
                <a:ext uri="{FF2B5EF4-FFF2-40B4-BE49-F238E27FC236}">
                  <a16:creationId xmlns:a16="http://schemas.microsoft.com/office/drawing/2014/main" id="{06286DE5-A736-4234-A447-3CB357B09BAC}"/>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4" name="TextBox 133">
              <a:extLst>
                <a:ext uri="{FF2B5EF4-FFF2-40B4-BE49-F238E27FC236}">
                  <a16:creationId xmlns:a16="http://schemas.microsoft.com/office/drawing/2014/main" id="{89C00ADF-E733-4B80-9DE7-038981A785E6}"/>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grpSp>
        <p:nvGrpSpPr>
          <p:cNvPr id="135" name="Group 134">
            <a:extLst>
              <a:ext uri="{FF2B5EF4-FFF2-40B4-BE49-F238E27FC236}">
                <a16:creationId xmlns:a16="http://schemas.microsoft.com/office/drawing/2014/main" id="{383D2368-6C7B-4DBC-BE7C-9E44E6AE569D}"/>
              </a:ext>
            </a:extLst>
          </p:cNvPr>
          <p:cNvGrpSpPr/>
          <p:nvPr/>
        </p:nvGrpSpPr>
        <p:grpSpPr>
          <a:xfrm>
            <a:off x="6187186" y="4129655"/>
            <a:ext cx="426979" cy="420055"/>
            <a:chOff x="7660584" y="2330002"/>
            <a:chExt cx="427040" cy="420115"/>
          </a:xfrm>
        </p:grpSpPr>
        <p:sp>
          <p:nvSpPr>
            <p:cNvPr id="136" name="Teardrop 135">
              <a:extLst>
                <a:ext uri="{FF2B5EF4-FFF2-40B4-BE49-F238E27FC236}">
                  <a16:creationId xmlns:a16="http://schemas.microsoft.com/office/drawing/2014/main" id="{F750310C-9947-48D9-A49A-D851E0077F5E}"/>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7" name="TextBox 136">
              <a:extLst>
                <a:ext uri="{FF2B5EF4-FFF2-40B4-BE49-F238E27FC236}">
                  <a16:creationId xmlns:a16="http://schemas.microsoft.com/office/drawing/2014/main" id="{AD5F539B-A877-47A3-B10F-1AE02A0FCEBA}"/>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2</a:t>
              </a:r>
            </a:p>
          </p:txBody>
        </p:sp>
      </p:grpSp>
      <p:sp>
        <p:nvSpPr>
          <p:cNvPr id="93" name="Title 1">
            <a:extLst>
              <a:ext uri="{FF2B5EF4-FFF2-40B4-BE49-F238E27FC236}">
                <a16:creationId xmlns:a16="http://schemas.microsoft.com/office/drawing/2014/main" id="{74F2C394-AEA7-4414-94A4-46B398B1C9DC}"/>
              </a:ext>
            </a:extLst>
          </p:cNvPr>
          <p:cNvSpPr txBox="1">
            <a:spLocks/>
          </p:cNvSpPr>
          <p:nvPr/>
        </p:nvSpPr>
        <p:spPr>
          <a:xfrm>
            <a:off x="130114" y="51516"/>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Deployment and operations</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9395266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960D4BE-A327-4087-B037-2DD55333A80E}"/>
              </a:ext>
            </a:extLst>
          </p:cNvPr>
          <p:cNvSpPr/>
          <p:nvPr/>
        </p:nvSpPr>
        <p:spPr>
          <a:xfrm>
            <a:off x="236660" y="2967380"/>
            <a:ext cx="8366632" cy="3740985"/>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Rounded Rectangle 43">
            <a:extLst>
              <a:ext uri="{FF2B5EF4-FFF2-40B4-BE49-F238E27FC236}">
                <a16:creationId xmlns:a16="http://schemas.microsoft.com/office/drawing/2014/main" id="{C3D7BDF4-ACA0-4E0A-8F77-D38FF0987749}"/>
              </a:ext>
            </a:extLst>
          </p:cNvPr>
          <p:cNvSpPr/>
          <p:nvPr/>
        </p:nvSpPr>
        <p:spPr bwMode="auto">
          <a:xfrm>
            <a:off x="6461602" y="414129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4" name="Rounded Rectangle 43">
            <a:extLst>
              <a:ext uri="{FF2B5EF4-FFF2-40B4-BE49-F238E27FC236}">
                <a16:creationId xmlns:a16="http://schemas.microsoft.com/office/drawing/2014/main" id="{95C509ED-933C-4976-A9DB-0B89FF75E1FF}"/>
              </a:ext>
            </a:extLst>
          </p:cNvPr>
          <p:cNvSpPr/>
          <p:nvPr/>
        </p:nvSpPr>
        <p:spPr bwMode="auto">
          <a:xfrm>
            <a:off x="5863606" y="4141290"/>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5" name="Rounded Rectangle 43">
            <a:extLst>
              <a:ext uri="{FF2B5EF4-FFF2-40B4-BE49-F238E27FC236}">
                <a16:creationId xmlns:a16="http://schemas.microsoft.com/office/drawing/2014/main" id="{F4B3F26A-9FF5-41BE-ABC7-7AE9829A1765}"/>
              </a:ext>
            </a:extLst>
          </p:cNvPr>
          <p:cNvSpPr/>
          <p:nvPr/>
        </p:nvSpPr>
        <p:spPr bwMode="auto">
          <a:xfrm>
            <a:off x="5266369" y="4124608"/>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61" name="Rounded Rectangle 43">
            <a:extLst>
              <a:ext uri="{FF2B5EF4-FFF2-40B4-BE49-F238E27FC236}">
                <a16:creationId xmlns:a16="http://schemas.microsoft.com/office/drawing/2014/main" id="{64F8FFFD-9E1D-40FF-8D28-3E2F9D64109F}"/>
              </a:ext>
            </a:extLst>
          </p:cNvPr>
          <p:cNvSpPr/>
          <p:nvPr/>
        </p:nvSpPr>
        <p:spPr bwMode="auto">
          <a:xfrm>
            <a:off x="2585003" y="4145062"/>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AZ-3</a:t>
            </a:r>
            <a:endParaRPr kumimoji="0" lang="en-US" sz="1568"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5" name="Rounded Rectangle 43">
            <a:extLst>
              <a:ext uri="{FF2B5EF4-FFF2-40B4-BE49-F238E27FC236}">
                <a16:creationId xmlns:a16="http://schemas.microsoft.com/office/drawing/2014/main" id="{2BE4450B-8DE1-4E31-9888-559828A3CF04}"/>
              </a:ext>
            </a:extLst>
          </p:cNvPr>
          <p:cNvSpPr/>
          <p:nvPr/>
        </p:nvSpPr>
        <p:spPr bwMode="auto">
          <a:xfrm>
            <a:off x="1987006" y="4145061"/>
            <a:ext cx="555796" cy="2047915"/>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AZ-2</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54" name="Rounded Rectangle 43">
            <a:extLst>
              <a:ext uri="{FF2B5EF4-FFF2-40B4-BE49-F238E27FC236}">
                <a16:creationId xmlns:a16="http://schemas.microsoft.com/office/drawing/2014/main" id="{1AA66396-754E-4A22-A725-CF46EC9630A5}"/>
              </a:ext>
            </a:extLst>
          </p:cNvPr>
          <p:cNvSpPr/>
          <p:nvPr/>
        </p:nvSpPr>
        <p:spPr bwMode="auto">
          <a:xfrm>
            <a:off x="1389770" y="4128380"/>
            <a:ext cx="555796" cy="2066648"/>
          </a:xfrm>
          <a:prstGeom prst="roundRect">
            <a:avLst/>
          </a:prstGeom>
          <a:solidFill>
            <a:schemeClr val="accent6">
              <a:lumMod val="20000"/>
              <a:lumOff val="80000"/>
            </a:schemeClr>
          </a:solidFill>
          <a:ln>
            <a:solidFill>
              <a:schemeClr val="tx1"/>
            </a:solidFill>
            <a:prstDash val="sysDot"/>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b" anchorCtr="0" compatLnSpc="1">
            <a:prstTxWarp prst="textNoShape">
              <a:avLst/>
            </a:prstTxWarp>
          </a:bodyPr>
          <a:lstStyle/>
          <a:p>
            <a:pPr marL="0" marR="0" lvl="0" indent="0" algn="ctr" defTabSz="896024" rtl="0" eaLnBrk="1" fontAlgn="base" latinLnBrk="0" hangingPunct="1">
              <a:lnSpc>
                <a:spcPct val="100000"/>
              </a:lnSpc>
              <a:spcBef>
                <a:spcPct val="0"/>
              </a:spcBef>
              <a:spcAft>
                <a:spcPct val="0"/>
              </a:spcAft>
              <a:buClrTx/>
              <a:buSzTx/>
              <a:buFontTx/>
              <a:buNone/>
              <a:tabLst/>
              <a:defRPr/>
            </a:pPr>
            <a:r>
              <a:rPr kumimoji="0" lang="en-US" sz="1029" b="0" i="0" u="none" strike="noStrike" kern="0" cap="none" spc="0" normalizeH="0" baseline="0" noProof="0">
                <a:ln>
                  <a:noFill/>
                </a:ln>
                <a:solidFill>
                  <a:srgbClr val="70AD47">
                    <a:lumMod val="75000"/>
                  </a:srgbClr>
                </a:solidFill>
                <a:effectLst/>
                <a:uLnTx/>
                <a:uFillTx/>
                <a:latin typeface="Calibri" panose="020F0502020204030204"/>
                <a:ea typeface="+mn-ea"/>
                <a:cs typeface="+mn-cs"/>
              </a:rPr>
              <a:t>AZ-1</a:t>
            </a:r>
            <a:endParaRPr kumimoji="0" lang="en-US" sz="1730" b="0" i="0" u="none" strike="noStrike" kern="0" cap="none" spc="0" normalizeH="0" baseline="0" noProof="0">
              <a:ln>
                <a:noFill/>
              </a:ln>
              <a:solidFill>
                <a:srgbClr val="70AD47">
                  <a:lumMod val="75000"/>
                </a:srgbClr>
              </a:solidFill>
              <a:effectLst/>
              <a:uLnTx/>
              <a:uFillTx/>
              <a:latin typeface="Calibri" panose="020F0502020204030204"/>
              <a:ea typeface="+mn-ea"/>
              <a:cs typeface="+mn-cs"/>
            </a:endParaRPr>
          </a:p>
        </p:txBody>
      </p:sp>
      <p:sp>
        <p:nvSpPr>
          <p:cNvPr id="188" name="Freeform 95">
            <a:extLst>
              <a:ext uri="{FF2B5EF4-FFF2-40B4-BE49-F238E27FC236}">
                <a16:creationId xmlns:a16="http://schemas.microsoft.com/office/drawing/2014/main" id="{7E39C1B1-4738-42C6-B960-8C9A1762CB23}"/>
              </a:ext>
            </a:extLst>
          </p:cNvPr>
          <p:cNvSpPr>
            <a:spLocks/>
          </p:cNvSpPr>
          <p:nvPr/>
        </p:nvSpPr>
        <p:spPr bwMode="auto">
          <a:xfrm flipH="1">
            <a:off x="4497454" y="3693485"/>
            <a:ext cx="3537281" cy="257419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sp>
        <p:nvSpPr>
          <p:cNvPr id="140" name="Freeform 95">
            <a:extLst>
              <a:ext uri="{FF2B5EF4-FFF2-40B4-BE49-F238E27FC236}">
                <a16:creationId xmlns:a16="http://schemas.microsoft.com/office/drawing/2014/main" id="{F47F37C3-9330-4456-96E9-BE6532EFE5EA}"/>
              </a:ext>
            </a:extLst>
          </p:cNvPr>
          <p:cNvSpPr>
            <a:spLocks/>
          </p:cNvSpPr>
          <p:nvPr/>
        </p:nvSpPr>
        <p:spPr bwMode="auto">
          <a:xfrm flipH="1">
            <a:off x="4497458" y="4026244"/>
            <a:ext cx="2438054" cy="175235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28575">
            <a:no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141" name="Picture 140">
            <a:extLst>
              <a:ext uri="{FF2B5EF4-FFF2-40B4-BE49-F238E27FC236}">
                <a16:creationId xmlns:a16="http://schemas.microsoft.com/office/drawing/2014/main" id="{D9167DF1-3C85-4262-BB7D-3D0BF1EA1292}"/>
              </a:ext>
            </a:extLst>
          </p:cNvPr>
          <p:cNvPicPr>
            <a:picLocks noChangeAspect="1"/>
          </p:cNvPicPr>
          <p:nvPr/>
        </p:nvPicPr>
        <p:blipFill>
          <a:blip r:embed="rId3"/>
          <a:stretch>
            <a:fillRect/>
          </a:stretch>
        </p:blipFill>
        <p:spPr>
          <a:xfrm>
            <a:off x="2285605" y="3161693"/>
            <a:ext cx="544878" cy="408974"/>
          </a:xfrm>
          <a:prstGeom prst="rect">
            <a:avLst/>
          </a:prstGeom>
        </p:spPr>
      </p:pic>
      <p:pic>
        <p:nvPicPr>
          <p:cNvPr id="143" name="Picture 142">
            <a:extLst>
              <a:ext uri="{FF2B5EF4-FFF2-40B4-BE49-F238E27FC236}">
                <a16:creationId xmlns:a16="http://schemas.microsoft.com/office/drawing/2014/main" id="{28A9B915-7301-4951-9C59-36D490E2BA93}"/>
              </a:ext>
            </a:extLst>
          </p:cNvPr>
          <p:cNvPicPr>
            <a:picLocks noChangeAspect="1"/>
          </p:cNvPicPr>
          <p:nvPr/>
        </p:nvPicPr>
        <p:blipFill>
          <a:blip r:embed="rId4"/>
          <a:stretch>
            <a:fillRect/>
          </a:stretch>
        </p:blipFill>
        <p:spPr>
          <a:xfrm>
            <a:off x="5069775" y="1622633"/>
            <a:ext cx="454923" cy="478621"/>
          </a:xfrm>
          <a:prstGeom prst="rect">
            <a:avLst/>
          </a:prstGeom>
        </p:spPr>
      </p:pic>
      <p:pic>
        <p:nvPicPr>
          <p:cNvPr id="144" name="Picture 143">
            <a:extLst>
              <a:ext uri="{FF2B5EF4-FFF2-40B4-BE49-F238E27FC236}">
                <a16:creationId xmlns:a16="http://schemas.microsoft.com/office/drawing/2014/main" id="{B2D906EC-88F3-40F0-A81D-B8E2EBFC0BBA}"/>
              </a:ext>
            </a:extLst>
          </p:cNvPr>
          <p:cNvPicPr>
            <a:picLocks noChangeAspect="1"/>
          </p:cNvPicPr>
          <p:nvPr/>
        </p:nvPicPr>
        <p:blipFill>
          <a:blip r:embed="rId5"/>
          <a:stretch>
            <a:fillRect/>
          </a:stretch>
        </p:blipFill>
        <p:spPr>
          <a:xfrm>
            <a:off x="2059208" y="4176021"/>
            <a:ext cx="388445" cy="388745"/>
          </a:xfrm>
          <a:prstGeom prst="rect">
            <a:avLst/>
          </a:prstGeom>
        </p:spPr>
      </p:pic>
      <p:pic>
        <p:nvPicPr>
          <p:cNvPr id="145" name="Picture 144">
            <a:extLst>
              <a:ext uri="{FF2B5EF4-FFF2-40B4-BE49-F238E27FC236}">
                <a16:creationId xmlns:a16="http://schemas.microsoft.com/office/drawing/2014/main" id="{1D05ACE4-602C-40F5-A92B-8328D1734E36}"/>
              </a:ext>
            </a:extLst>
          </p:cNvPr>
          <p:cNvPicPr>
            <a:picLocks noChangeAspect="1"/>
          </p:cNvPicPr>
          <p:nvPr/>
        </p:nvPicPr>
        <p:blipFill>
          <a:blip r:embed="rId5"/>
          <a:stretch>
            <a:fillRect/>
          </a:stretch>
        </p:blipFill>
        <p:spPr>
          <a:xfrm>
            <a:off x="5931580" y="4167578"/>
            <a:ext cx="388445" cy="388745"/>
          </a:xfrm>
          <a:prstGeom prst="rect">
            <a:avLst/>
          </a:prstGeom>
        </p:spPr>
      </p:pic>
      <p:cxnSp>
        <p:nvCxnSpPr>
          <p:cNvPr id="148" name="Connector: Elbow 147">
            <a:extLst>
              <a:ext uri="{FF2B5EF4-FFF2-40B4-BE49-F238E27FC236}">
                <a16:creationId xmlns:a16="http://schemas.microsoft.com/office/drawing/2014/main" id="{46852AD2-6807-4C31-92F0-1911726D3DB8}"/>
              </a:ext>
            </a:extLst>
          </p:cNvPr>
          <p:cNvCxnSpPr>
            <a:cxnSpLocks/>
          </p:cNvCxnSpPr>
          <p:nvPr/>
        </p:nvCxnSpPr>
        <p:spPr>
          <a:xfrm flipV="1">
            <a:off x="2656155" y="1916723"/>
            <a:ext cx="1657011" cy="1214717"/>
          </a:xfrm>
          <a:prstGeom prst="bentConnector3">
            <a:avLst>
              <a:gd name="adj1" fmla="val 210"/>
            </a:avLst>
          </a:prstGeom>
          <a:noFill/>
          <a:ln w="9525" cap="flat" cmpd="sng" algn="ctr">
            <a:solidFill>
              <a:srgbClr val="002050"/>
            </a:solidFill>
            <a:prstDash val="solid"/>
            <a:headEnd type="none"/>
            <a:tailEnd type="triangle"/>
          </a:ln>
          <a:effectLst/>
        </p:spPr>
      </p:cxnSp>
      <p:cxnSp>
        <p:nvCxnSpPr>
          <p:cNvPr id="149" name="Connector: Elbow 148">
            <a:extLst>
              <a:ext uri="{FF2B5EF4-FFF2-40B4-BE49-F238E27FC236}">
                <a16:creationId xmlns:a16="http://schemas.microsoft.com/office/drawing/2014/main" id="{675845C9-B3B3-4339-98BF-50F73AD818FD}"/>
              </a:ext>
            </a:extLst>
          </p:cNvPr>
          <p:cNvCxnSpPr>
            <a:cxnSpLocks/>
            <a:endCxn id="141" idx="0"/>
          </p:cNvCxnSpPr>
          <p:nvPr/>
        </p:nvCxnSpPr>
        <p:spPr>
          <a:xfrm rot="10800000" flipV="1">
            <a:off x="2558045" y="1785554"/>
            <a:ext cx="1728033" cy="1376138"/>
          </a:xfrm>
          <a:prstGeom prst="bentConnector2">
            <a:avLst/>
          </a:prstGeom>
          <a:noFill/>
          <a:ln w="9525" cap="flat" cmpd="sng" algn="ctr">
            <a:solidFill>
              <a:srgbClr val="353535"/>
            </a:solidFill>
            <a:prstDash val="solid"/>
            <a:headEnd type="none"/>
            <a:tailEnd type="triangle"/>
          </a:ln>
          <a:effectLst/>
        </p:spPr>
      </p:cxnSp>
      <p:cxnSp>
        <p:nvCxnSpPr>
          <p:cNvPr id="150" name="Straight Arrow Connector 149">
            <a:extLst>
              <a:ext uri="{FF2B5EF4-FFF2-40B4-BE49-F238E27FC236}">
                <a16:creationId xmlns:a16="http://schemas.microsoft.com/office/drawing/2014/main" id="{7D25CE07-CA52-4B88-9962-D327EA9CCE4E}"/>
              </a:ext>
            </a:extLst>
          </p:cNvPr>
          <p:cNvCxnSpPr>
            <a:cxnSpLocks/>
          </p:cNvCxnSpPr>
          <p:nvPr/>
        </p:nvCxnSpPr>
        <p:spPr>
          <a:xfrm>
            <a:off x="4798049" y="1911372"/>
            <a:ext cx="304757" cy="0"/>
          </a:xfrm>
          <a:prstGeom prst="straightConnector1">
            <a:avLst/>
          </a:prstGeom>
          <a:noFill/>
          <a:ln w="9525" cap="flat" cmpd="sng" algn="ctr">
            <a:solidFill>
              <a:srgbClr val="002050"/>
            </a:solidFill>
            <a:prstDash val="solid"/>
            <a:headEnd type="none"/>
            <a:tailEnd type="triangle"/>
          </a:ln>
          <a:effectLst/>
        </p:spPr>
      </p:cxnSp>
      <p:cxnSp>
        <p:nvCxnSpPr>
          <p:cNvPr id="151" name="Straight Arrow Connector 150">
            <a:extLst>
              <a:ext uri="{FF2B5EF4-FFF2-40B4-BE49-F238E27FC236}">
                <a16:creationId xmlns:a16="http://schemas.microsoft.com/office/drawing/2014/main" id="{E23D5D65-7C00-48D7-9B9C-481CD11B39F1}"/>
              </a:ext>
            </a:extLst>
          </p:cNvPr>
          <p:cNvCxnSpPr>
            <a:cxnSpLocks/>
          </p:cNvCxnSpPr>
          <p:nvPr/>
        </p:nvCxnSpPr>
        <p:spPr>
          <a:xfrm flipH="1">
            <a:off x="4823854" y="1785555"/>
            <a:ext cx="245922" cy="458"/>
          </a:xfrm>
          <a:prstGeom prst="straightConnector1">
            <a:avLst/>
          </a:prstGeom>
          <a:noFill/>
          <a:ln w="9525" cap="flat" cmpd="sng" algn="ctr">
            <a:solidFill>
              <a:srgbClr val="002050"/>
            </a:solidFill>
            <a:prstDash val="solid"/>
            <a:headEnd type="none"/>
            <a:tailEnd type="triangle"/>
          </a:ln>
          <a:effectLst/>
        </p:spPr>
      </p:cxnSp>
      <p:sp>
        <p:nvSpPr>
          <p:cNvPr id="153" name="Rectangle: Rounded Corners 152">
            <a:extLst>
              <a:ext uri="{FF2B5EF4-FFF2-40B4-BE49-F238E27FC236}">
                <a16:creationId xmlns:a16="http://schemas.microsoft.com/office/drawing/2014/main" id="{23667181-DFE6-4B98-AD04-B2A2179B48CC}"/>
              </a:ext>
            </a:extLst>
          </p:cNvPr>
          <p:cNvSpPr/>
          <p:nvPr/>
        </p:nvSpPr>
        <p:spPr bwMode="auto">
          <a:xfrm>
            <a:off x="1203011" y="4872233"/>
            <a:ext cx="6274974" cy="870250"/>
          </a:xfrm>
          <a:prstGeom prst="roundRect">
            <a:avLst>
              <a:gd name="adj" fmla="val 40323"/>
            </a:avLst>
          </a:prstGeom>
          <a:noFill/>
          <a:ln w="9525" cap="flat" cmpd="sng" algn="ctr">
            <a:solidFill>
              <a:srgbClr val="002050"/>
            </a:solidFill>
            <a:prstDash val="lgDash"/>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55" name="Straight Connector 154">
            <a:extLst>
              <a:ext uri="{FF2B5EF4-FFF2-40B4-BE49-F238E27FC236}">
                <a16:creationId xmlns:a16="http://schemas.microsoft.com/office/drawing/2014/main" id="{9C008F00-F259-4108-97E8-035CDBFF7295}"/>
              </a:ext>
            </a:extLst>
          </p:cNvPr>
          <p:cNvCxnSpPr>
            <a:cxnSpLocks/>
          </p:cNvCxnSpPr>
          <p:nvPr/>
        </p:nvCxnSpPr>
        <p:spPr>
          <a:xfrm flipV="1">
            <a:off x="4105164" y="4725131"/>
            <a:ext cx="0" cy="118831"/>
          </a:xfrm>
          <a:prstGeom prst="line">
            <a:avLst/>
          </a:prstGeom>
          <a:noFill/>
          <a:ln w="9525" cap="flat" cmpd="sng" algn="ctr">
            <a:solidFill>
              <a:srgbClr val="002050"/>
            </a:solidFill>
            <a:prstDash val="solid"/>
            <a:headEnd type="none"/>
            <a:tailEnd type="none"/>
          </a:ln>
          <a:effectLst/>
        </p:spPr>
      </p:cxnSp>
      <p:sp>
        <p:nvSpPr>
          <p:cNvPr id="156" name="Oval 155">
            <a:extLst>
              <a:ext uri="{FF2B5EF4-FFF2-40B4-BE49-F238E27FC236}">
                <a16:creationId xmlns:a16="http://schemas.microsoft.com/office/drawing/2014/main" id="{CF5ADA18-323C-498D-919F-652133C97E3C}"/>
              </a:ext>
            </a:extLst>
          </p:cNvPr>
          <p:cNvSpPr/>
          <p:nvPr/>
        </p:nvSpPr>
        <p:spPr bwMode="auto">
          <a:xfrm>
            <a:off x="3995504" y="4511890"/>
            <a:ext cx="219319" cy="213239"/>
          </a:xfrm>
          <a:prstGeom prst="ellipse">
            <a:avLst/>
          </a:prstGeom>
          <a:noFill/>
          <a:ln w="9525" cap="flat" cmpd="sng" algn="ctr">
            <a:solidFill>
              <a:srgbClr val="002050"/>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57" name="TextBox 156">
            <a:extLst>
              <a:ext uri="{FF2B5EF4-FFF2-40B4-BE49-F238E27FC236}">
                <a16:creationId xmlns:a16="http://schemas.microsoft.com/office/drawing/2014/main" id="{3693765D-ECC7-427A-A38A-438948E7517B}"/>
              </a:ext>
            </a:extLst>
          </p:cNvPr>
          <p:cNvSpPr txBox="1"/>
          <p:nvPr/>
        </p:nvSpPr>
        <p:spPr>
          <a:xfrm>
            <a:off x="3854939" y="4425784"/>
            <a:ext cx="542379"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solidFill>
                  <a:srgbClr val="002050"/>
                </a:solidFill>
                <a:effectLst/>
                <a:uLnTx/>
                <a:uFillTx/>
                <a:latin typeface="Calibri" panose="020F0502020204030204"/>
                <a:ea typeface="+mn-ea"/>
                <a:cs typeface="+mn-cs"/>
              </a:rPr>
              <a:t>RW</a:t>
            </a:r>
          </a:p>
        </p:txBody>
      </p:sp>
      <p:sp>
        <p:nvSpPr>
          <p:cNvPr id="159" name="TextBox 158">
            <a:extLst>
              <a:ext uri="{FF2B5EF4-FFF2-40B4-BE49-F238E27FC236}">
                <a16:creationId xmlns:a16="http://schemas.microsoft.com/office/drawing/2014/main" id="{7110F4B7-42C8-47A1-9DB0-B5181F7E8F43}"/>
              </a:ext>
            </a:extLst>
          </p:cNvPr>
          <p:cNvSpPr txBox="1"/>
          <p:nvPr/>
        </p:nvSpPr>
        <p:spPr>
          <a:xfrm>
            <a:off x="3763896" y="4945772"/>
            <a:ext cx="1098543"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geo-replication</a:t>
            </a:r>
          </a:p>
        </p:txBody>
      </p:sp>
      <p:sp>
        <p:nvSpPr>
          <p:cNvPr id="160" name="TextBox 159">
            <a:extLst>
              <a:ext uri="{FF2B5EF4-FFF2-40B4-BE49-F238E27FC236}">
                <a16:creationId xmlns:a16="http://schemas.microsoft.com/office/drawing/2014/main" id="{A0A29EA8-2817-4578-B2A5-72EC646395B2}"/>
              </a:ext>
            </a:extLst>
          </p:cNvPr>
          <p:cNvSpPr txBox="1"/>
          <p:nvPr/>
        </p:nvSpPr>
        <p:spPr>
          <a:xfrm>
            <a:off x="3697549" y="5624332"/>
            <a:ext cx="1047254"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failover group</a:t>
            </a:r>
          </a:p>
        </p:txBody>
      </p:sp>
      <p:cxnSp>
        <p:nvCxnSpPr>
          <p:cNvPr id="162" name="Connector: Elbow 161">
            <a:extLst>
              <a:ext uri="{FF2B5EF4-FFF2-40B4-BE49-F238E27FC236}">
                <a16:creationId xmlns:a16="http://schemas.microsoft.com/office/drawing/2014/main" id="{025497DF-0926-4EFA-A8E8-C284A83CE5FA}"/>
              </a:ext>
            </a:extLst>
          </p:cNvPr>
          <p:cNvCxnSpPr>
            <a:cxnSpLocks/>
            <a:stCxn id="145" idx="2"/>
          </p:cNvCxnSpPr>
          <p:nvPr/>
        </p:nvCxnSpPr>
        <p:spPr>
          <a:xfrm rot="5400000">
            <a:off x="5122507" y="3636629"/>
            <a:ext cx="83603" cy="1922990"/>
          </a:xfrm>
          <a:prstGeom prst="bentConnector2">
            <a:avLst/>
          </a:prstGeom>
          <a:noFill/>
          <a:ln w="9525" cap="flat" cmpd="sng" algn="ctr">
            <a:solidFill>
              <a:srgbClr val="002050"/>
            </a:solidFill>
            <a:prstDash val="solid"/>
            <a:headEnd type="none"/>
            <a:tailEnd type="triangle"/>
          </a:ln>
          <a:effectLst/>
        </p:spPr>
      </p:cxnSp>
      <p:sp>
        <p:nvSpPr>
          <p:cNvPr id="165" name="TextBox 164">
            <a:extLst>
              <a:ext uri="{FF2B5EF4-FFF2-40B4-BE49-F238E27FC236}">
                <a16:creationId xmlns:a16="http://schemas.microsoft.com/office/drawing/2014/main" id="{888DA519-3E18-47E5-AD86-AE20CCF28761}"/>
              </a:ext>
            </a:extLst>
          </p:cNvPr>
          <p:cNvSpPr txBox="1"/>
          <p:nvPr/>
        </p:nvSpPr>
        <p:spPr>
          <a:xfrm>
            <a:off x="1557666" y="3846378"/>
            <a:ext cx="87094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1</a:t>
            </a:r>
          </a:p>
        </p:txBody>
      </p:sp>
      <p:sp>
        <p:nvSpPr>
          <p:cNvPr id="166" name="TextBox 165">
            <a:extLst>
              <a:ext uri="{FF2B5EF4-FFF2-40B4-BE49-F238E27FC236}">
                <a16:creationId xmlns:a16="http://schemas.microsoft.com/office/drawing/2014/main" id="{FDA139D0-61E0-43CF-BFBB-21DAAE7924FD}"/>
              </a:ext>
            </a:extLst>
          </p:cNvPr>
          <p:cNvSpPr txBox="1"/>
          <p:nvPr/>
        </p:nvSpPr>
        <p:spPr>
          <a:xfrm>
            <a:off x="6024800" y="3828668"/>
            <a:ext cx="888579"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web app 2</a:t>
            </a:r>
          </a:p>
        </p:txBody>
      </p:sp>
      <p:sp>
        <p:nvSpPr>
          <p:cNvPr id="167" name="Freeform: Shape 166">
            <a:extLst>
              <a:ext uri="{FF2B5EF4-FFF2-40B4-BE49-F238E27FC236}">
                <a16:creationId xmlns:a16="http://schemas.microsoft.com/office/drawing/2014/main" id="{438E0709-94CB-442E-901F-D3130014CB23}"/>
              </a:ext>
            </a:extLst>
          </p:cNvPr>
          <p:cNvSpPr/>
          <p:nvPr/>
        </p:nvSpPr>
        <p:spPr bwMode="auto">
          <a:xfrm>
            <a:off x="2645744" y="4959375"/>
            <a:ext cx="1483136" cy="354231"/>
          </a:xfrm>
          <a:custGeom>
            <a:avLst/>
            <a:gdLst>
              <a:gd name="connsiteX0" fmla="*/ 1483346 w 1483346"/>
              <a:gd name="connsiteY0" fmla="*/ 0 h 354281"/>
              <a:gd name="connsiteX1" fmla="*/ 108941 w 1483346"/>
              <a:gd name="connsiteY1" fmla="*/ 330979 h 354281"/>
              <a:gd name="connsiteX2" fmla="*/ 86502 w 1483346"/>
              <a:gd name="connsiteY2" fmla="*/ 325369 h 354281"/>
              <a:gd name="connsiteX3" fmla="*/ 92112 w 1483346"/>
              <a:gd name="connsiteY3" fmla="*/ 314149 h 354281"/>
              <a:gd name="connsiteX4" fmla="*/ 86502 w 1483346"/>
              <a:gd name="connsiteY4" fmla="*/ 325369 h 354281"/>
              <a:gd name="connsiteX5" fmla="*/ 355773 w 1483346"/>
              <a:gd name="connsiteY5" fmla="*/ 336589 h 354281"/>
              <a:gd name="connsiteX6" fmla="*/ 355773 w 1483346"/>
              <a:gd name="connsiteY6" fmla="*/ 319759 h 354281"/>
              <a:gd name="connsiteX7" fmla="*/ 434310 w 1483346"/>
              <a:gd name="connsiteY7" fmla="*/ 230002 h 354281"/>
              <a:gd name="connsiteX8" fmla="*/ 546507 w 1483346"/>
              <a:gd name="connsiteY8" fmla="*/ 252441 h 354281"/>
              <a:gd name="connsiteX9" fmla="*/ 675533 w 1483346"/>
              <a:gd name="connsiteY9" fmla="*/ 235612 h 354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3346" h="354281">
                <a:moveTo>
                  <a:pt x="1483346" y="0"/>
                </a:moveTo>
                <a:lnTo>
                  <a:pt x="108941" y="330979"/>
                </a:lnTo>
                <a:cubicBezTo>
                  <a:pt x="-123866" y="385207"/>
                  <a:pt x="89307" y="328174"/>
                  <a:pt x="86502" y="325369"/>
                </a:cubicBezTo>
                <a:cubicBezTo>
                  <a:pt x="83697" y="322564"/>
                  <a:pt x="92112" y="314149"/>
                  <a:pt x="92112" y="314149"/>
                </a:cubicBezTo>
                <a:cubicBezTo>
                  <a:pt x="92112" y="314149"/>
                  <a:pt x="42559" y="321629"/>
                  <a:pt x="86502" y="325369"/>
                </a:cubicBezTo>
                <a:cubicBezTo>
                  <a:pt x="130445" y="329109"/>
                  <a:pt x="355773" y="336589"/>
                  <a:pt x="355773" y="336589"/>
                </a:cubicBezTo>
                <a:cubicBezTo>
                  <a:pt x="400651" y="335654"/>
                  <a:pt x="342683" y="337524"/>
                  <a:pt x="355773" y="319759"/>
                </a:cubicBezTo>
                <a:cubicBezTo>
                  <a:pt x="368862" y="301995"/>
                  <a:pt x="408131" y="281425"/>
                  <a:pt x="434310" y="230002"/>
                </a:cubicBezTo>
                <a:cubicBezTo>
                  <a:pt x="471709" y="237482"/>
                  <a:pt x="506303" y="251506"/>
                  <a:pt x="546507" y="252441"/>
                </a:cubicBezTo>
                <a:cubicBezTo>
                  <a:pt x="586711" y="253376"/>
                  <a:pt x="656834" y="237482"/>
                  <a:pt x="675533" y="235612"/>
                </a:cubicBez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8" name="Freeform: Shape 167">
            <a:extLst>
              <a:ext uri="{FF2B5EF4-FFF2-40B4-BE49-F238E27FC236}">
                <a16:creationId xmlns:a16="http://schemas.microsoft.com/office/drawing/2014/main" id="{FC5557E9-ECB1-4286-9119-F9ADCFF6597D}"/>
              </a:ext>
            </a:extLst>
          </p:cNvPr>
          <p:cNvSpPr/>
          <p:nvPr/>
        </p:nvSpPr>
        <p:spPr bwMode="auto">
          <a:xfrm>
            <a:off x="2726625" y="4964984"/>
            <a:ext cx="1396646" cy="308495"/>
          </a:xfrm>
          <a:custGeom>
            <a:avLst/>
            <a:gdLst>
              <a:gd name="connsiteX0" fmla="*/ 1396844 w 1396844"/>
              <a:gd name="connsiteY0" fmla="*/ 0 h 308539"/>
              <a:gd name="connsiteX1" fmla="*/ 0 w 1396844"/>
              <a:gd name="connsiteY1" fmla="*/ 308539 h 308539"/>
            </a:gdLst>
            <a:ahLst/>
            <a:cxnLst>
              <a:cxn ang="0">
                <a:pos x="connsiteX0" y="connsiteY0"/>
              </a:cxn>
              <a:cxn ang="0">
                <a:pos x="connsiteX1" y="connsiteY1"/>
              </a:cxn>
            </a:cxnLst>
            <a:rect l="l" t="t" r="r" b="b"/>
            <a:pathLst>
              <a:path w="1396844" h="308539">
                <a:moveTo>
                  <a:pt x="1396844" y="0"/>
                </a:moveTo>
                <a:lnTo>
                  <a:pt x="0" y="308539"/>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70" name="TextBox 169">
            <a:extLst>
              <a:ext uri="{FF2B5EF4-FFF2-40B4-BE49-F238E27FC236}">
                <a16:creationId xmlns:a16="http://schemas.microsoft.com/office/drawing/2014/main" id="{3F1223CD-6F00-4003-900B-72F7F657022D}"/>
              </a:ext>
            </a:extLst>
          </p:cNvPr>
          <p:cNvSpPr txBox="1"/>
          <p:nvPr/>
        </p:nvSpPr>
        <p:spPr>
          <a:xfrm>
            <a:off x="1760851" y="6288289"/>
            <a:ext cx="1078023"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Primary region</a:t>
            </a:r>
          </a:p>
        </p:txBody>
      </p:sp>
      <p:sp>
        <p:nvSpPr>
          <p:cNvPr id="172" name="TextBox 171">
            <a:extLst>
              <a:ext uri="{FF2B5EF4-FFF2-40B4-BE49-F238E27FC236}">
                <a16:creationId xmlns:a16="http://schemas.microsoft.com/office/drawing/2014/main" id="{B018BC01-8B7E-40E7-B028-837E8B7180C0}"/>
              </a:ext>
            </a:extLst>
          </p:cNvPr>
          <p:cNvSpPr txBox="1"/>
          <p:nvPr/>
        </p:nvSpPr>
        <p:spPr>
          <a:xfrm>
            <a:off x="2616107" y="3083607"/>
            <a:ext cx="949484"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user device </a:t>
            </a:r>
          </a:p>
        </p:txBody>
      </p:sp>
      <p:sp>
        <p:nvSpPr>
          <p:cNvPr id="173" name="TextBox 172">
            <a:extLst>
              <a:ext uri="{FF2B5EF4-FFF2-40B4-BE49-F238E27FC236}">
                <a16:creationId xmlns:a16="http://schemas.microsoft.com/office/drawing/2014/main" id="{AD81FCE7-4C6B-4BD5-9AAD-E61F2AC14A81}"/>
              </a:ext>
            </a:extLst>
          </p:cNvPr>
          <p:cNvSpPr txBox="1"/>
          <p:nvPr/>
        </p:nvSpPr>
        <p:spPr>
          <a:xfrm>
            <a:off x="5370826" y="1270310"/>
            <a:ext cx="1111366" cy="42005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traffic manager</a:t>
            </a:r>
          </a:p>
        </p:txBody>
      </p:sp>
      <p:sp>
        <p:nvSpPr>
          <p:cNvPr id="174" name="TextBox 173">
            <a:extLst>
              <a:ext uri="{FF2B5EF4-FFF2-40B4-BE49-F238E27FC236}">
                <a16:creationId xmlns:a16="http://schemas.microsoft.com/office/drawing/2014/main" id="{62C3CF9A-D1BA-4173-988F-D07000BDB9FD}"/>
              </a:ext>
            </a:extLst>
          </p:cNvPr>
          <p:cNvSpPr txBox="1"/>
          <p:nvPr/>
        </p:nvSpPr>
        <p:spPr>
          <a:xfrm>
            <a:off x="4204756" y="1326179"/>
            <a:ext cx="576038" cy="42255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DNS</a:t>
            </a:r>
          </a:p>
        </p:txBody>
      </p:sp>
      <p:cxnSp>
        <p:nvCxnSpPr>
          <p:cNvPr id="175" name="Straight Arrow Connector 174">
            <a:extLst>
              <a:ext uri="{FF2B5EF4-FFF2-40B4-BE49-F238E27FC236}">
                <a16:creationId xmlns:a16="http://schemas.microsoft.com/office/drawing/2014/main" id="{EE6D00EA-6537-450D-AC80-57E9B8E27C36}"/>
              </a:ext>
            </a:extLst>
          </p:cNvPr>
          <p:cNvCxnSpPr>
            <a:cxnSpLocks/>
            <a:stCxn id="143" idx="2"/>
            <a:endCxn id="144" idx="0"/>
          </p:cNvCxnSpPr>
          <p:nvPr/>
        </p:nvCxnSpPr>
        <p:spPr>
          <a:xfrm flipH="1">
            <a:off x="2253431" y="2101254"/>
            <a:ext cx="3043806" cy="2074767"/>
          </a:xfrm>
          <a:prstGeom prst="straightConnector1">
            <a:avLst/>
          </a:prstGeom>
          <a:noFill/>
          <a:ln w="9525" cap="flat" cmpd="sng" algn="ctr">
            <a:solidFill>
              <a:srgbClr val="002050"/>
            </a:solidFill>
            <a:prstDash val="sysDot"/>
            <a:headEnd type="none"/>
            <a:tailEnd type="stealth"/>
          </a:ln>
          <a:effectLst/>
        </p:spPr>
      </p:cxnSp>
      <p:grpSp>
        <p:nvGrpSpPr>
          <p:cNvPr id="178" name="Group 177">
            <a:extLst>
              <a:ext uri="{FF2B5EF4-FFF2-40B4-BE49-F238E27FC236}">
                <a16:creationId xmlns:a16="http://schemas.microsoft.com/office/drawing/2014/main" id="{E0FE0406-BFEB-4B03-8194-08604FEED2CE}"/>
              </a:ext>
            </a:extLst>
          </p:cNvPr>
          <p:cNvGrpSpPr/>
          <p:nvPr/>
        </p:nvGrpSpPr>
        <p:grpSpPr>
          <a:xfrm>
            <a:off x="4163713" y="2000378"/>
            <a:ext cx="426979" cy="420055"/>
            <a:chOff x="7660584" y="2330002"/>
            <a:chExt cx="427040" cy="420115"/>
          </a:xfrm>
        </p:grpSpPr>
        <p:sp>
          <p:nvSpPr>
            <p:cNvPr id="179" name="Teardrop 178">
              <a:extLst>
                <a:ext uri="{FF2B5EF4-FFF2-40B4-BE49-F238E27FC236}">
                  <a16:creationId xmlns:a16="http://schemas.microsoft.com/office/drawing/2014/main" id="{5BE5A030-A538-4E4B-A851-5803A2B575BD}"/>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0" name="TextBox 179">
              <a:extLst>
                <a:ext uri="{FF2B5EF4-FFF2-40B4-BE49-F238E27FC236}">
                  <a16:creationId xmlns:a16="http://schemas.microsoft.com/office/drawing/2014/main" id="{0DCDAE0D-ABFB-4496-9E9D-5BC3578012D4}"/>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6</a:t>
              </a:r>
            </a:p>
          </p:txBody>
        </p:sp>
      </p:grpSp>
      <p:grpSp>
        <p:nvGrpSpPr>
          <p:cNvPr id="181" name="Group 180">
            <a:extLst>
              <a:ext uri="{FF2B5EF4-FFF2-40B4-BE49-F238E27FC236}">
                <a16:creationId xmlns:a16="http://schemas.microsoft.com/office/drawing/2014/main" id="{9DEE3F10-1072-498B-AC5C-A5BF506F3C94}"/>
              </a:ext>
            </a:extLst>
          </p:cNvPr>
          <p:cNvGrpSpPr/>
          <p:nvPr/>
        </p:nvGrpSpPr>
        <p:grpSpPr>
          <a:xfrm>
            <a:off x="7491964" y="1727449"/>
            <a:ext cx="426979" cy="420055"/>
            <a:chOff x="7660584" y="2330002"/>
            <a:chExt cx="427040" cy="420115"/>
          </a:xfrm>
        </p:grpSpPr>
        <p:sp>
          <p:nvSpPr>
            <p:cNvPr id="182" name="Teardrop 181">
              <a:extLst>
                <a:ext uri="{FF2B5EF4-FFF2-40B4-BE49-F238E27FC236}">
                  <a16:creationId xmlns:a16="http://schemas.microsoft.com/office/drawing/2014/main" id="{B0430846-2BCF-4785-95B4-0FC4DE264284}"/>
                </a:ext>
              </a:extLst>
            </p:cNvPr>
            <p:cNvSpPr/>
            <p:nvPr/>
          </p:nvSpPr>
          <p:spPr bwMode="auto">
            <a:xfrm rot="7789560">
              <a:off x="7757840" y="2431483"/>
              <a:ext cx="232785" cy="223328"/>
            </a:xfrm>
            <a:prstGeom prst="teardrop">
              <a:avLst>
                <a:gd name="adj" fmla="val 110151"/>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900" b="1"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3" name="TextBox 182">
              <a:extLst>
                <a:ext uri="{FF2B5EF4-FFF2-40B4-BE49-F238E27FC236}">
                  <a16:creationId xmlns:a16="http://schemas.microsoft.com/office/drawing/2014/main" id="{386621AD-1D5C-4D72-AFC7-74D7728C8E88}"/>
                </a:ext>
              </a:extLst>
            </p:cNvPr>
            <p:cNvSpPr txBox="1"/>
            <p:nvPr/>
          </p:nvSpPr>
          <p:spPr>
            <a:xfrm>
              <a:off x="7660584" y="2330002"/>
              <a:ext cx="427040" cy="420115"/>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0" cap="none" spc="0" normalizeH="0" baseline="0" noProof="0">
                  <a:ln>
                    <a:noFill/>
                  </a:ln>
                  <a:gradFill>
                    <a:gsLst>
                      <a:gs pos="2917">
                        <a:srgbClr val="FFFFFF"/>
                      </a:gs>
                      <a:gs pos="30000">
                        <a:srgbClr val="FFFFFF"/>
                      </a:gs>
                    </a:gsLst>
                    <a:lin ang="5400000" scaled="0"/>
                  </a:gradFill>
                  <a:effectLst/>
                  <a:uLnTx/>
                  <a:uFillTx/>
                  <a:latin typeface="Calibri" panose="020F0502020204030204"/>
                  <a:ea typeface="+mn-ea"/>
                  <a:cs typeface="+mn-cs"/>
                </a:rPr>
                <a:t>7</a:t>
              </a:r>
            </a:p>
          </p:txBody>
        </p:sp>
      </p:grpSp>
      <p:graphicFrame>
        <p:nvGraphicFramePr>
          <p:cNvPr id="185" name="Table 184">
            <a:extLst>
              <a:ext uri="{FF2B5EF4-FFF2-40B4-BE49-F238E27FC236}">
                <a16:creationId xmlns:a16="http://schemas.microsoft.com/office/drawing/2014/main" id="{ECA6BC5F-4B69-4B81-A81B-C7BBC94697C4}"/>
              </a:ext>
            </a:extLst>
          </p:cNvPr>
          <p:cNvGraphicFramePr>
            <a:graphicFrameLocks noGrp="1"/>
          </p:cNvGraphicFramePr>
          <p:nvPr/>
        </p:nvGraphicFramePr>
        <p:xfrm>
          <a:off x="5568444" y="1557562"/>
          <a:ext cx="2001115" cy="640038"/>
        </p:xfrm>
        <a:graphic>
          <a:graphicData uri="http://schemas.openxmlformats.org/drawingml/2006/table">
            <a:tbl>
              <a:tblPr firstRow="1" bandRow="1">
                <a:tableStyleId>{7E9639D4-E3E2-4D34-9284-5A2195B3D0D7}</a:tableStyleId>
              </a:tblPr>
              <a:tblGrid>
                <a:gridCol w="811951">
                  <a:extLst>
                    <a:ext uri="{9D8B030D-6E8A-4147-A177-3AD203B41FA5}">
                      <a16:colId xmlns:a16="http://schemas.microsoft.com/office/drawing/2014/main" val="3944411363"/>
                    </a:ext>
                  </a:extLst>
                </a:gridCol>
                <a:gridCol w="537328">
                  <a:extLst>
                    <a:ext uri="{9D8B030D-6E8A-4147-A177-3AD203B41FA5}">
                      <a16:colId xmlns:a16="http://schemas.microsoft.com/office/drawing/2014/main" val="3887883215"/>
                    </a:ext>
                  </a:extLst>
                </a:gridCol>
                <a:gridCol w="651836">
                  <a:extLst>
                    <a:ext uri="{9D8B030D-6E8A-4147-A177-3AD203B41FA5}">
                      <a16:colId xmlns:a16="http://schemas.microsoft.com/office/drawing/2014/main" val="183835753"/>
                    </a:ext>
                  </a:extLst>
                </a:gridCol>
              </a:tblGrid>
              <a:tr h="213329">
                <a:tc>
                  <a:txBody>
                    <a:bodyPr/>
                    <a:lstStyle/>
                    <a:p>
                      <a:r>
                        <a:rPr lang="en-US" sz="800">
                          <a:solidFill>
                            <a:schemeClr val="tx1"/>
                          </a:solidFill>
                        </a:rPr>
                        <a:t>Endpoint</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Priority</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r>
                        <a:rPr lang="en-US" sz="800">
                          <a:solidFill>
                            <a:schemeClr val="tx1"/>
                          </a:solidFill>
                        </a:rPr>
                        <a:t>Status</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extLst>
                  <a:ext uri="{0D108BD9-81ED-4DB2-BD59-A6C34878D82A}">
                    <a16:rowId xmlns:a16="http://schemas.microsoft.com/office/drawing/2014/main" val="2684065871"/>
                  </a:ext>
                </a:extLst>
              </a:tr>
              <a:tr h="213329">
                <a:tc>
                  <a:txBody>
                    <a:bodyPr/>
                    <a:lstStyle/>
                    <a:p>
                      <a:r>
                        <a:rPr lang="en-US" sz="800" b="1">
                          <a:solidFill>
                            <a:schemeClr val="tx1"/>
                          </a:solidFill>
                        </a:rPr>
                        <a:t>web-app-1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1</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C00000"/>
                          </a:solidFill>
                        </a:rPr>
                        <a:t>Offline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06992238"/>
                  </a:ext>
                </a:extLst>
              </a:tr>
              <a:tr h="213329">
                <a:tc>
                  <a:txBody>
                    <a:bodyPr/>
                    <a:lstStyle/>
                    <a:p>
                      <a:r>
                        <a:rPr lang="en-US" sz="800" b="1">
                          <a:solidFill>
                            <a:schemeClr val="tx1"/>
                          </a:solidFill>
                        </a:rPr>
                        <a:t>web-app-2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chemeClr val="tx1"/>
                          </a:solidFill>
                        </a:rPr>
                        <a:t>2</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800" b="1">
                          <a:solidFill>
                            <a:srgbClr val="00B050"/>
                          </a:solidFill>
                        </a:rPr>
                        <a:t>Online</a:t>
                      </a:r>
                    </a:p>
                  </a:txBody>
                  <a:tcPr marL="91427" marR="91427" marT="45713" marB="4571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12151113"/>
                  </a:ext>
                </a:extLst>
              </a:tr>
            </a:tbl>
          </a:graphicData>
        </a:graphic>
      </p:graphicFrame>
      <p:pic>
        <p:nvPicPr>
          <p:cNvPr id="187" name="Picture 186">
            <a:extLst>
              <a:ext uri="{FF2B5EF4-FFF2-40B4-BE49-F238E27FC236}">
                <a16:creationId xmlns:a16="http://schemas.microsoft.com/office/drawing/2014/main" id="{76817136-2245-4883-8D0C-28B2B2DC164F}"/>
              </a:ext>
            </a:extLst>
          </p:cNvPr>
          <p:cNvPicPr>
            <a:picLocks noChangeAspect="1"/>
          </p:cNvPicPr>
          <p:nvPr/>
        </p:nvPicPr>
        <p:blipFill>
          <a:blip r:embed="rId6"/>
          <a:stretch>
            <a:fillRect/>
          </a:stretch>
        </p:blipFill>
        <p:spPr>
          <a:xfrm>
            <a:off x="4286078" y="1623902"/>
            <a:ext cx="596610" cy="521966"/>
          </a:xfrm>
          <a:prstGeom prst="rect">
            <a:avLst/>
          </a:prstGeom>
        </p:spPr>
      </p:pic>
      <p:cxnSp>
        <p:nvCxnSpPr>
          <p:cNvPr id="189" name="Straight Arrow Connector 188">
            <a:extLst>
              <a:ext uri="{FF2B5EF4-FFF2-40B4-BE49-F238E27FC236}">
                <a16:creationId xmlns:a16="http://schemas.microsoft.com/office/drawing/2014/main" id="{675EC580-DDFD-43C0-80E8-2A1E49945D54}"/>
              </a:ext>
            </a:extLst>
          </p:cNvPr>
          <p:cNvCxnSpPr>
            <a:cxnSpLocks/>
            <a:stCxn id="143" idx="2"/>
            <a:endCxn id="145" idx="0"/>
          </p:cNvCxnSpPr>
          <p:nvPr/>
        </p:nvCxnSpPr>
        <p:spPr>
          <a:xfrm>
            <a:off x="5297237" y="2101254"/>
            <a:ext cx="828566" cy="2066324"/>
          </a:xfrm>
          <a:prstGeom prst="straightConnector1">
            <a:avLst/>
          </a:prstGeom>
          <a:noFill/>
          <a:ln w="9525" cap="flat" cmpd="sng" algn="ctr">
            <a:solidFill>
              <a:srgbClr val="002050"/>
            </a:solidFill>
            <a:prstDash val="sysDot"/>
            <a:headEnd type="none"/>
            <a:tailEnd type="stealth"/>
          </a:ln>
          <a:effectLst/>
        </p:spPr>
      </p:cxnSp>
      <p:sp>
        <p:nvSpPr>
          <p:cNvPr id="51" name="TextBox 50">
            <a:extLst>
              <a:ext uri="{FF2B5EF4-FFF2-40B4-BE49-F238E27FC236}">
                <a16:creationId xmlns:a16="http://schemas.microsoft.com/office/drawing/2014/main" id="{788CA005-7DA1-42E4-85B1-904E019D67F9}"/>
              </a:ext>
            </a:extLst>
          </p:cNvPr>
          <p:cNvSpPr txBox="1"/>
          <p:nvPr/>
        </p:nvSpPr>
        <p:spPr>
          <a:xfrm>
            <a:off x="4714085" y="2226024"/>
            <a:ext cx="909492" cy="544724"/>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application</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monitoring</a:t>
            </a:r>
          </a:p>
        </p:txBody>
      </p:sp>
      <p:sp>
        <p:nvSpPr>
          <p:cNvPr id="73" name="TextBox 72">
            <a:extLst>
              <a:ext uri="{FF2B5EF4-FFF2-40B4-BE49-F238E27FC236}">
                <a16:creationId xmlns:a16="http://schemas.microsoft.com/office/drawing/2014/main" id="{019A9CC0-1A66-4232-A74B-ECE2A66FAFD2}"/>
              </a:ext>
            </a:extLst>
          </p:cNvPr>
          <p:cNvSpPr txBox="1"/>
          <p:nvPr/>
        </p:nvSpPr>
        <p:spPr>
          <a:xfrm>
            <a:off x="6926854" y="2947355"/>
            <a:ext cx="1422179"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Sovereignty boundary</a:t>
            </a:r>
          </a:p>
        </p:txBody>
      </p:sp>
      <p:grpSp>
        <p:nvGrpSpPr>
          <p:cNvPr id="15" name="Group 14">
            <a:extLst>
              <a:ext uri="{FF2B5EF4-FFF2-40B4-BE49-F238E27FC236}">
                <a16:creationId xmlns:a16="http://schemas.microsoft.com/office/drawing/2014/main" id="{EEC09873-802B-458C-BF6F-7FABAC360520}"/>
              </a:ext>
            </a:extLst>
          </p:cNvPr>
          <p:cNvGrpSpPr/>
          <p:nvPr/>
        </p:nvGrpSpPr>
        <p:grpSpPr>
          <a:xfrm>
            <a:off x="1515900" y="4923042"/>
            <a:ext cx="1596451" cy="903011"/>
            <a:chOff x="1546297" y="5090743"/>
            <a:chExt cx="1628463" cy="921118"/>
          </a:xfrm>
        </p:grpSpPr>
        <p:sp>
          <p:nvSpPr>
            <p:cNvPr id="62" name="Oval 61">
              <a:extLst>
                <a:ext uri="{FF2B5EF4-FFF2-40B4-BE49-F238E27FC236}">
                  <a16:creationId xmlns:a16="http://schemas.microsoft.com/office/drawing/2014/main" id="{7708DF94-3A44-441A-BC5E-489812D4120A}"/>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46" name="Picture 145">
              <a:extLst>
                <a:ext uri="{FF2B5EF4-FFF2-40B4-BE49-F238E27FC236}">
                  <a16:creationId xmlns:a16="http://schemas.microsoft.com/office/drawing/2014/main" id="{FAA14F67-9719-434F-8E87-553134EC77D9}"/>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52" name="Picture 51">
              <a:extLst>
                <a:ext uri="{FF2B5EF4-FFF2-40B4-BE49-F238E27FC236}">
                  <a16:creationId xmlns:a16="http://schemas.microsoft.com/office/drawing/2014/main" id="{C41E0442-B957-4EAB-8D67-E3DC871B2137}"/>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53" name="Picture 52">
              <a:extLst>
                <a:ext uri="{FF2B5EF4-FFF2-40B4-BE49-F238E27FC236}">
                  <a16:creationId xmlns:a16="http://schemas.microsoft.com/office/drawing/2014/main" id="{93D71EB5-010E-42CB-9059-CEFDE519C45C}"/>
                </a:ext>
              </a:extLst>
            </p:cNvPr>
            <p:cNvPicPr>
              <a:picLocks noChangeAspect="1"/>
            </p:cNvPicPr>
            <p:nvPr/>
          </p:nvPicPr>
          <p:blipFill>
            <a:blip r:embed="rId7"/>
            <a:stretch>
              <a:fillRect/>
            </a:stretch>
          </p:blipFill>
          <p:spPr>
            <a:xfrm>
              <a:off x="1546297" y="5309912"/>
              <a:ext cx="455669" cy="475848"/>
            </a:xfrm>
            <a:prstGeom prst="rect">
              <a:avLst/>
            </a:prstGeom>
          </p:spPr>
        </p:pic>
        <p:sp>
          <p:nvSpPr>
            <p:cNvPr id="76" name="TextBox 75">
              <a:extLst>
                <a:ext uri="{FF2B5EF4-FFF2-40B4-BE49-F238E27FC236}">
                  <a16:creationId xmlns:a16="http://schemas.microsoft.com/office/drawing/2014/main" id="{A90EFDE6-7A24-492A-AD15-C3F3FA9D17DF}"/>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77" name="TextBox 76">
              <a:extLst>
                <a:ext uri="{FF2B5EF4-FFF2-40B4-BE49-F238E27FC236}">
                  <a16:creationId xmlns:a16="http://schemas.microsoft.com/office/drawing/2014/main" id="{4810D47D-A8D9-49CD-A14C-37AED65EB42E}"/>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78" name="TextBox 77">
              <a:extLst>
                <a:ext uri="{FF2B5EF4-FFF2-40B4-BE49-F238E27FC236}">
                  <a16:creationId xmlns:a16="http://schemas.microsoft.com/office/drawing/2014/main" id="{6B252CF8-406C-4795-A153-3BB6DFEDC130}"/>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grpSp>
        <p:nvGrpSpPr>
          <p:cNvPr id="80" name="Group 79">
            <a:extLst>
              <a:ext uri="{FF2B5EF4-FFF2-40B4-BE49-F238E27FC236}">
                <a16:creationId xmlns:a16="http://schemas.microsoft.com/office/drawing/2014/main" id="{1BA21582-6FF7-43A1-924F-9561747985D0}"/>
              </a:ext>
            </a:extLst>
          </p:cNvPr>
          <p:cNvGrpSpPr/>
          <p:nvPr/>
        </p:nvGrpSpPr>
        <p:grpSpPr>
          <a:xfrm>
            <a:off x="5423681" y="4923042"/>
            <a:ext cx="1596451" cy="903011"/>
            <a:chOff x="1546297" y="5090743"/>
            <a:chExt cx="1628463" cy="921118"/>
          </a:xfrm>
        </p:grpSpPr>
        <p:sp>
          <p:nvSpPr>
            <p:cNvPr id="81" name="Oval 80">
              <a:extLst>
                <a:ext uri="{FF2B5EF4-FFF2-40B4-BE49-F238E27FC236}">
                  <a16:creationId xmlns:a16="http://schemas.microsoft.com/office/drawing/2014/main" id="{5559A7AD-9575-4D63-95B9-ECF031E7EA42}"/>
                </a:ext>
              </a:extLst>
            </p:cNvPr>
            <p:cNvSpPr/>
            <p:nvPr/>
          </p:nvSpPr>
          <p:spPr>
            <a:xfrm>
              <a:off x="1690849" y="5174847"/>
              <a:ext cx="1278846" cy="610913"/>
            </a:xfrm>
            <a:prstGeom prst="ellipse">
              <a:avLst/>
            </a:prstGeom>
            <a:noFill/>
            <a:ln w="25400">
              <a:prstDash val="solid"/>
            </a:ln>
          </p:spPr>
          <p:style>
            <a:lnRef idx="2">
              <a:schemeClr val="accent1"/>
            </a:lnRef>
            <a:fillRef idx="1">
              <a:schemeClr val="lt1"/>
            </a:fillRef>
            <a:effectRef idx="0">
              <a:schemeClr val="accent1"/>
            </a:effectRef>
            <a:fontRef idx="minor">
              <a:schemeClr val="dk1"/>
            </a:fontRef>
          </p:style>
          <p:txBody>
            <a:bodyPr rtlCol="0" anchor="b"/>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2" name="Picture 81">
              <a:extLst>
                <a:ext uri="{FF2B5EF4-FFF2-40B4-BE49-F238E27FC236}">
                  <a16:creationId xmlns:a16="http://schemas.microsoft.com/office/drawing/2014/main" id="{8EEC7621-423B-41E3-AF5E-714F4387B781}"/>
                </a:ext>
              </a:extLst>
            </p:cNvPr>
            <p:cNvPicPr>
              <a:picLocks noChangeAspect="1"/>
            </p:cNvPicPr>
            <p:nvPr/>
          </p:nvPicPr>
          <p:blipFill>
            <a:blip r:embed="rId7"/>
            <a:stretch>
              <a:fillRect/>
            </a:stretch>
          </p:blipFill>
          <p:spPr>
            <a:xfrm>
              <a:off x="2655749" y="5425976"/>
              <a:ext cx="455669" cy="475848"/>
            </a:xfrm>
            <a:prstGeom prst="rect">
              <a:avLst/>
            </a:prstGeom>
          </p:spPr>
        </p:pic>
        <p:pic>
          <p:nvPicPr>
            <p:cNvPr id="83" name="Picture 82">
              <a:extLst>
                <a:ext uri="{FF2B5EF4-FFF2-40B4-BE49-F238E27FC236}">
                  <a16:creationId xmlns:a16="http://schemas.microsoft.com/office/drawing/2014/main" id="{F6606A61-D3F8-4B8F-AA64-BB9135CA06D3}"/>
                </a:ext>
              </a:extLst>
            </p:cNvPr>
            <p:cNvPicPr>
              <a:picLocks noChangeAspect="1"/>
            </p:cNvPicPr>
            <p:nvPr/>
          </p:nvPicPr>
          <p:blipFill>
            <a:blip r:embed="rId7"/>
            <a:stretch>
              <a:fillRect/>
            </a:stretch>
          </p:blipFill>
          <p:spPr>
            <a:xfrm>
              <a:off x="2102508" y="5090743"/>
              <a:ext cx="455669" cy="475848"/>
            </a:xfrm>
            <a:prstGeom prst="rect">
              <a:avLst/>
            </a:prstGeom>
          </p:spPr>
        </p:pic>
        <p:pic>
          <p:nvPicPr>
            <p:cNvPr id="84" name="Picture 83">
              <a:extLst>
                <a:ext uri="{FF2B5EF4-FFF2-40B4-BE49-F238E27FC236}">
                  <a16:creationId xmlns:a16="http://schemas.microsoft.com/office/drawing/2014/main" id="{4F8D5E95-6049-4FBB-9FC1-C121C61860BF}"/>
                </a:ext>
              </a:extLst>
            </p:cNvPr>
            <p:cNvPicPr>
              <a:picLocks noChangeAspect="1"/>
            </p:cNvPicPr>
            <p:nvPr/>
          </p:nvPicPr>
          <p:blipFill>
            <a:blip r:embed="rId7"/>
            <a:stretch>
              <a:fillRect/>
            </a:stretch>
          </p:blipFill>
          <p:spPr>
            <a:xfrm>
              <a:off x="1546297" y="5309912"/>
              <a:ext cx="455669" cy="475848"/>
            </a:xfrm>
            <a:prstGeom prst="rect">
              <a:avLst/>
            </a:prstGeom>
          </p:spPr>
        </p:pic>
        <p:sp>
          <p:nvSpPr>
            <p:cNvPr id="85" name="TextBox 84">
              <a:extLst>
                <a:ext uri="{FF2B5EF4-FFF2-40B4-BE49-F238E27FC236}">
                  <a16:creationId xmlns:a16="http://schemas.microsoft.com/office/drawing/2014/main" id="{3D98BB0D-CF82-4A79-93A9-EEFA7274E106}"/>
                </a:ext>
              </a:extLst>
            </p:cNvPr>
            <p:cNvSpPr txBox="1"/>
            <p:nvPr/>
          </p:nvSpPr>
          <p:spPr>
            <a:xfrm>
              <a:off x="2181377" y="5268325"/>
              <a:ext cx="439203" cy="428499"/>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P</a:t>
              </a:r>
            </a:p>
          </p:txBody>
        </p:sp>
        <p:sp>
          <p:nvSpPr>
            <p:cNvPr id="86" name="TextBox 85">
              <a:extLst>
                <a:ext uri="{FF2B5EF4-FFF2-40B4-BE49-F238E27FC236}">
                  <a16:creationId xmlns:a16="http://schemas.microsoft.com/office/drawing/2014/main" id="{90312EFA-AFBD-4787-A4C6-9DCA0614B0C2}"/>
                </a:ext>
              </a:extLst>
            </p:cNvPr>
            <p:cNvSpPr txBox="1"/>
            <p:nvPr/>
          </p:nvSpPr>
          <p:spPr>
            <a:xfrm>
              <a:off x="1616375" y="5478705"/>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sp>
          <p:nvSpPr>
            <p:cNvPr id="87" name="TextBox 86">
              <a:extLst>
                <a:ext uri="{FF2B5EF4-FFF2-40B4-BE49-F238E27FC236}">
                  <a16:creationId xmlns:a16="http://schemas.microsoft.com/office/drawing/2014/main" id="{7E83BD13-4274-4DC2-B833-CE4231337764}"/>
                </a:ext>
              </a:extLst>
            </p:cNvPr>
            <p:cNvSpPr txBox="1"/>
            <p:nvPr/>
          </p:nvSpPr>
          <p:spPr>
            <a:xfrm>
              <a:off x="2731034" y="5583363"/>
              <a:ext cx="443726" cy="428498"/>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R</a:t>
              </a:r>
            </a:p>
          </p:txBody>
        </p:sp>
      </p:grpSp>
      <p:cxnSp>
        <p:nvCxnSpPr>
          <p:cNvPr id="17" name="Straight Arrow Connector 16">
            <a:extLst>
              <a:ext uri="{FF2B5EF4-FFF2-40B4-BE49-F238E27FC236}">
                <a16:creationId xmlns:a16="http://schemas.microsoft.com/office/drawing/2014/main" id="{9F74EE70-F542-4DC5-BDAD-CDEA43650775}"/>
              </a:ext>
            </a:extLst>
          </p:cNvPr>
          <p:cNvCxnSpPr>
            <a:cxnSpLocks/>
            <a:endCxn id="81" idx="1"/>
          </p:cNvCxnSpPr>
          <p:nvPr/>
        </p:nvCxnSpPr>
        <p:spPr>
          <a:xfrm flipV="1">
            <a:off x="2805692" y="5093200"/>
            <a:ext cx="2943302" cy="854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pic>
        <p:nvPicPr>
          <p:cNvPr id="41" name="Picture 40" descr="A close up of a logo&#10;&#10;Description automatically generated">
            <a:extLst>
              <a:ext uri="{FF2B5EF4-FFF2-40B4-BE49-F238E27FC236}">
                <a16:creationId xmlns:a16="http://schemas.microsoft.com/office/drawing/2014/main" id="{45AA372C-5C01-4AE0-A55E-1B3DFCCEF5EA}"/>
              </a:ext>
            </a:extLst>
          </p:cNvPr>
          <p:cNvPicPr>
            <a:picLocks noChangeAspect="1"/>
          </p:cNvPicPr>
          <p:nvPr/>
        </p:nvPicPr>
        <p:blipFill>
          <a:blip r:embed="rId8"/>
          <a:stretch>
            <a:fillRect/>
          </a:stretch>
        </p:blipFill>
        <p:spPr>
          <a:xfrm>
            <a:off x="1370511" y="6176128"/>
            <a:ext cx="519947" cy="519947"/>
          </a:xfrm>
          <a:prstGeom prst="rect">
            <a:avLst/>
          </a:prstGeom>
        </p:spPr>
      </p:pic>
      <p:sp>
        <p:nvSpPr>
          <p:cNvPr id="114" name="TextBox 113">
            <a:extLst>
              <a:ext uri="{FF2B5EF4-FFF2-40B4-BE49-F238E27FC236}">
                <a16:creationId xmlns:a16="http://schemas.microsoft.com/office/drawing/2014/main" id="{DB570C7E-04FE-4E6B-AF32-2D9C16372F4A}"/>
              </a:ext>
            </a:extLst>
          </p:cNvPr>
          <p:cNvSpPr txBox="1"/>
          <p:nvPr/>
        </p:nvSpPr>
        <p:spPr>
          <a:xfrm>
            <a:off x="5915506" y="6278964"/>
            <a:ext cx="1199028" cy="420076"/>
          </a:xfrm>
          <a:prstGeom prst="rect">
            <a:avLst/>
          </a:prstGeom>
          <a:noFill/>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Secondary region</a:t>
            </a:r>
          </a:p>
        </p:txBody>
      </p:sp>
      <p:pic>
        <p:nvPicPr>
          <p:cNvPr id="115" name="Picture 114" descr="A close up of a logo&#10;&#10;Description automatically generated">
            <a:extLst>
              <a:ext uri="{FF2B5EF4-FFF2-40B4-BE49-F238E27FC236}">
                <a16:creationId xmlns:a16="http://schemas.microsoft.com/office/drawing/2014/main" id="{1BE5A215-1D74-4886-AFA6-BAE110D9B7D3}"/>
              </a:ext>
            </a:extLst>
          </p:cNvPr>
          <p:cNvPicPr>
            <a:picLocks noChangeAspect="1"/>
          </p:cNvPicPr>
          <p:nvPr/>
        </p:nvPicPr>
        <p:blipFill>
          <a:blip r:embed="rId8"/>
          <a:stretch>
            <a:fillRect/>
          </a:stretch>
        </p:blipFill>
        <p:spPr>
          <a:xfrm>
            <a:off x="5525166" y="6166803"/>
            <a:ext cx="519947" cy="519947"/>
          </a:xfrm>
          <a:prstGeom prst="rect">
            <a:avLst/>
          </a:prstGeom>
        </p:spPr>
      </p:pic>
      <p:sp>
        <p:nvSpPr>
          <p:cNvPr id="139" name="Freeform 95">
            <a:extLst>
              <a:ext uri="{FF2B5EF4-FFF2-40B4-BE49-F238E27FC236}">
                <a16:creationId xmlns:a16="http://schemas.microsoft.com/office/drawing/2014/main" id="{8CD1458D-0763-4C0D-BB7C-33B6CCF8E7A0}"/>
              </a:ext>
            </a:extLst>
          </p:cNvPr>
          <p:cNvSpPr>
            <a:spLocks/>
          </p:cNvSpPr>
          <p:nvPr/>
        </p:nvSpPr>
        <p:spPr bwMode="auto">
          <a:xfrm flipH="1">
            <a:off x="564166" y="3685689"/>
            <a:ext cx="3397603" cy="25779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2">
              <a:lumMod val="90000"/>
              <a:alpha val="86000"/>
            </a:schemeClr>
          </a:solidFill>
          <a:ln w="9525">
            <a:solidFill>
              <a:srgbClr val="002050"/>
            </a:solidFill>
            <a:round/>
            <a:headEnd/>
            <a:tailEnd/>
          </a:ln>
        </p:spPr>
        <p:txBody>
          <a:bodyPr vert="horz" wrap="square" lIns="93233" tIns="46616" rIns="93233" bIns="46616" numCol="1" anchor="t" anchorCtr="0" compatLnSpc="1">
            <a:prstTxWarp prst="textNoShape">
              <a:avLst/>
            </a:prstTxWarp>
          </a:bodyPr>
          <a:lstStyle/>
          <a:p>
            <a:pPr marL="0" marR="0" lvl="0" indent="0" algn="l" defTabSz="932239" rtl="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505050"/>
              </a:solidFill>
              <a:effectLst/>
              <a:uLnTx/>
              <a:uFillTx/>
              <a:latin typeface="Calibri" panose="020F0502020204030204"/>
              <a:ea typeface="+mn-ea"/>
              <a:cs typeface="+mn-cs"/>
            </a:endParaRPr>
          </a:p>
        </p:txBody>
      </p:sp>
      <p:pic>
        <p:nvPicPr>
          <p:cNvPr id="71" name="Picture 70">
            <a:extLst>
              <a:ext uri="{FF2B5EF4-FFF2-40B4-BE49-F238E27FC236}">
                <a16:creationId xmlns:a16="http://schemas.microsoft.com/office/drawing/2014/main" id="{5198266D-C4C7-4AFF-89AF-C0D2863DBAE7}"/>
              </a:ext>
            </a:extLst>
          </p:cNvPr>
          <p:cNvPicPr>
            <a:picLocks noChangeAspect="1"/>
          </p:cNvPicPr>
          <p:nvPr/>
        </p:nvPicPr>
        <p:blipFill>
          <a:blip r:embed="rId9"/>
          <a:stretch>
            <a:fillRect/>
          </a:stretch>
        </p:blipFill>
        <p:spPr>
          <a:xfrm>
            <a:off x="2659705" y="3660356"/>
            <a:ext cx="291334" cy="291559"/>
          </a:xfrm>
          <a:prstGeom prst="rect">
            <a:avLst/>
          </a:prstGeom>
        </p:spPr>
      </p:pic>
      <p:cxnSp>
        <p:nvCxnSpPr>
          <p:cNvPr id="72" name="Connector: Elbow 71">
            <a:extLst>
              <a:ext uri="{FF2B5EF4-FFF2-40B4-BE49-F238E27FC236}">
                <a16:creationId xmlns:a16="http://schemas.microsoft.com/office/drawing/2014/main" id="{C778B880-24A8-4E48-A9E0-A6E2326C4B6E}"/>
              </a:ext>
            </a:extLst>
          </p:cNvPr>
          <p:cNvCxnSpPr>
            <a:cxnSpLocks/>
          </p:cNvCxnSpPr>
          <p:nvPr/>
        </p:nvCxnSpPr>
        <p:spPr>
          <a:xfrm>
            <a:off x="2830484" y="3355546"/>
            <a:ext cx="3295321" cy="785746"/>
          </a:xfrm>
          <a:prstGeom prst="bentConnector3">
            <a:avLst>
              <a:gd name="adj1" fmla="val 100034"/>
            </a:avLst>
          </a:prstGeom>
          <a:noFill/>
          <a:ln w="9525" cap="flat" cmpd="sng" algn="ctr">
            <a:solidFill>
              <a:srgbClr val="002050"/>
            </a:solidFill>
            <a:prstDash val="solid"/>
            <a:headEnd type="none"/>
            <a:tailEnd type="triangle"/>
          </a:ln>
          <a:effectLst/>
        </p:spPr>
      </p:cxnSp>
      <p:sp>
        <p:nvSpPr>
          <p:cNvPr id="79" name="Arc 78">
            <a:extLst>
              <a:ext uri="{FF2B5EF4-FFF2-40B4-BE49-F238E27FC236}">
                <a16:creationId xmlns:a16="http://schemas.microsoft.com/office/drawing/2014/main" id="{7E107391-C934-4F27-83D0-2A6065838B83}"/>
              </a:ext>
            </a:extLst>
          </p:cNvPr>
          <p:cNvSpPr/>
          <p:nvPr/>
        </p:nvSpPr>
        <p:spPr>
          <a:xfrm rot="202979" flipH="1" flipV="1">
            <a:off x="4101880" y="4809163"/>
            <a:ext cx="2815746" cy="314106"/>
          </a:xfrm>
          <a:prstGeom prst="arc">
            <a:avLst>
              <a:gd name="adj1" fmla="val 11728863"/>
              <a:gd name="adj2" fmla="val 35832"/>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408F0352-F2E3-4E2B-8DB1-B577991B9834}"/>
              </a:ext>
            </a:extLst>
          </p:cNvPr>
          <p:cNvSpPr txBox="1"/>
          <p:nvPr/>
        </p:nvSpPr>
        <p:spPr>
          <a:xfrm>
            <a:off x="4401349" y="4240559"/>
            <a:ext cx="831299" cy="544726"/>
          </a:xfrm>
          <a:prstGeom prst="rect">
            <a:avLst/>
          </a:prstGeom>
          <a:noFill/>
          <a:ln>
            <a:noFill/>
          </a:ln>
        </p:spPr>
        <p:txBody>
          <a:bodyPr wrap="none" lIns="182854" tIns="146284" rIns="182854" bIns="146284" rtlCol="0">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database </a:t>
            </a:r>
            <a:b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br>
            <a:r>
              <a:rPr kumimoji="0" lang="en-US" sz="900" b="1" i="0" u="none" strike="noStrike" kern="1200" cap="none" spc="0" normalizeH="0" baseline="0" noProof="0">
                <a:ln>
                  <a:noFill/>
                </a:ln>
                <a:solidFill>
                  <a:srgbClr val="002050"/>
                </a:solidFill>
                <a:effectLst/>
                <a:uLnTx/>
                <a:uFillTx/>
                <a:latin typeface="Calibri" panose="020F0502020204030204"/>
                <a:ea typeface="+mn-ea"/>
                <a:cs typeface="+mn-cs"/>
              </a:rPr>
              <a:t>access</a:t>
            </a:r>
          </a:p>
        </p:txBody>
      </p:sp>
      <p:cxnSp>
        <p:nvCxnSpPr>
          <p:cNvPr id="9" name="Straight Connector 8">
            <a:extLst>
              <a:ext uri="{FF2B5EF4-FFF2-40B4-BE49-F238E27FC236}">
                <a16:creationId xmlns:a16="http://schemas.microsoft.com/office/drawing/2014/main" id="{313BEDF7-A3FA-4EFF-965C-369ADDC74646}"/>
              </a:ext>
            </a:extLst>
          </p:cNvPr>
          <p:cNvCxnSpPr>
            <a:stCxn id="187" idx="2"/>
            <a:endCxn id="157" idx="0"/>
          </p:cNvCxnSpPr>
          <p:nvPr/>
        </p:nvCxnSpPr>
        <p:spPr>
          <a:xfrm flipH="1">
            <a:off x="4126128" y="2145868"/>
            <a:ext cx="458255" cy="2279916"/>
          </a:xfrm>
          <a:prstGeom prst="line">
            <a:avLst/>
          </a:prstGeom>
          <a:ln>
            <a:prstDash val="lgDashDot"/>
          </a:ln>
        </p:spPr>
        <p:style>
          <a:lnRef idx="1">
            <a:schemeClr val="accent1"/>
          </a:lnRef>
          <a:fillRef idx="0">
            <a:schemeClr val="accent1"/>
          </a:fillRef>
          <a:effectRef idx="0">
            <a:schemeClr val="accent1"/>
          </a:effectRef>
          <a:fontRef idx="minor">
            <a:schemeClr val="tx1"/>
          </a:fontRef>
        </p:style>
      </p:cxnSp>
      <p:sp>
        <p:nvSpPr>
          <p:cNvPr id="74" name="Title 1">
            <a:extLst>
              <a:ext uri="{FF2B5EF4-FFF2-40B4-BE49-F238E27FC236}">
                <a16:creationId xmlns:a16="http://schemas.microsoft.com/office/drawing/2014/main" id="{ECC2E8EF-FE38-4A0A-B94C-D7EE0B65F8A5}"/>
              </a:ext>
            </a:extLst>
          </p:cNvPr>
          <p:cNvSpPr txBox="1">
            <a:spLocks/>
          </p:cNvSpPr>
          <p:nvPr/>
        </p:nvSpPr>
        <p:spPr>
          <a:xfrm>
            <a:off x="272359" y="1"/>
            <a:ext cx="11310050" cy="1349148"/>
          </a:xfrm>
          <a:prstGeom prst="rect">
            <a:avLst/>
          </a:prstGeom>
        </p:spPr>
        <p:txBody>
          <a:bodyPr vert="horz" lIns="91440" tIns="45720" rIns="91440" bIns="45720" rtlCol="0" anchor="ctr">
            <a:normAutofit/>
          </a:bodyPr>
          <a:lstStyle>
            <a:lvl1pPr algn="l" defTabSz="914225"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225" rtl="0" eaLnBrk="1" fontAlgn="auto" latinLnBrk="0" hangingPunct="1">
              <a:lnSpc>
                <a:spcPct val="90000"/>
              </a:lnSpc>
              <a:spcBef>
                <a:spcPts val="1200"/>
              </a:spcBef>
              <a:spcAft>
                <a:spcPts val="0"/>
              </a:spcAft>
              <a:buClrTx/>
              <a:buSzTx/>
              <a:buFontTx/>
              <a:buNone/>
              <a:tabLst/>
              <a:defRPr/>
            </a:pPr>
            <a:r>
              <a:rPr kumimoji="0" lang="en-US" sz="4200" b="1" i="0" u="none" strike="noStrike" kern="1200" cap="none" spc="-50" normalizeH="0" baseline="0" noProof="0">
                <a:ln w="3175">
                  <a:noFill/>
                </a:ln>
                <a:solidFill>
                  <a:prstClr val="black"/>
                </a:solidFill>
                <a:effectLst/>
                <a:uLnTx/>
                <a:uFillTx/>
                <a:latin typeface="Calibri Light" panose="020F0302020204030204"/>
                <a:ea typeface="+mj-ea"/>
                <a:cs typeface="Segoe UI" pitchFamily="34" charset="0"/>
              </a:rPr>
              <a:t>Business Continuity for Mission Critical App </a:t>
            </a:r>
            <a:br>
              <a:rPr kumimoji="0" lang="en-US" sz="4400" b="0" i="0" u="none" strike="noStrike" kern="1200" cap="none" spc="0" normalizeH="0" baseline="0" noProof="0">
                <a:ln>
                  <a:noFill/>
                </a:ln>
                <a:solidFill>
                  <a:prstClr val="black"/>
                </a:solidFill>
                <a:effectLst/>
                <a:uLnTx/>
                <a:uFillTx/>
                <a:latin typeface="Calibri Light" panose="020F0302020204030204"/>
                <a:ea typeface="+mj-ea"/>
                <a:cs typeface="+mj-cs"/>
              </a:rPr>
            </a:br>
            <a:br>
              <a:rPr kumimoji="0" lang="en-US" sz="800" b="0" i="0" u="none" strike="noStrike" kern="1200" cap="none" spc="0" normalizeH="0" baseline="0" noProof="0">
                <a:ln>
                  <a:noFill/>
                </a:ln>
                <a:solidFill>
                  <a:prstClr val="black"/>
                </a:solidFill>
                <a:effectLst/>
                <a:uLnTx/>
                <a:uFillTx/>
                <a:latin typeface="Calibri Light" panose="020F0302020204030204"/>
                <a:ea typeface="+mj-ea"/>
                <a:cs typeface="+mj-cs"/>
              </a:rPr>
            </a:br>
            <a:r>
              <a:rPr kumimoji="0" lang="en-US" sz="3200" b="1" i="1" u="none" strike="noStrike" kern="1200" cap="none" spc="0" normalizeH="0" baseline="0" noProof="0">
                <a:ln>
                  <a:noFill/>
                </a:ln>
                <a:solidFill>
                  <a:prstClr val="black"/>
                </a:solidFill>
                <a:effectLst/>
                <a:uLnTx/>
                <a:uFillTx/>
                <a:latin typeface="Calibri Light" panose="020F0302020204030204"/>
                <a:ea typeface="+mj-ea"/>
                <a:cs typeface="+mj-cs"/>
              </a:rPr>
              <a:t>Application failover</a:t>
            </a:r>
            <a:endParaRPr kumimoji="0" lang="en-US" sz="2000" b="1" i="1" u="none" strike="noStrike" kern="1200" cap="none" spc="0" normalizeH="0" baseline="0" noProof="0">
              <a:ln>
                <a:noFill/>
              </a:ln>
              <a:solidFill>
                <a:prstClr val="black"/>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34344511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426192"/>
            <a:ext cx="4896264" cy="5431808"/>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schemeClr val="bg1"/>
                </a:solidFill>
              </a:rPr>
              <a:t>4. How can you ensure that DBAs cannot see sensitive data stored in specific columns?</a:t>
            </a:r>
          </a:p>
          <a:p>
            <a:pPr lvl="0" defTabSz="932742">
              <a:lnSpc>
                <a:spcPct val="90000"/>
              </a:lnSpc>
              <a:spcAft>
                <a:spcPts val="600"/>
              </a:spcAft>
              <a:buSzPct val="90000"/>
            </a:pPr>
            <a:endParaRPr lang="en-US" sz="1800" dirty="0">
              <a:solidFill>
                <a:schemeClr val="bg1"/>
              </a:solidFill>
            </a:endParaRPr>
          </a:p>
          <a:p>
            <a:pPr marL="342900" lvl="0" indent="-342900" defTabSz="932742">
              <a:lnSpc>
                <a:spcPct val="90000"/>
              </a:lnSpc>
              <a:spcAft>
                <a:spcPts val="600"/>
              </a:spcAft>
              <a:buSzPct val="90000"/>
              <a:buFont typeface="+mj-lt"/>
              <a:buAutoNum type="alphaUcPeriod"/>
            </a:pPr>
            <a:r>
              <a:rPr lang="en-US" sz="1800" dirty="0">
                <a:solidFill>
                  <a:schemeClr val="bg1"/>
                </a:solidFill>
              </a:rPr>
              <a:t>SQL Audit</a:t>
            </a:r>
          </a:p>
          <a:p>
            <a:pPr marL="342900" lvl="0" indent="-342900" defTabSz="932742">
              <a:lnSpc>
                <a:spcPct val="90000"/>
              </a:lnSpc>
              <a:spcAft>
                <a:spcPts val="600"/>
              </a:spcAft>
              <a:buSzPct val="90000"/>
              <a:buFont typeface="+mj-lt"/>
              <a:buAutoNum type="alphaUcPeriod"/>
            </a:pPr>
            <a:r>
              <a:rPr lang="en-US" sz="1800" dirty="0">
                <a:solidFill>
                  <a:schemeClr val="bg1"/>
                </a:solidFill>
              </a:rPr>
              <a:t>Data Classification</a:t>
            </a:r>
          </a:p>
          <a:p>
            <a:pPr marL="342900" lvl="0" indent="-342900" defTabSz="932742">
              <a:lnSpc>
                <a:spcPct val="90000"/>
              </a:lnSpc>
              <a:spcAft>
                <a:spcPts val="600"/>
              </a:spcAft>
              <a:buSzPct val="90000"/>
              <a:buFont typeface="+mj-lt"/>
              <a:buAutoNum type="alphaUcPeriod"/>
            </a:pPr>
            <a:r>
              <a:rPr lang="en-US" sz="1800" dirty="0">
                <a:solidFill>
                  <a:schemeClr val="bg1"/>
                </a:solidFill>
              </a:rPr>
              <a:t>Always Encrypted with role separation</a:t>
            </a:r>
          </a:p>
          <a:p>
            <a:pPr marL="342900" lvl="0" indent="-342900" defTabSz="932742">
              <a:lnSpc>
                <a:spcPct val="90000"/>
              </a:lnSpc>
              <a:spcAft>
                <a:spcPts val="600"/>
              </a:spcAft>
              <a:buSzPct val="90000"/>
              <a:buFont typeface="+mj-lt"/>
              <a:buAutoNum type="alphaUcPeriod"/>
            </a:pPr>
            <a:r>
              <a:rPr lang="en-US" sz="1800" dirty="0">
                <a:solidFill>
                  <a:schemeClr val="bg1"/>
                </a:solidFill>
              </a:rPr>
              <a:t>Dynamic Data Masking</a:t>
            </a:r>
          </a:p>
          <a:p>
            <a:pPr marL="342900" lvl="0" indent="-342900" defTabSz="932742">
              <a:lnSpc>
                <a:spcPct val="90000"/>
              </a:lnSpc>
              <a:spcAft>
                <a:spcPts val="600"/>
              </a:spcAft>
              <a:buSzPct val="90000"/>
              <a:buFont typeface="+mj-lt"/>
              <a:buAutoNum type="alphaUcPeriod"/>
            </a:pPr>
            <a:endParaRPr lang="en-US" sz="1800" dirty="0">
              <a:solidFill>
                <a:schemeClr val="bg1"/>
              </a:solidFill>
            </a:endParaRPr>
          </a:p>
          <a:p>
            <a:pPr lvl="0" defTabSz="932742">
              <a:lnSpc>
                <a:spcPct val="90000"/>
              </a:lnSpc>
              <a:spcAft>
                <a:spcPts val="600"/>
              </a:spcAft>
              <a:buSzPct val="90000"/>
            </a:pPr>
            <a:r>
              <a:rPr lang="en-US" sz="1800" dirty="0">
                <a:solidFill>
                  <a:schemeClr val="bg1"/>
                </a:solidFill>
              </a:rPr>
              <a:t>5. How can you track access to tables containing sensitive data?</a:t>
            </a:r>
          </a:p>
          <a:p>
            <a:pPr marL="342900" lvl="0" indent="-342900" defTabSz="932742">
              <a:lnSpc>
                <a:spcPct val="90000"/>
              </a:lnSpc>
              <a:spcAft>
                <a:spcPts val="600"/>
              </a:spcAft>
              <a:buSzPct val="90000"/>
              <a:buFont typeface="+mj-lt"/>
              <a:buAutoNum type="alphaUcPeriod"/>
            </a:pPr>
            <a:endParaRPr lang="en-US" sz="1800" dirty="0">
              <a:solidFill>
                <a:schemeClr val="bg1"/>
              </a:solidFill>
            </a:endParaRPr>
          </a:p>
          <a:p>
            <a:pPr marL="342900" lvl="0" indent="-342900" defTabSz="932742">
              <a:lnSpc>
                <a:spcPct val="90000"/>
              </a:lnSpc>
              <a:spcAft>
                <a:spcPts val="600"/>
              </a:spcAft>
              <a:buSzPct val="90000"/>
              <a:buFont typeface="+mj-lt"/>
              <a:buAutoNum type="alphaUcPeriod"/>
            </a:pPr>
            <a:r>
              <a:rPr lang="en-US" sz="1800" dirty="0">
                <a:solidFill>
                  <a:schemeClr val="bg1"/>
                </a:solidFill>
              </a:rPr>
              <a:t>SQL Audit and Data Classification</a:t>
            </a:r>
          </a:p>
          <a:p>
            <a:pPr marL="342900" lvl="0" indent="-342900" defTabSz="932742">
              <a:lnSpc>
                <a:spcPct val="90000"/>
              </a:lnSpc>
              <a:spcAft>
                <a:spcPts val="600"/>
              </a:spcAft>
              <a:buSzPct val="90000"/>
              <a:buFont typeface="+mj-lt"/>
              <a:buAutoNum type="alphaUcPeriod"/>
            </a:pPr>
            <a:r>
              <a:rPr lang="en-US" sz="1800" dirty="0">
                <a:solidFill>
                  <a:schemeClr val="bg1"/>
                </a:solidFill>
              </a:rPr>
              <a:t>Data Classification and Dynamic Data Masking</a:t>
            </a:r>
          </a:p>
          <a:p>
            <a:pPr marL="342900" lvl="0" indent="-342900" defTabSz="932742">
              <a:lnSpc>
                <a:spcPct val="90000"/>
              </a:lnSpc>
              <a:spcAft>
                <a:spcPts val="600"/>
              </a:spcAft>
              <a:buSzPct val="90000"/>
              <a:buFont typeface="+mj-lt"/>
              <a:buAutoNum type="alphaUcPeriod"/>
            </a:pPr>
            <a:r>
              <a:rPr lang="en-US" sz="1800" dirty="0">
                <a:solidFill>
                  <a:schemeClr val="bg1"/>
                </a:solidFill>
              </a:rPr>
              <a:t>SQL Audit and Dynamic Data Masking</a:t>
            </a:r>
          </a:p>
          <a:p>
            <a:pPr marL="342900" lvl="0" indent="-342900" defTabSz="932742">
              <a:lnSpc>
                <a:spcPct val="90000"/>
              </a:lnSpc>
              <a:spcAft>
                <a:spcPts val="600"/>
              </a:spcAft>
              <a:buSzPct val="90000"/>
              <a:buFont typeface="+mj-lt"/>
              <a:buAutoNum type="alphaUcPeriod"/>
            </a:pPr>
            <a:r>
              <a:rPr lang="en-US" sz="1800" dirty="0">
                <a:solidFill>
                  <a:schemeClr val="bg1"/>
                </a:solidFill>
              </a:rPr>
              <a:t>SQL Audit only</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584644" y="1726442"/>
            <a:ext cx="5207021" cy="3077570"/>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6. How can you allow DBAs to be able to troubleshoot performance via the Azure portal and SSMS, and create new contained database users with Azure AD principals?</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Font typeface="+mj-lt"/>
              <a:buAutoNum type="alphaUcPeriod"/>
            </a:pPr>
            <a:r>
              <a:rPr lang="en-US" sz="1800">
                <a:solidFill>
                  <a:srgbClr val="0078D4"/>
                </a:solidFill>
              </a:rPr>
              <a:t>Azure AD groups</a:t>
            </a:r>
          </a:p>
          <a:p>
            <a:pPr marL="342900" lvl="0" indent="-342900" defTabSz="932742">
              <a:lnSpc>
                <a:spcPct val="90000"/>
              </a:lnSpc>
              <a:spcAft>
                <a:spcPts val="600"/>
              </a:spcAft>
              <a:buSzPct val="90000"/>
              <a:buFont typeface="+mj-lt"/>
              <a:buAutoNum type="alphaUcPeriod"/>
            </a:pPr>
            <a:r>
              <a:rPr lang="en-US" sz="1800">
                <a:solidFill>
                  <a:srgbClr val="0078D4"/>
                </a:solidFill>
              </a:rPr>
              <a:t>Azure RBAC</a:t>
            </a:r>
          </a:p>
          <a:p>
            <a:pPr marL="342900" lvl="0" indent="-342900" defTabSz="932742">
              <a:lnSpc>
                <a:spcPct val="90000"/>
              </a:lnSpc>
              <a:spcAft>
                <a:spcPts val="600"/>
              </a:spcAft>
              <a:buSzPct val="90000"/>
              <a:buFont typeface="+mj-lt"/>
              <a:buAutoNum type="alphaUcPeriod"/>
            </a:pPr>
            <a:r>
              <a:rPr lang="en-US" sz="1800">
                <a:solidFill>
                  <a:srgbClr val="0078D4"/>
                </a:solidFill>
              </a:rPr>
              <a:t>Azure AD groups and Azure RBAC</a:t>
            </a:r>
          </a:p>
          <a:p>
            <a:pPr marL="342900" lvl="0" indent="-342900" defTabSz="932742">
              <a:lnSpc>
                <a:spcPct val="90000"/>
              </a:lnSpc>
              <a:spcAft>
                <a:spcPts val="600"/>
              </a:spcAft>
              <a:buSzPct val="90000"/>
              <a:buFont typeface="+mj-lt"/>
              <a:buAutoNum type="alphaUcPeriod"/>
            </a:pPr>
            <a:r>
              <a:rPr lang="en-US" sz="1800">
                <a:solidFill>
                  <a:srgbClr val="0078D4"/>
                </a:solidFill>
              </a:rPr>
              <a:t>None of the above</a:t>
            </a:r>
          </a:p>
        </p:txBody>
      </p:sp>
      <p:sp>
        <p:nvSpPr>
          <p:cNvPr id="5" name="Rectangle: Rounded Corners 4">
            <a:extLst>
              <a:ext uri="{FF2B5EF4-FFF2-40B4-BE49-F238E27FC236}">
                <a16:creationId xmlns:a16="http://schemas.microsoft.com/office/drawing/2014/main" id="{7C2D72DC-9255-430B-A2E6-0AA9A8F3790F}"/>
              </a:ext>
            </a:extLst>
          </p:cNvPr>
          <p:cNvSpPr/>
          <p:nvPr/>
        </p:nvSpPr>
        <p:spPr bwMode="auto">
          <a:xfrm>
            <a:off x="286809" y="2824637"/>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B3E7E50F-CE8A-4B0D-B0AF-AF0545D59609}"/>
              </a:ext>
            </a:extLst>
          </p:cNvPr>
          <p:cNvSpPr/>
          <p:nvPr/>
        </p:nvSpPr>
        <p:spPr bwMode="auto">
          <a:xfrm>
            <a:off x="400335" y="4670496"/>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D4A853B2-40A4-4B5F-B820-7866CFBBED1E}"/>
              </a:ext>
            </a:extLst>
          </p:cNvPr>
          <p:cNvSpPr/>
          <p:nvPr/>
        </p:nvSpPr>
        <p:spPr bwMode="auto">
          <a:xfrm>
            <a:off x="6386809" y="3987400"/>
            <a:ext cx="5499172" cy="4474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1061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574CB-BDD0-449D-BBFB-FA7C0E6DFAD1}"/>
              </a:ext>
            </a:extLst>
          </p:cNvPr>
          <p:cNvSpPr>
            <a:spLocks noGrp="1"/>
          </p:cNvSpPr>
          <p:nvPr>
            <p:ph type="title"/>
          </p:nvPr>
        </p:nvSpPr>
        <p:spPr>
          <a:xfrm>
            <a:off x="588263" y="433346"/>
            <a:ext cx="11018520" cy="553998"/>
          </a:xfrm>
        </p:spPr>
        <p:txBody>
          <a:bodyPr/>
          <a:lstStyle/>
          <a:p>
            <a:r>
              <a:rPr lang="en-US"/>
              <a:t>Scenario 2: Prevent DBA access to sensitive data</a:t>
            </a:r>
          </a:p>
        </p:txBody>
      </p:sp>
      <p:pic>
        <p:nvPicPr>
          <p:cNvPr id="4" name="Graphic 3">
            <a:extLst>
              <a:ext uri="{FF2B5EF4-FFF2-40B4-BE49-F238E27FC236}">
                <a16:creationId xmlns:a16="http://schemas.microsoft.com/office/drawing/2014/main" id="{D0645B24-A8F9-49AF-979B-02E3858A98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1880" y="1992716"/>
            <a:ext cx="476250" cy="476250"/>
          </a:xfrm>
          <a:prstGeom prst="rect">
            <a:avLst/>
          </a:prstGeom>
        </p:spPr>
      </p:pic>
      <p:pic>
        <p:nvPicPr>
          <p:cNvPr id="10" name="Content Placeholder 9">
            <a:extLst>
              <a:ext uri="{FF2B5EF4-FFF2-40B4-BE49-F238E27FC236}">
                <a16:creationId xmlns:a16="http://schemas.microsoft.com/office/drawing/2014/main" id="{772AF689-2667-4862-BE57-218E4B1C338A}"/>
              </a:ext>
            </a:extLst>
          </p:cNvPr>
          <p:cNvPicPr>
            <a:picLocks noGrp="1" noChangeAspect="1"/>
          </p:cNvPicPr>
          <p:nvPr>
            <p:ph sz="quarter" idx="10"/>
          </p:nvPr>
        </p:nvPicPr>
        <p:blipFill>
          <a:blip r:embed="rId5">
            <a:extLst>
              <a:ext uri="{96DAC541-7B7A-43D3-8B79-37D633B846F1}">
                <asvg:svgBlip xmlns:asvg="http://schemas.microsoft.com/office/drawing/2016/SVG/main" r:embed="rId6"/>
              </a:ext>
            </a:extLst>
          </a:blip>
          <a:stretch>
            <a:fillRect/>
          </a:stretch>
        </p:blipFill>
        <p:spPr>
          <a:xfrm>
            <a:off x="7780461" y="5138047"/>
            <a:ext cx="665060" cy="665060"/>
          </a:xfrm>
        </p:spPr>
      </p:pic>
      <p:pic>
        <p:nvPicPr>
          <p:cNvPr id="18" name="Graphic 17">
            <a:extLst>
              <a:ext uri="{FF2B5EF4-FFF2-40B4-BE49-F238E27FC236}">
                <a16:creationId xmlns:a16="http://schemas.microsoft.com/office/drawing/2014/main" id="{57C296A1-A145-4515-9E92-93C8C7C06E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5722" y="2773150"/>
            <a:ext cx="978470" cy="978470"/>
          </a:xfrm>
          <a:prstGeom prst="rect">
            <a:avLst/>
          </a:prstGeom>
        </p:spPr>
      </p:pic>
      <p:sp>
        <p:nvSpPr>
          <p:cNvPr id="19" name="Rectangle: Rounded Corners 18">
            <a:extLst>
              <a:ext uri="{FF2B5EF4-FFF2-40B4-BE49-F238E27FC236}">
                <a16:creationId xmlns:a16="http://schemas.microsoft.com/office/drawing/2014/main" id="{8495F3B7-788D-4AE4-AACB-73B31AA08C52}"/>
              </a:ext>
            </a:extLst>
          </p:cNvPr>
          <p:cNvSpPr/>
          <p:nvPr/>
        </p:nvSpPr>
        <p:spPr bwMode="auto">
          <a:xfrm>
            <a:off x="167481" y="1836031"/>
            <a:ext cx="3729162" cy="4298318"/>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3709AE5C-04AD-4BD4-8180-CDEB07367A65}"/>
              </a:ext>
            </a:extLst>
          </p:cNvPr>
          <p:cNvSpPr txBox="1"/>
          <p:nvPr/>
        </p:nvSpPr>
        <p:spPr>
          <a:xfrm>
            <a:off x="1029115" y="2161189"/>
            <a:ext cx="2536466"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Active Directory</a:t>
            </a:r>
          </a:p>
        </p:txBody>
      </p:sp>
      <p:grpSp>
        <p:nvGrpSpPr>
          <p:cNvPr id="26" name="Group 25">
            <a:extLst>
              <a:ext uri="{FF2B5EF4-FFF2-40B4-BE49-F238E27FC236}">
                <a16:creationId xmlns:a16="http://schemas.microsoft.com/office/drawing/2014/main" id="{C0275CB1-1000-4F67-9490-E516D4C973DB}"/>
              </a:ext>
            </a:extLst>
          </p:cNvPr>
          <p:cNvGrpSpPr/>
          <p:nvPr/>
        </p:nvGrpSpPr>
        <p:grpSpPr>
          <a:xfrm>
            <a:off x="2929895" y="2799410"/>
            <a:ext cx="706282" cy="476250"/>
            <a:chOff x="450602" y="2384888"/>
            <a:chExt cx="706282" cy="476250"/>
          </a:xfrm>
        </p:grpSpPr>
        <p:pic>
          <p:nvPicPr>
            <p:cNvPr id="14" name="Graphic 13">
              <a:extLst>
                <a:ext uri="{FF2B5EF4-FFF2-40B4-BE49-F238E27FC236}">
                  <a16:creationId xmlns:a16="http://schemas.microsoft.com/office/drawing/2014/main" id="{F58A330B-BB4A-4F6A-8C65-FE5AEAD08FE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25" name="Graphic 24">
              <a:extLst>
                <a:ext uri="{FF2B5EF4-FFF2-40B4-BE49-F238E27FC236}">
                  <a16:creationId xmlns:a16="http://schemas.microsoft.com/office/drawing/2014/main" id="{396B884C-B9DD-4A16-B943-694146788A7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27" name="TextBox 26">
            <a:extLst>
              <a:ext uri="{FF2B5EF4-FFF2-40B4-BE49-F238E27FC236}">
                <a16:creationId xmlns:a16="http://schemas.microsoft.com/office/drawing/2014/main" id="{331B11B7-36D7-4DAC-8626-95CD7E7DA823}"/>
              </a:ext>
            </a:extLst>
          </p:cNvPr>
          <p:cNvSpPr txBox="1"/>
          <p:nvPr/>
        </p:nvSpPr>
        <p:spPr>
          <a:xfrm>
            <a:off x="1717908" y="2807832"/>
            <a:ext cx="1119961"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SQLDBA group</a:t>
            </a:r>
          </a:p>
        </p:txBody>
      </p:sp>
      <p:grpSp>
        <p:nvGrpSpPr>
          <p:cNvPr id="28" name="Group 27">
            <a:extLst>
              <a:ext uri="{FF2B5EF4-FFF2-40B4-BE49-F238E27FC236}">
                <a16:creationId xmlns:a16="http://schemas.microsoft.com/office/drawing/2014/main" id="{E59F9731-15F8-46FB-8B53-ABAE7B8D34DF}"/>
              </a:ext>
            </a:extLst>
          </p:cNvPr>
          <p:cNvGrpSpPr/>
          <p:nvPr/>
        </p:nvGrpSpPr>
        <p:grpSpPr>
          <a:xfrm>
            <a:off x="2929895" y="5230642"/>
            <a:ext cx="706282" cy="476250"/>
            <a:chOff x="450602" y="2384888"/>
            <a:chExt cx="706282" cy="476250"/>
          </a:xfrm>
        </p:grpSpPr>
        <p:pic>
          <p:nvPicPr>
            <p:cNvPr id="29" name="Graphic 28">
              <a:extLst>
                <a:ext uri="{FF2B5EF4-FFF2-40B4-BE49-F238E27FC236}">
                  <a16:creationId xmlns:a16="http://schemas.microsoft.com/office/drawing/2014/main" id="{CA72418C-526A-432D-BC0D-40A3E205BD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0634" y="2384888"/>
              <a:ext cx="476250" cy="476250"/>
            </a:xfrm>
            <a:prstGeom prst="rect">
              <a:avLst/>
            </a:prstGeom>
          </p:spPr>
        </p:pic>
        <p:pic>
          <p:nvPicPr>
            <p:cNvPr id="30" name="Graphic 29">
              <a:extLst>
                <a:ext uri="{FF2B5EF4-FFF2-40B4-BE49-F238E27FC236}">
                  <a16:creationId xmlns:a16="http://schemas.microsoft.com/office/drawing/2014/main" id="{FB146D59-AF8D-4B77-88E9-02C11997DE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602" y="2578625"/>
              <a:ext cx="275321" cy="275321"/>
            </a:xfrm>
            <a:prstGeom prst="rect">
              <a:avLst/>
            </a:prstGeom>
          </p:spPr>
        </p:pic>
      </p:grpSp>
      <p:sp>
        <p:nvSpPr>
          <p:cNvPr id="31" name="TextBox 30">
            <a:extLst>
              <a:ext uri="{FF2B5EF4-FFF2-40B4-BE49-F238E27FC236}">
                <a16:creationId xmlns:a16="http://schemas.microsoft.com/office/drawing/2014/main" id="{CD986C49-DD32-487E-AB66-419B87EE4968}"/>
              </a:ext>
            </a:extLst>
          </p:cNvPr>
          <p:cNvSpPr txBox="1"/>
          <p:nvPr/>
        </p:nvSpPr>
        <p:spPr>
          <a:xfrm>
            <a:off x="1178187" y="5151149"/>
            <a:ext cx="1766224"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SQLDataOwner</a:t>
            </a: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group</a:t>
            </a:r>
          </a:p>
        </p:txBody>
      </p:sp>
      <p:sp>
        <p:nvSpPr>
          <p:cNvPr id="34" name="TextBox 33">
            <a:extLst>
              <a:ext uri="{FF2B5EF4-FFF2-40B4-BE49-F238E27FC236}">
                <a16:creationId xmlns:a16="http://schemas.microsoft.com/office/drawing/2014/main" id="{642023C1-F9F6-4C76-A395-096EA3EBB8C1}"/>
              </a:ext>
            </a:extLst>
          </p:cNvPr>
          <p:cNvSpPr txBox="1"/>
          <p:nvPr/>
        </p:nvSpPr>
        <p:spPr>
          <a:xfrm>
            <a:off x="3815304" y="2546664"/>
            <a:ext cx="3608747"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SQL Server Contributor RBAC role</a:t>
            </a:r>
          </a:p>
        </p:txBody>
      </p:sp>
      <p:sp>
        <p:nvSpPr>
          <p:cNvPr id="41" name="TextBox 40">
            <a:extLst>
              <a:ext uri="{FF2B5EF4-FFF2-40B4-BE49-F238E27FC236}">
                <a16:creationId xmlns:a16="http://schemas.microsoft.com/office/drawing/2014/main" id="{236F7E14-8F0A-4684-93FF-E9953DD73F72}"/>
              </a:ext>
            </a:extLst>
          </p:cNvPr>
          <p:cNvSpPr txBox="1"/>
          <p:nvPr/>
        </p:nvSpPr>
        <p:spPr>
          <a:xfrm>
            <a:off x="8741132" y="1614240"/>
            <a:ext cx="3427092" cy="246221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SQL Database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Sensitive data columns tagged with Data Classification </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Encrypted with Always Encrypted</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Auditing to Log Analytics enabled</a:t>
            </a:r>
          </a:p>
        </p:txBody>
      </p:sp>
      <p:cxnSp>
        <p:nvCxnSpPr>
          <p:cNvPr id="43" name="Straight Connector 42">
            <a:extLst>
              <a:ext uri="{FF2B5EF4-FFF2-40B4-BE49-F238E27FC236}">
                <a16:creationId xmlns:a16="http://schemas.microsoft.com/office/drawing/2014/main" id="{3F42BFE1-FB2C-4265-B44F-8048D1F1D0C3}"/>
              </a:ext>
            </a:extLst>
          </p:cNvPr>
          <p:cNvCxnSpPr>
            <a:cxnSpLocks/>
            <a:endCxn id="18" idx="1"/>
          </p:cNvCxnSpPr>
          <p:nvPr/>
        </p:nvCxnSpPr>
        <p:spPr>
          <a:xfrm>
            <a:off x="3718309" y="3262385"/>
            <a:ext cx="3927413"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8C4E15C-F192-4B4D-BA80-9CF2BF459F33}"/>
              </a:ext>
            </a:extLst>
          </p:cNvPr>
          <p:cNvCxnSpPr>
            <a:cxnSpLocks/>
            <a:stCxn id="29" idx="3"/>
            <a:endCxn id="10" idx="1"/>
          </p:cNvCxnSpPr>
          <p:nvPr/>
        </p:nvCxnSpPr>
        <p:spPr>
          <a:xfrm>
            <a:off x="3636177" y="5468767"/>
            <a:ext cx="4144284" cy="181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3A7652E-C6B2-4AEA-81C1-98EFFA8DC4F3}"/>
              </a:ext>
            </a:extLst>
          </p:cNvPr>
          <p:cNvSpPr txBox="1"/>
          <p:nvPr/>
        </p:nvSpPr>
        <p:spPr>
          <a:xfrm>
            <a:off x="8665951" y="5007102"/>
            <a:ext cx="3427092"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a:ea typeface="+mn-ea"/>
                <a:cs typeface="+mn-cs"/>
              </a:rPr>
              <a:t>Azure Key Vault</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With Always Encrypted column master keys</a:t>
            </a:r>
          </a:p>
        </p:txBody>
      </p:sp>
      <p:sp>
        <p:nvSpPr>
          <p:cNvPr id="81" name="Rectangle 80">
            <a:extLst>
              <a:ext uri="{FF2B5EF4-FFF2-40B4-BE49-F238E27FC236}">
                <a16:creationId xmlns:a16="http://schemas.microsoft.com/office/drawing/2014/main" id="{58717F6E-23F9-4D2C-AFF3-CD6837610927}"/>
              </a:ext>
            </a:extLst>
          </p:cNvPr>
          <p:cNvSpPr/>
          <p:nvPr/>
        </p:nvSpPr>
        <p:spPr>
          <a:xfrm>
            <a:off x="4368807" y="5424379"/>
            <a:ext cx="2780774"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rPr>
              <a:t>create, </a:t>
            </a:r>
            <a:r>
              <a:rPr kumimoji="0" lang="en-US" sz="1800" b="0" i="0" u="none" strike="noStrike" kern="1200" cap="none" spc="0" normalizeH="0" baseline="0" noProof="0">
                <a:ln>
                  <a:noFill/>
                </a:ln>
                <a:solidFill>
                  <a:srgbClr val="000000"/>
                </a:solidFill>
                <a:effectLst/>
                <a:uLnTx/>
                <a:uFillTx/>
                <a:latin typeface="Segoe UI"/>
                <a:ea typeface="+mn-ea"/>
                <a:cs typeface="+mn-cs"/>
              </a:rPr>
              <a:t>list, </a:t>
            </a:r>
            <a:r>
              <a:rPr kumimoji="0" lang="en-US" sz="1800" b="0" i="0" u="none" strike="noStrike" kern="1200" cap="none" spc="0" normalizeH="0" baseline="0" noProof="0" err="1">
                <a:ln>
                  <a:noFill/>
                </a:ln>
                <a:solidFill>
                  <a:srgbClr val="000000"/>
                </a:solidFill>
                <a:effectLst/>
                <a:uLnTx/>
                <a:uFillTx/>
                <a:latin typeface="Segoe UI"/>
                <a:ea typeface="+mn-ea"/>
                <a:cs typeface="+mn-cs"/>
              </a:rPr>
              <a:t>wrapKey</a:t>
            </a:r>
            <a:r>
              <a:rPr kumimoji="0" lang="en-US" sz="1800" b="0" i="0" u="none" strike="noStrike" kern="1200" cap="none" spc="0" normalizeH="0" baseline="0" noProof="0">
                <a:ln>
                  <a:noFill/>
                </a:ln>
                <a:solidFill>
                  <a:srgbClr val="000000"/>
                </a:solidFill>
                <a:effectLst/>
                <a:uLnTx/>
                <a:uFillTx/>
                <a:latin typeface="Segoe UI"/>
                <a:ea typeface="+mn-ea"/>
                <a:cs typeface="+mn-cs"/>
              </a:rPr>
              <a:t>, sign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00"/>
                </a:solidFill>
                <a:effectLst/>
                <a:uLnTx/>
                <a:uFillTx/>
                <a:latin typeface="Segoe UI"/>
                <a:ea typeface="+mn-ea"/>
                <a:cs typeface="+mn-cs"/>
              </a:rPr>
              <a:t>unwrapKey</a:t>
            </a:r>
            <a:r>
              <a:rPr kumimoji="0" lang="en-US" sz="1800" b="0" i="0" u="none" strike="noStrike" kern="1200" cap="none" spc="0" normalizeH="0" baseline="0" noProof="0">
                <a:ln>
                  <a:noFill/>
                </a:ln>
                <a:solidFill>
                  <a:srgbClr val="000000"/>
                </a:solidFill>
                <a:effectLst/>
                <a:uLnTx/>
                <a:uFillTx/>
                <a:latin typeface="Segoe UI"/>
                <a:ea typeface="+mn-ea"/>
                <a:cs typeface="+mn-cs"/>
              </a:rPr>
              <a:t>, verify, get</a:t>
            </a:r>
          </a:p>
        </p:txBody>
      </p:sp>
      <p:cxnSp>
        <p:nvCxnSpPr>
          <p:cNvPr id="86" name="Straight Connector 85">
            <a:extLst>
              <a:ext uri="{FF2B5EF4-FFF2-40B4-BE49-F238E27FC236}">
                <a16:creationId xmlns:a16="http://schemas.microsoft.com/office/drawing/2014/main" id="{55B5AC1D-7405-42DF-8ECF-B48DA62F9DCE}"/>
              </a:ext>
            </a:extLst>
          </p:cNvPr>
          <p:cNvCxnSpPr>
            <a:cxnSpLocks/>
          </p:cNvCxnSpPr>
          <p:nvPr/>
        </p:nvCxnSpPr>
        <p:spPr>
          <a:xfrm flipV="1">
            <a:off x="3636177" y="3436679"/>
            <a:ext cx="4009545" cy="1905478"/>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71514D3E-1E6A-4A18-8369-6EDD76A6DA07}"/>
              </a:ext>
            </a:extLst>
          </p:cNvPr>
          <p:cNvSpPr/>
          <p:nvPr/>
        </p:nvSpPr>
        <p:spPr>
          <a:xfrm>
            <a:off x="5524262" y="4346451"/>
            <a:ext cx="3000162" cy="646331"/>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0000"/>
                </a:solidFill>
                <a:effectLst/>
                <a:uLnTx/>
                <a:uFillTx/>
                <a:latin typeface="Segoe UI"/>
                <a:ea typeface="+mn-ea"/>
                <a:cs typeface="+mn-cs"/>
              </a:rPr>
              <a:t>db_datawriter</a:t>
            </a:r>
            <a:r>
              <a:rPr kumimoji="0" lang="en-US" sz="1800" b="0" i="0" u="none" strike="noStrike" kern="1200" cap="none" spc="0" normalizeH="0" baseline="0" noProof="0">
                <a:ln>
                  <a:noFill/>
                </a:ln>
                <a:solidFill>
                  <a:srgbClr val="000000"/>
                </a:solidFill>
                <a:effectLst/>
                <a:uLnTx/>
                <a:uFillTx/>
                <a:latin typeface="Segoe UI"/>
                <a:ea typeface="+mn-ea"/>
                <a:cs typeface="+mn-cs"/>
              </a:rPr>
              <a:t> database role</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 in each database</a:t>
            </a:r>
          </a:p>
        </p:txBody>
      </p:sp>
      <p:sp>
        <p:nvSpPr>
          <p:cNvPr id="3" name="Rectangle: Rounded Corners 2">
            <a:extLst>
              <a:ext uri="{FF2B5EF4-FFF2-40B4-BE49-F238E27FC236}">
                <a16:creationId xmlns:a16="http://schemas.microsoft.com/office/drawing/2014/main" id="{F3D88AA6-4518-40B1-963C-3EED9D366493}"/>
              </a:ext>
            </a:extLst>
          </p:cNvPr>
          <p:cNvSpPr/>
          <p:nvPr/>
        </p:nvSpPr>
        <p:spPr bwMode="auto">
          <a:xfrm>
            <a:off x="7304249" y="2101367"/>
            <a:ext cx="1319943" cy="2038330"/>
          </a:xfrm>
          <a:prstGeom prst="round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2" name="Straight Connector 31">
            <a:extLst>
              <a:ext uri="{FF2B5EF4-FFF2-40B4-BE49-F238E27FC236}">
                <a16:creationId xmlns:a16="http://schemas.microsoft.com/office/drawing/2014/main" id="{1D3A0C1C-D769-4F1D-B7DE-B9E66E158398}"/>
              </a:ext>
            </a:extLst>
          </p:cNvPr>
          <p:cNvCxnSpPr>
            <a:cxnSpLocks/>
          </p:cNvCxnSpPr>
          <p:nvPr/>
        </p:nvCxnSpPr>
        <p:spPr>
          <a:xfrm>
            <a:off x="3640749" y="2845347"/>
            <a:ext cx="3581368" cy="0"/>
          </a:xfrm>
          <a:prstGeom prst="line">
            <a:avLst/>
          </a:prstGeom>
          <a:ln w="22225">
            <a:solidFill>
              <a:schemeClr val="tx1"/>
            </a:solidFill>
            <a:headEnd type="none" w="lg" len="med"/>
            <a:tailEnd type="stealth" w="lg" len="lg"/>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8F747F67-DE64-4D8B-A812-7D92CAAB84E7}"/>
              </a:ext>
            </a:extLst>
          </p:cNvPr>
          <p:cNvSpPr/>
          <p:nvPr/>
        </p:nvSpPr>
        <p:spPr>
          <a:xfrm>
            <a:off x="4242754" y="2917188"/>
            <a:ext cx="250408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Active Directory admin</a:t>
            </a:r>
          </a:p>
        </p:txBody>
      </p:sp>
      <p:sp>
        <p:nvSpPr>
          <p:cNvPr id="9" name="Rectangle 8">
            <a:extLst>
              <a:ext uri="{FF2B5EF4-FFF2-40B4-BE49-F238E27FC236}">
                <a16:creationId xmlns:a16="http://schemas.microsoft.com/office/drawing/2014/main" id="{FC6C4A78-97FD-478F-8675-B29A55A5A1CD}"/>
              </a:ext>
            </a:extLst>
          </p:cNvPr>
          <p:cNvSpPr/>
          <p:nvPr/>
        </p:nvSpPr>
        <p:spPr>
          <a:xfrm>
            <a:off x="7204296" y="1788160"/>
            <a:ext cx="1553823" cy="369332"/>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Control Plane</a:t>
            </a:r>
          </a:p>
        </p:txBody>
      </p:sp>
      <p:sp>
        <p:nvSpPr>
          <p:cNvPr id="95" name="TextBox 94">
            <a:extLst>
              <a:ext uri="{FF2B5EF4-FFF2-40B4-BE49-F238E27FC236}">
                <a16:creationId xmlns:a16="http://schemas.microsoft.com/office/drawing/2014/main" id="{2EE68040-FF85-476B-9DFB-5EF5B6DDFCC9}"/>
              </a:ext>
            </a:extLst>
          </p:cNvPr>
          <p:cNvSpPr txBox="1"/>
          <p:nvPr/>
        </p:nvSpPr>
        <p:spPr>
          <a:xfrm flipH="1">
            <a:off x="167481" y="6219861"/>
            <a:ext cx="379862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Note: In the real-world scenario </a:t>
            </a:r>
            <a:r>
              <a:rPr kumimoji="0" lang="en-US" sz="12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rPr>
              <a:t>SQLDataOwner</a:t>
            </a: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 should be separated further into key administrators and application users</a:t>
            </a:r>
          </a:p>
        </p:txBody>
      </p:sp>
    </p:spTree>
    <p:extLst>
      <p:ext uri="{BB962C8B-B14F-4D97-AF65-F5344CB8AC3E}">
        <p14:creationId xmlns:p14="http://schemas.microsoft.com/office/powerpoint/2010/main" val="2445858445"/>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What else should I know….</a:t>
            </a:r>
          </a:p>
        </p:txBody>
      </p:sp>
      <p:sp>
        <p:nvSpPr>
          <p:cNvPr id="3" name="TextBox 2">
            <a:extLst>
              <a:ext uri="{FF2B5EF4-FFF2-40B4-BE49-F238E27FC236}">
                <a16:creationId xmlns:a16="http://schemas.microsoft.com/office/drawing/2014/main" id="{64B7BCC0-23D5-B846-8129-D6D080266BBE}"/>
              </a:ext>
            </a:extLst>
          </p:cNvPr>
          <p:cNvSpPr txBox="1"/>
          <p:nvPr/>
        </p:nvSpPr>
        <p:spPr>
          <a:xfrm>
            <a:off x="588263" y="1186296"/>
            <a:ext cx="7289368" cy="4247317"/>
          </a:xfrm>
          <a:prstGeom prst="rect">
            <a:avLst/>
          </a:prstGeom>
          <a:noFill/>
        </p:spPr>
        <p:txBody>
          <a:bodyPr wrap="none" lIns="0" tIns="0" rIns="0" bIns="0" rtlCol="0">
            <a:spAutoFit/>
          </a:bodyPr>
          <a:lstStyle/>
          <a:p>
            <a:r>
              <a:rPr lang="en-US" sz="2000"/>
              <a:t>Job Management</a:t>
            </a:r>
          </a:p>
          <a:p>
            <a:pPr marL="349250" lvl="0" indent="-158750">
              <a:buClr>
                <a:schemeClr val="accent1"/>
              </a:buClr>
              <a:buFont typeface="Arial" panose="020B0604020202020204" pitchFamily="34" charset="0"/>
              <a:buChar char="•"/>
            </a:pPr>
            <a:r>
              <a:rPr lang="en-US" sz="1600"/>
              <a:t>SQL Agent in Managed Instance</a:t>
            </a:r>
          </a:p>
          <a:p>
            <a:pPr marL="349250" lvl="0" indent="-158750">
              <a:buClr>
                <a:schemeClr val="accent1"/>
              </a:buClr>
              <a:buFont typeface="Arial" panose="020B0604020202020204" pitchFamily="34" charset="0"/>
              <a:buChar char="•"/>
            </a:pPr>
            <a:r>
              <a:rPr lang="en-US" sz="1600"/>
              <a:t>Elastic Jobs for Azure SQL Database</a:t>
            </a:r>
          </a:p>
          <a:p>
            <a:pPr marL="349250" lvl="0" indent="-158750">
              <a:buClr>
                <a:schemeClr val="accent1"/>
              </a:buClr>
              <a:buFont typeface="Arial" panose="020B0604020202020204" pitchFamily="34" charset="0"/>
              <a:buChar char="•"/>
            </a:pPr>
            <a:r>
              <a:rPr lang="en-US" sz="1600"/>
              <a:t>Azure Automation</a:t>
            </a:r>
          </a:p>
          <a:p>
            <a:endParaRPr lang="en-US" sz="2000"/>
          </a:p>
          <a:p>
            <a:r>
              <a:rPr lang="en-US" sz="2000"/>
              <a:t>Other SQL Server capabilities</a:t>
            </a:r>
          </a:p>
          <a:p>
            <a:pPr marL="349250" indent="-158750">
              <a:buClr>
                <a:schemeClr val="accent1"/>
              </a:buClr>
              <a:buFont typeface="Arial" panose="020B0604020202020204" pitchFamily="34" charset="0"/>
              <a:buChar char="•"/>
            </a:pPr>
            <a:r>
              <a:rPr lang="en-US" sz="1600"/>
              <a:t>External tables allowed across Azure SQL Databases</a:t>
            </a:r>
          </a:p>
          <a:p>
            <a:pPr marL="349250" indent="-158750">
              <a:buClr>
                <a:schemeClr val="accent1"/>
              </a:buClr>
              <a:buFont typeface="Arial" panose="020B0604020202020204" pitchFamily="34" charset="0"/>
              <a:buChar char="•"/>
            </a:pPr>
            <a:r>
              <a:rPr lang="en-US" sz="1600"/>
              <a:t>Linked Servers and cross-database queries are available in Managed Instance</a:t>
            </a:r>
          </a:p>
          <a:p>
            <a:pPr marL="349250" indent="-158750">
              <a:buClr>
                <a:schemeClr val="accent1"/>
              </a:buClr>
              <a:buFont typeface="Arial" panose="020B0604020202020204" pitchFamily="34" charset="0"/>
              <a:buChar char="•"/>
            </a:pPr>
            <a:r>
              <a:rPr lang="en-US" sz="1600"/>
              <a:t>Database Mail and Service Broker are available in Managed Instance</a:t>
            </a:r>
          </a:p>
          <a:p>
            <a:pPr marL="349250" indent="-158750">
              <a:buClr>
                <a:schemeClr val="accent1"/>
              </a:buClr>
              <a:buFont typeface="Arial" panose="020B0604020202020204" pitchFamily="34" charset="0"/>
              <a:buChar char="•"/>
            </a:pPr>
            <a:r>
              <a:rPr lang="en-US" sz="1600"/>
              <a:t>Full-text search supported but consider Azure Search integration</a:t>
            </a:r>
          </a:p>
          <a:p>
            <a:pPr marL="349250" indent="-158750">
              <a:buClr>
                <a:schemeClr val="accent1"/>
              </a:buClr>
              <a:buFont typeface="Arial" panose="020B0604020202020204" pitchFamily="34" charset="0"/>
              <a:buChar char="•"/>
            </a:pPr>
            <a:r>
              <a:rPr lang="en-US" sz="1600"/>
              <a:t>Machine Learning Services is in Preview for Managed Instance</a:t>
            </a:r>
          </a:p>
          <a:p>
            <a:pPr marL="349250" indent="-158750">
              <a:buClr>
                <a:schemeClr val="accent1"/>
              </a:buClr>
              <a:buFont typeface="Arial" panose="020B0604020202020204" pitchFamily="34" charset="0"/>
              <a:buChar char="•"/>
            </a:pPr>
            <a:r>
              <a:rPr lang="en-US" sz="1600" err="1"/>
              <a:t>xp_cmdshell</a:t>
            </a:r>
            <a:r>
              <a:rPr lang="en-US" sz="1600"/>
              <a:t> and DTC are not supported</a:t>
            </a:r>
          </a:p>
          <a:p>
            <a:pPr lvl="0"/>
            <a:endParaRPr lang="en-US" sz="2000"/>
          </a:p>
          <a:p>
            <a:pPr lvl="0"/>
            <a:r>
              <a:rPr lang="en-US" sz="2000"/>
              <a:t>Errors</a:t>
            </a:r>
          </a:p>
          <a:p>
            <a:pPr marL="349250" indent="-158750">
              <a:buClr>
                <a:schemeClr val="accent1"/>
              </a:buClr>
              <a:buFont typeface="Arial" panose="020B0604020202020204" pitchFamily="34" charset="0"/>
              <a:buChar char="•"/>
            </a:pPr>
            <a:r>
              <a:rPr lang="en-US" sz="1600">
                <a:solidFill>
                  <a:schemeClr val="accent1"/>
                </a:solidFill>
                <a:hlinkClick r:id="rId3">
                  <a:extLst>
                    <a:ext uri="{A12FA001-AC4F-418D-AE19-62706E023703}">
                      <ahyp:hlinkClr xmlns:ahyp="http://schemas.microsoft.com/office/drawing/2018/hyperlinkcolor" val="tx"/>
                    </a:ext>
                  </a:extLst>
                </a:hlinkClick>
              </a:rPr>
              <a:t>New errors</a:t>
            </a:r>
            <a:r>
              <a:rPr lang="en-US" sz="1600">
                <a:solidFill>
                  <a:schemeClr val="accent1"/>
                </a:solidFill>
              </a:rPr>
              <a:t> </a:t>
            </a:r>
            <a:r>
              <a:rPr lang="en-US" sz="1600"/>
              <a:t>unique to Azure</a:t>
            </a:r>
          </a:p>
          <a:p>
            <a:pPr marL="349250" indent="-158750">
              <a:buClr>
                <a:schemeClr val="accent1"/>
              </a:buClr>
              <a:buFont typeface="Arial" panose="020B0604020202020204" pitchFamily="34" charset="0"/>
              <a:buChar char="•"/>
            </a:pPr>
            <a:r>
              <a:rPr lang="en-US" sz="1600"/>
              <a:t>Fatal errors that trigger dumps handled by the platform</a:t>
            </a:r>
          </a:p>
        </p:txBody>
      </p:sp>
      <p:grpSp>
        <p:nvGrpSpPr>
          <p:cNvPr id="5" name="Group 4">
            <a:extLst>
              <a:ext uri="{FF2B5EF4-FFF2-40B4-BE49-F238E27FC236}">
                <a16:creationId xmlns:a16="http://schemas.microsoft.com/office/drawing/2014/main" id="{83EF92ED-0A2D-624C-8F3C-C06CED1D009F}"/>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DF0B9F49-ED00-D341-8A73-D48B11C74161}"/>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85930080-D222-9143-8D8D-9CE326CAA17C}"/>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13" name="TextBox 12">
                <a:extLst>
                  <a:ext uri="{FF2B5EF4-FFF2-40B4-BE49-F238E27FC236}">
                    <a16:creationId xmlns:a16="http://schemas.microsoft.com/office/drawing/2014/main" id="{71B12136-970D-AA4E-B958-4A9FA3E928A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14" name="TextBox 13">
                <a:extLst>
                  <a:ext uri="{FF2B5EF4-FFF2-40B4-BE49-F238E27FC236}">
                    <a16:creationId xmlns:a16="http://schemas.microsoft.com/office/drawing/2014/main" id="{A242EC2E-4302-8741-89FA-19B8265475D0}"/>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7" name="Group 6">
              <a:extLst>
                <a:ext uri="{FF2B5EF4-FFF2-40B4-BE49-F238E27FC236}">
                  <a16:creationId xmlns:a16="http://schemas.microsoft.com/office/drawing/2014/main" id="{4A788F4F-D01C-E84C-A626-6855F188A9CD}"/>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A229D524-F114-FA4E-861D-3B5F826F86A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156BA1D-55A2-B44F-9C35-0EBDA688DA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035AD210-8801-DC41-A967-5F373169268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80D1383-32D0-2445-873F-CDAD6F943C5E}"/>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457399884"/>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8C4E59CA-F642-49B1-B68D-3BC6AD46210F}"/>
              </a:ext>
            </a:extLst>
          </p:cNvPr>
          <p:cNvSpPr/>
          <p:nvPr/>
        </p:nvSpPr>
        <p:spPr>
          <a:xfrm>
            <a:off x="4591080" y="5105043"/>
            <a:ext cx="7022164" cy="865584"/>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39C8F961-7996-49A0-9E77-589BEDEFB483}"/>
              </a:ext>
            </a:extLst>
          </p:cNvPr>
          <p:cNvCxnSpPr>
            <a:cxnSpLocks/>
          </p:cNvCxnSpPr>
          <p:nvPr/>
        </p:nvCxnSpPr>
        <p:spPr>
          <a:xfrm flipV="1">
            <a:off x="8089405" y="4224685"/>
            <a:ext cx="0" cy="1029638"/>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A62198-5730-46DB-8076-591C7AC118DD}"/>
              </a:ext>
            </a:extLst>
          </p:cNvPr>
          <p:cNvSpPr>
            <a:spLocks noGrp="1"/>
          </p:cNvSpPr>
          <p:nvPr>
            <p:ph type="title"/>
          </p:nvPr>
        </p:nvSpPr>
        <p:spPr/>
        <p:txBody>
          <a:bodyPr/>
          <a:lstStyle/>
          <a:p>
            <a:r>
              <a:rPr lang="en-US"/>
              <a:t>Building modern apps with Azure SQL</a:t>
            </a:r>
          </a:p>
        </p:txBody>
      </p:sp>
      <p:sp>
        <p:nvSpPr>
          <p:cNvPr id="55" name="Rectangle 54">
            <a:extLst>
              <a:ext uri="{FF2B5EF4-FFF2-40B4-BE49-F238E27FC236}">
                <a16:creationId xmlns:a16="http://schemas.microsoft.com/office/drawing/2014/main" id="{4E9A83C4-ECB0-44D3-9423-A180DBCE216B}"/>
              </a:ext>
            </a:extLst>
          </p:cNvPr>
          <p:cNvSpPr/>
          <p:nvPr/>
        </p:nvSpPr>
        <p:spPr bwMode="auto">
          <a:xfrm>
            <a:off x="412721" y="1220803"/>
            <a:ext cx="3178958" cy="21776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IoT</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Analytics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Streaming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Visualizations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Automation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Notification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Alerting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Web/Mobile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5102236-FF1C-4B33-AFD6-42B0BDFD51EF}"/>
              </a:ext>
            </a:extLst>
          </p:cNvPr>
          <p:cNvGrpSpPr/>
          <p:nvPr/>
        </p:nvGrpSpPr>
        <p:grpSpPr>
          <a:xfrm>
            <a:off x="5658940" y="2298582"/>
            <a:ext cx="1005819" cy="782048"/>
            <a:chOff x="6251846" y="2842170"/>
            <a:chExt cx="1005819" cy="782048"/>
          </a:xfrm>
        </p:grpSpPr>
        <p:pic>
          <p:nvPicPr>
            <p:cNvPr id="72" name="Graphic 71">
              <a:extLst>
                <a:ext uri="{FF2B5EF4-FFF2-40B4-BE49-F238E27FC236}">
                  <a16:creationId xmlns:a16="http://schemas.microsoft.com/office/drawing/2014/main" id="{94F564E7-013F-411D-9BC2-99D66EF107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6442" y="2842170"/>
              <a:ext cx="405133" cy="405133"/>
            </a:xfrm>
            <a:prstGeom prst="rect">
              <a:avLst/>
            </a:prstGeom>
          </p:spPr>
        </p:pic>
        <p:sp>
          <p:nvSpPr>
            <p:cNvPr id="77" name="TextBox 76">
              <a:extLst>
                <a:ext uri="{FF2B5EF4-FFF2-40B4-BE49-F238E27FC236}">
                  <a16:creationId xmlns:a16="http://schemas.microsoft.com/office/drawing/2014/main" id="{6AC241AD-2430-4C9C-8B42-3EF5AE8B7D18}"/>
                </a:ext>
              </a:extLst>
            </p:cNvPr>
            <p:cNvSpPr txBox="1"/>
            <p:nvPr/>
          </p:nvSpPr>
          <p:spPr>
            <a:xfrm>
              <a:off x="6251846" y="3224108"/>
              <a:ext cx="100581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Export Service</a:t>
              </a:r>
            </a:p>
          </p:txBody>
        </p:sp>
      </p:grpSp>
      <p:grpSp>
        <p:nvGrpSpPr>
          <p:cNvPr id="29" name="Group 28">
            <a:extLst>
              <a:ext uri="{FF2B5EF4-FFF2-40B4-BE49-F238E27FC236}">
                <a16:creationId xmlns:a16="http://schemas.microsoft.com/office/drawing/2014/main" id="{6404FDED-7A19-4A85-BED4-CA749A351A0A}"/>
              </a:ext>
            </a:extLst>
          </p:cNvPr>
          <p:cNvGrpSpPr/>
          <p:nvPr/>
        </p:nvGrpSpPr>
        <p:grpSpPr>
          <a:xfrm>
            <a:off x="7591553" y="5199684"/>
            <a:ext cx="1010492" cy="770943"/>
            <a:chOff x="7519811" y="4421437"/>
            <a:chExt cx="1010492" cy="770943"/>
          </a:xfrm>
        </p:grpSpPr>
        <p:pic>
          <p:nvPicPr>
            <p:cNvPr id="71" name="Picture 70" descr="A close up of a sign&#10;&#10;Description automatically generated">
              <a:extLst>
                <a:ext uri="{FF2B5EF4-FFF2-40B4-BE49-F238E27FC236}">
                  <a16:creationId xmlns:a16="http://schemas.microsoft.com/office/drawing/2014/main" id="{D8829A16-7A71-4417-ABFE-D3E08DDC31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4260" y="4421437"/>
              <a:ext cx="528382" cy="528382"/>
            </a:xfrm>
            <a:prstGeom prst="rect">
              <a:avLst/>
            </a:prstGeom>
          </p:spPr>
        </p:pic>
        <p:sp>
          <p:nvSpPr>
            <p:cNvPr id="78" name="TextBox 77">
              <a:extLst>
                <a:ext uri="{FF2B5EF4-FFF2-40B4-BE49-F238E27FC236}">
                  <a16:creationId xmlns:a16="http://schemas.microsoft.com/office/drawing/2014/main" id="{250F8BE0-F319-4775-AF86-478CD2E5AC94}"/>
                </a:ext>
              </a:extLst>
            </p:cNvPr>
            <p:cNvSpPr txBox="1"/>
            <p:nvPr/>
          </p:nvSpPr>
          <p:spPr>
            <a:xfrm>
              <a:off x="7519811" y="4946159"/>
              <a:ext cx="1010492" cy="2462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SQL Server</a:t>
              </a:r>
            </a:p>
          </p:txBody>
        </p:sp>
      </p:grpSp>
      <p:grpSp>
        <p:nvGrpSpPr>
          <p:cNvPr id="8" name="Group 7">
            <a:extLst>
              <a:ext uri="{FF2B5EF4-FFF2-40B4-BE49-F238E27FC236}">
                <a16:creationId xmlns:a16="http://schemas.microsoft.com/office/drawing/2014/main" id="{AD3A2613-37ED-44B1-8E40-695B948BBA84}"/>
              </a:ext>
            </a:extLst>
          </p:cNvPr>
          <p:cNvGrpSpPr/>
          <p:nvPr/>
        </p:nvGrpSpPr>
        <p:grpSpPr>
          <a:xfrm>
            <a:off x="8734460" y="1361178"/>
            <a:ext cx="840786" cy="791115"/>
            <a:chOff x="3979170" y="2031780"/>
            <a:chExt cx="840786" cy="791115"/>
          </a:xfrm>
        </p:grpSpPr>
        <p:pic>
          <p:nvPicPr>
            <p:cNvPr id="97" name="Graphic 96">
              <a:extLst>
                <a:ext uri="{FF2B5EF4-FFF2-40B4-BE49-F238E27FC236}">
                  <a16:creationId xmlns:a16="http://schemas.microsoft.com/office/drawing/2014/main" id="{28015634-B524-4EC0-A9B1-6EBC10B5B0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0671" y="2031780"/>
              <a:ext cx="357785" cy="357785"/>
            </a:xfrm>
            <a:prstGeom prst="rect">
              <a:avLst/>
            </a:prstGeom>
          </p:spPr>
        </p:pic>
        <p:sp>
          <p:nvSpPr>
            <p:cNvPr id="98" name="TextBox 97">
              <a:extLst>
                <a:ext uri="{FF2B5EF4-FFF2-40B4-BE49-F238E27FC236}">
                  <a16:creationId xmlns:a16="http://schemas.microsoft.com/office/drawing/2014/main" id="{76BBBE98-9C99-4FFF-9DE3-A0940EFDBD77}"/>
                </a:ext>
              </a:extLst>
            </p:cNvPr>
            <p:cNvSpPr txBox="1"/>
            <p:nvPr/>
          </p:nvSpPr>
          <p:spPr>
            <a:xfrm>
              <a:off x="3979170" y="2455379"/>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DevOps</a:t>
              </a:r>
            </a:p>
          </p:txBody>
        </p:sp>
      </p:grpSp>
      <p:grpSp>
        <p:nvGrpSpPr>
          <p:cNvPr id="28" name="Group 27">
            <a:extLst>
              <a:ext uri="{FF2B5EF4-FFF2-40B4-BE49-F238E27FC236}">
                <a16:creationId xmlns:a16="http://schemas.microsoft.com/office/drawing/2014/main" id="{1382F316-839A-4AEC-8D0D-6B2258D16530}"/>
              </a:ext>
            </a:extLst>
          </p:cNvPr>
          <p:cNvGrpSpPr/>
          <p:nvPr/>
        </p:nvGrpSpPr>
        <p:grpSpPr>
          <a:xfrm>
            <a:off x="10395475" y="3329065"/>
            <a:ext cx="1178433" cy="785717"/>
            <a:chOff x="8120329" y="5266089"/>
            <a:chExt cx="1178433" cy="785717"/>
          </a:xfrm>
        </p:grpSpPr>
        <p:pic>
          <p:nvPicPr>
            <p:cNvPr id="1026" name="Picture 2" descr="See the source image">
              <a:extLst>
                <a:ext uri="{FF2B5EF4-FFF2-40B4-BE49-F238E27FC236}">
                  <a16:creationId xmlns:a16="http://schemas.microsoft.com/office/drawing/2014/main" id="{0649E791-33ED-4124-8843-7C39C14A3D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9251" y="5266089"/>
              <a:ext cx="288836" cy="320127"/>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ED3C3F38-8CF3-47FA-9B59-7CAE173ABD08}"/>
                </a:ext>
              </a:extLst>
            </p:cNvPr>
            <p:cNvSpPr txBox="1"/>
            <p:nvPr/>
          </p:nvSpPr>
          <p:spPr>
            <a:xfrm>
              <a:off x="8120329" y="5684290"/>
              <a:ext cx="117843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Synapse Analytics</a:t>
              </a:r>
            </a:p>
          </p:txBody>
        </p:sp>
      </p:grpSp>
      <p:pic>
        <p:nvPicPr>
          <p:cNvPr id="1024" name="Graphic 1023">
            <a:extLst>
              <a:ext uri="{FF2B5EF4-FFF2-40B4-BE49-F238E27FC236}">
                <a16:creationId xmlns:a16="http://schemas.microsoft.com/office/drawing/2014/main" id="{030DD743-9F9F-40AD-92A0-38D1D6E602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1058" y="4275836"/>
            <a:ext cx="634342" cy="634342"/>
          </a:xfrm>
          <a:prstGeom prst="rect">
            <a:avLst/>
          </a:prstGeom>
        </p:spPr>
      </p:pic>
      <p:sp>
        <p:nvSpPr>
          <p:cNvPr id="96" name="AutoShape 3">
            <a:extLst>
              <a:ext uri="{FF2B5EF4-FFF2-40B4-BE49-F238E27FC236}">
                <a16:creationId xmlns:a16="http://schemas.microsoft.com/office/drawing/2014/main" id="{DA9C2ABC-E30D-A243-947D-48710F68744B}"/>
              </a:ext>
            </a:extLst>
          </p:cNvPr>
          <p:cNvSpPr>
            <a:spLocks noChangeAspect="1" noChangeArrowheads="1" noTextEdit="1"/>
          </p:cNvSpPr>
          <p:nvPr/>
        </p:nvSpPr>
        <p:spPr bwMode="auto">
          <a:xfrm>
            <a:off x="5223920" y="4066974"/>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31374C16-CA39-C04C-AA99-559B110F14D5}"/>
              </a:ext>
            </a:extLst>
          </p:cNvPr>
          <p:cNvGrpSpPr/>
          <p:nvPr/>
        </p:nvGrpSpPr>
        <p:grpSpPr>
          <a:xfrm>
            <a:off x="3950952" y="5147234"/>
            <a:ext cx="247650" cy="495301"/>
            <a:chOff x="5085020" y="4298474"/>
            <a:chExt cx="247650" cy="495301"/>
          </a:xfrm>
        </p:grpSpPr>
        <p:sp>
          <p:nvSpPr>
            <p:cNvPr id="99" name="Rectangle 5">
              <a:extLst>
                <a:ext uri="{FF2B5EF4-FFF2-40B4-BE49-F238E27FC236}">
                  <a16:creationId xmlns:a16="http://schemas.microsoft.com/office/drawing/2014/main" id="{F0B5CA77-3544-E64B-AFB3-B4F8335B5BB8}"/>
                </a:ext>
              </a:extLst>
            </p:cNvPr>
            <p:cNvSpPr>
              <a:spLocks noChangeArrowheads="1"/>
            </p:cNvSpPr>
            <p:nvPr/>
          </p:nvSpPr>
          <p:spPr bwMode="auto">
            <a:xfrm>
              <a:off x="5085020" y="429847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5" name="Rectangle 7">
              <a:extLst>
                <a:ext uri="{FF2B5EF4-FFF2-40B4-BE49-F238E27FC236}">
                  <a16:creationId xmlns:a16="http://schemas.microsoft.com/office/drawing/2014/main" id="{2B2A8828-A041-CF4F-ACCF-77FBEC74C5C8}"/>
                </a:ext>
              </a:extLst>
            </p:cNvPr>
            <p:cNvSpPr>
              <a:spLocks noChangeArrowheads="1"/>
            </p:cNvSpPr>
            <p:nvPr/>
          </p:nvSpPr>
          <p:spPr bwMode="auto">
            <a:xfrm>
              <a:off x="5146933"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8" name="Rectangle 8">
              <a:extLst>
                <a:ext uri="{FF2B5EF4-FFF2-40B4-BE49-F238E27FC236}">
                  <a16:creationId xmlns:a16="http://schemas.microsoft.com/office/drawing/2014/main" id="{9F5F6A9F-9526-BC4E-9E2F-EA394DDBA8F1}"/>
                </a:ext>
              </a:extLst>
            </p:cNvPr>
            <p:cNvSpPr>
              <a:spLocks noChangeArrowheads="1"/>
            </p:cNvSpPr>
            <p:nvPr/>
          </p:nvSpPr>
          <p:spPr bwMode="auto">
            <a:xfrm>
              <a:off x="5224720"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0" name="Rectangle 9">
              <a:extLst>
                <a:ext uri="{FF2B5EF4-FFF2-40B4-BE49-F238E27FC236}">
                  <a16:creationId xmlns:a16="http://schemas.microsoft.com/office/drawing/2014/main" id="{75DD853A-B391-BA4C-9DCD-EB2EA08FCD06}"/>
                </a:ext>
              </a:extLst>
            </p:cNvPr>
            <p:cNvSpPr>
              <a:spLocks noChangeArrowheads="1"/>
            </p:cNvSpPr>
            <p:nvPr/>
          </p:nvSpPr>
          <p:spPr bwMode="auto">
            <a:xfrm>
              <a:off x="5146933"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10">
              <a:extLst>
                <a:ext uri="{FF2B5EF4-FFF2-40B4-BE49-F238E27FC236}">
                  <a16:creationId xmlns:a16="http://schemas.microsoft.com/office/drawing/2014/main" id="{4B6B7253-BFEE-FF42-AC0D-1DAB767655A6}"/>
                </a:ext>
              </a:extLst>
            </p:cNvPr>
            <p:cNvSpPr>
              <a:spLocks noChangeArrowheads="1"/>
            </p:cNvSpPr>
            <p:nvPr/>
          </p:nvSpPr>
          <p:spPr bwMode="auto">
            <a:xfrm>
              <a:off x="5224720"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11">
              <a:extLst>
                <a:ext uri="{FF2B5EF4-FFF2-40B4-BE49-F238E27FC236}">
                  <a16:creationId xmlns:a16="http://schemas.microsoft.com/office/drawing/2014/main" id="{A908330F-98E6-604A-9133-16DBE8BC0CD1}"/>
                </a:ext>
              </a:extLst>
            </p:cNvPr>
            <p:cNvSpPr>
              <a:spLocks noChangeArrowheads="1"/>
            </p:cNvSpPr>
            <p:nvPr/>
          </p:nvSpPr>
          <p:spPr bwMode="auto">
            <a:xfrm>
              <a:off x="5146933"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2">
              <a:extLst>
                <a:ext uri="{FF2B5EF4-FFF2-40B4-BE49-F238E27FC236}">
                  <a16:creationId xmlns:a16="http://schemas.microsoft.com/office/drawing/2014/main" id="{5BCC2355-F80C-2F43-91C2-DAC2E1CE613B}"/>
                </a:ext>
              </a:extLst>
            </p:cNvPr>
            <p:cNvSpPr>
              <a:spLocks noChangeArrowheads="1"/>
            </p:cNvSpPr>
            <p:nvPr/>
          </p:nvSpPr>
          <p:spPr bwMode="auto">
            <a:xfrm>
              <a:off x="5224720"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3">
              <a:extLst>
                <a:ext uri="{FF2B5EF4-FFF2-40B4-BE49-F238E27FC236}">
                  <a16:creationId xmlns:a16="http://schemas.microsoft.com/office/drawing/2014/main" id="{2F3896DD-3B0D-2F4B-8C15-E9B2BBE654D5}"/>
                </a:ext>
              </a:extLst>
            </p:cNvPr>
            <p:cNvSpPr>
              <a:spLocks noChangeArrowheads="1"/>
            </p:cNvSpPr>
            <p:nvPr/>
          </p:nvSpPr>
          <p:spPr bwMode="auto">
            <a:xfrm>
              <a:off x="5146933"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4">
              <a:extLst>
                <a:ext uri="{FF2B5EF4-FFF2-40B4-BE49-F238E27FC236}">
                  <a16:creationId xmlns:a16="http://schemas.microsoft.com/office/drawing/2014/main" id="{26A78001-8431-B748-979B-A8BD54BFC9D9}"/>
                </a:ext>
              </a:extLst>
            </p:cNvPr>
            <p:cNvSpPr>
              <a:spLocks noChangeArrowheads="1"/>
            </p:cNvSpPr>
            <p:nvPr/>
          </p:nvSpPr>
          <p:spPr bwMode="auto">
            <a:xfrm>
              <a:off x="5224720"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5">
              <a:extLst>
                <a:ext uri="{FF2B5EF4-FFF2-40B4-BE49-F238E27FC236}">
                  <a16:creationId xmlns:a16="http://schemas.microsoft.com/office/drawing/2014/main" id="{46D2634B-E56A-814A-9B39-2FC388D0A1DC}"/>
                </a:ext>
              </a:extLst>
            </p:cNvPr>
            <p:cNvSpPr>
              <a:spLocks noChangeArrowheads="1"/>
            </p:cNvSpPr>
            <p:nvPr/>
          </p:nvSpPr>
          <p:spPr bwMode="auto">
            <a:xfrm>
              <a:off x="5178683" y="4731862"/>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50C8ACCD-D98A-0748-AEA9-6CC59E582B4E}"/>
              </a:ext>
            </a:extLst>
          </p:cNvPr>
          <p:cNvGrpSpPr/>
          <p:nvPr/>
        </p:nvGrpSpPr>
        <p:grpSpPr>
          <a:xfrm>
            <a:off x="3822262" y="3661854"/>
            <a:ext cx="531103" cy="314326"/>
            <a:chOff x="5378708" y="4376262"/>
            <a:chExt cx="155575" cy="92075"/>
          </a:xfrm>
          <a:solidFill>
            <a:schemeClr val="accent1"/>
          </a:solidFill>
        </p:grpSpPr>
        <p:sp>
          <p:nvSpPr>
            <p:cNvPr id="128" name="Oval 19">
              <a:extLst>
                <a:ext uri="{FF2B5EF4-FFF2-40B4-BE49-F238E27FC236}">
                  <a16:creationId xmlns:a16="http://schemas.microsoft.com/office/drawing/2014/main" id="{6493E297-4351-C24A-AF5F-6D7A918CAB91}"/>
                </a:ext>
              </a:extLst>
            </p:cNvPr>
            <p:cNvSpPr>
              <a:spLocks noChangeArrowheads="1"/>
            </p:cNvSpPr>
            <p:nvPr/>
          </p:nvSpPr>
          <p:spPr bwMode="auto">
            <a:xfrm>
              <a:off x="5394583" y="4376262"/>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20">
              <a:extLst>
                <a:ext uri="{FF2B5EF4-FFF2-40B4-BE49-F238E27FC236}">
                  <a16:creationId xmlns:a16="http://schemas.microsoft.com/office/drawing/2014/main" id="{1D1780B3-AED5-2045-8726-CE333286DA4E}"/>
                </a:ext>
              </a:extLst>
            </p:cNvPr>
            <p:cNvSpPr>
              <a:spLocks/>
            </p:cNvSpPr>
            <p:nvPr/>
          </p:nvSpPr>
          <p:spPr bwMode="auto">
            <a:xfrm>
              <a:off x="5378708" y="443341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1" name="Oval 21">
              <a:extLst>
                <a:ext uri="{FF2B5EF4-FFF2-40B4-BE49-F238E27FC236}">
                  <a16:creationId xmlns:a16="http://schemas.microsoft.com/office/drawing/2014/main" id="{4B89FED3-26BC-3442-964A-F93C50E06740}"/>
                </a:ext>
              </a:extLst>
            </p:cNvPr>
            <p:cNvSpPr>
              <a:spLocks noChangeArrowheads="1"/>
            </p:cNvSpPr>
            <p:nvPr/>
          </p:nvSpPr>
          <p:spPr bwMode="auto">
            <a:xfrm>
              <a:off x="5456495" y="4392137"/>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69194EBF-C4DC-43B3-9FAF-A460403B4A5B}"/>
              </a:ext>
            </a:extLst>
          </p:cNvPr>
          <p:cNvGrpSpPr/>
          <p:nvPr/>
        </p:nvGrpSpPr>
        <p:grpSpPr>
          <a:xfrm>
            <a:off x="6740673" y="2323803"/>
            <a:ext cx="1002741" cy="759787"/>
            <a:chOff x="9518943" y="3302754"/>
            <a:chExt cx="1002741" cy="759787"/>
          </a:xfrm>
        </p:grpSpPr>
        <p:sp>
          <p:nvSpPr>
            <p:cNvPr id="90" name="TextBox 89">
              <a:extLst>
                <a:ext uri="{FF2B5EF4-FFF2-40B4-BE49-F238E27FC236}">
                  <a16:creationId xmlns:a16="http://schemas.microsoft.com/office/drawing/2014/main" id="{3E6A1FB7-B4F7-402E-8BA2-8FAEC40A79E3}"/>
                </a:ext>
              </a:extLst>
            </p:cNvPr>
            <p:cNvSpPr txBox="1"/>
            <p:nvPr/>
          </p:nvSpPr>
          <p:spPr>
            <a:xfrm>
              <a:off x="9518943" y="3695025"/>
              <a:ext cx="1002741"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 Factory</a:t>
              </a:r>
            </a:p>
          </p:txBody>
        </p:sp>
        <p:sp>
          <p:nvSpPr>
            <p:cNvPr id="132" name="Freeform 131">
              <a:extLst>
                <a:ext uri="{FF2B5EF4-FFF2-40B4-BE49-F238E27FC236}">
                  <a16:creationId xmlns:a16="http://schemas.microsoft.com/office/drawing/2014/main" id="{43E37F9B-292F-674D-9E8F-599A2CD127BE}"/>
                </a:ext>
              </a:extLst>
            </p:cNvPr>
            <p:cNvSpPr/>
            <p:nvPr/>
          </p:nvSpPr>
          <p:spPr bwMode="auto">
            <a:xfrm>
              <a:off x="9853050" y="3302754"/>
              <a:ext cx="318935" cy="31789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18999C4-C92C-4F29-8767-A36289D1BD7C}"/>
              </a:ext>
            </a:extLst>
          </p:cNvPr>
          <p:cNvGrpSpPr/>
          <p:nvPr/>
        </p:nvGrpSpPr>
        <p:grpSpPr>
          <a:xfrm>
            <a:off x="7888440" y="3341193"/>
            <a:ext cx="745099" cy="808269"/>
            <a:chOff x="6058151" y="3756447"/>
            <a:chExt cx="745099" cy="808269"/>
          </a:xfrm>
        </p:grpSpPr>
        <p:sp>
          <p:nvSpPr>
            <p:cNvPr id="76" name="TextBox 75">
              <a:extLst>
                <a:ext uri="{FF2B5EF4-FFF2-40B4-BE49-F238E27FC236}">
                  <a16:creationId xmlns:a16="http://schemas.microsoft.com/office/drawing/2014/main" id="{4DDD539B-17F7-4F21-986F-FA5285B877C4}"/>
                </a:ext>
              </a:extLst>
            </p:cNvPr>
            <p:cNvSpPr txBox="1"/>
            <p:nvPr/>
          </p:nvSpPr>
          <p:spPr>
            <a:xfrm>
              <a:off x="6058151" y="4164606"/>
              <a:ext cx="74509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Stream Analytics</a:t>
              </a:r>
            </a:p>
          </p:txBody>
        </p:sp>
        <p:sp>
          <p:nvSpPr>
            <p:cNvPr id="133" name="Freeform 132">
              <a:extLst>
                <a:ext uri="{FF2B5EF4-FFF2-40B4-BE49-F238E27FC236}">
                  <a16:creationId xmlns:a16="http://schemas.microsoft.com/office/drawing/2014/main" id="{914EE023-DB7C-074F-B56B-A1E169A2CF29}"/>
                </a:ext>
              </a:extLst>
            </p:cNvPr>
            <p:cNvSpPr/>
            <p:nvPr/>
          </p:nvSpPr>
          <p:spPr bwMode="auto">
            <a:xfrm>
              <a:off x="6211989" y="3756447"/>
              <a:ext cx="353780" cy="274684"/>
            </a:xfrm>
            <a:custGeom>
              <a:avLst/>
              <a:gdLst>
                <a:gd name="connsiteX0" fmla="*/ 2872895 w 6005359"/>
                <a:gd name="connsiteY0" fmla="*/ 2451096 h 4662711"/>
                <a:gd name="connsiteX1" fmla="*/ 3517361 w 6005359"/>
                <a:gd name="connsiteY1" fmla="*/ 2725050 h 4662711"/>
                <a:gd name="connsiteX2" fmla="*/ 3369823 w 6005359"/>
                <a:gd name="connsiteY2" fmla="*/ 2908295 h 4662711"/>
                <a:gd name="connsiteX3" fmla="*/ 2856088 w 6005359"/>
                <a:gd name="connsiteY3" fmla="*/ 2685137 h 4662711"/>
                <a:gd name="connsiteX4" fmla="*/ 1259622 w 6005359"/>
                <a:gd name="connsiteY4" fmla="*/ 3419922 h 4662711"/>
                <a:gd name="connsiteX5" fmla="*/ 25456 w 6005359"/>
                <a:gd name="connsiteY5" fmla="*/ 2842979 h 4662711"/>
                <a:gd name="connsiteX6" fmla="*/ 169704 w 6005359"/>
                <a:gd name="connsiteY6" fmla="*/ 2663366 h 4662711"/>
                <a:gd name="connsiteX7" fmla="*/ 1274016 w 6005359"/>
                <a:gd name="connsiteY7" fmla="*/ 3178623 h 4662711"/>
                <a:gd name="connsiteX8" fmla="*/ 2872895 w 6005359"/>
                <a:gd name="connsiteY8" fmla="*/ 2451096 h 4662711"/>
                <a:gd name="connsiteX9" fmla="*/ 2902933 w 6005359"/>
                <a:gd name="connsiteY9" fmla="*/ 1845126 h 4662711"/>
                <a:gd name="connsiteX10" fmla="*/ 3806450 w 6005359"/>
                <a:gd name="connsiteY10" fmla="*/ 2293252 h 4662711"/>
                <a:gd name="connsiteX11" fmla="*/ 3661306 w 6005359"/>
                <a:gd name="connsiteY11" fmla="*/ 2494639 h 4662711"/>
                <a:gd name="connsiteX12" fmla="*/ 2873905 w 6005359"/>
                <a:gd name="connsiteY12" fmla="*/ 2115453 h 4662711"/>
                <a:gd name="connsiteX13" fmla="*/ 1340834 w 6005359"/>
                <a:gd name="connsiteY13" fmla="*/ 2813953 h 4662711"/>
                <a:gd name="connsiteX14" fmla="*/ 433692 w 6005359"/>
                <a:gd name="connsiteY14" fmla="*/ 2485566 h 4662711"/>
                <a:gd name="connsiteX15" fmla="*/ 379264 w 6005359"/>
                <a:gd name="connsiteY15" fmla="*/ 2189838 h 4662711"/>
                <a:gd name="connsiteX16" fmla="*/ 593346 w 6005359"/>
                <a:gd name="connsiteY16" fmla="*/ 2264227 h 4662711"/>
                <a:gd name="connsiteX17" fmla="*/ 1333576 w 6005359"/>
                <a:gd name="connsiteY17" fmla="*/ 2556324 h 4662711"/>
                <a:gd name="connsiteX18" fmla="*/ 2902933 w 6005359"/>
                <a:gd name="connsiteY18" fmla="*/ 1845126 h 4662711"/>
                <a:gd name="connsiteX19" fmla="*/ 2939216 w 6005359"/>
                <a:gd name="connsiteY19" fmla="*/ 1244596 h 4662711"/>
                <a:gd name="connsiteX20" fmla="*/ 4006017 w 6005359"/>
                <a:gd name="connsiteY20" fmla="*/ 1705423 h 4662711"/>
                <a:gd name="connsiteX21" fmla="*/ 4136647 w 6005359"/>
                <a:gd name="connsiteY21" fmla="*/ 1883224 h 4662711"/>
                <a:gd name="connsiteX22" fmla="*/ 4136646 w 6005359"/>
                <a:gd name="connsiteY22" fmla="*/ 1883224 h 4662711"/>
                <a:gd name="connsiteX23" fmla="*/ 3995131 w 6005359"/>
                <a:gd name="connsiteY23" fmla="*/ 2024739 h 4662711"/>
                <a:gd name="connsiteX24" fmla="*/ 2928331 w 6005359"/>
                <a:gd name="connsiteY24" fmla="*/ 1509481 h 4662711"/>
                <a:gd name="connsiteX25" fmla="*/ 1244674 w 6005359"/>
                <a:gd name="connsiteY25" fmla="*/ 2264224 h 4662711"/>
                <a:gd name="connsiteX26" fmla="*/ 740304 w 6005359"/>
                <a:gd name="connsiteY26" fmla="*/ 2062837 h 4662711"/>
                <a:gd name="connsiteX27" fmla="*/ 693133 w 6005359"/>
                <a:gd name="connsiteY27" fmla="*/ 1788881 h 4662711"/>
                <a:gd name="connsiteX28" fmla="*/ 909029 w 6005359"/>
                <a:gd name="connsiteY28" fmla="*/ 1826984 h 4662711"/>
                <a:gd name="connsiteX29" fmla="*/ 1201131 w 6005359"/>
                <a:gd name="connsiteY29" fmla="*/ 1970310 h 4662711"/>
                <a:gd name="connsiteX30" fmla="*/ 2939216 w 6005359"/>
                <a:gd name="connsiteY30" fmla="*/ 1244596 h 4662711"/>
                <a:gd name="connsiteX31" fmla="*/ 3405494 w 6005359"/>
                <a:gd name="connsiteY31" fmla="*/ 0 h 4662711"/>
                <a:gd name="connsiteX32" fmla="*/ 3942516 w 6005359"/>
                <a:gd name="connsiteY32" fmla="*/ 0 h 4662711"/>
                <a:gd name="connsiteX33" fmla="*/ 4175075 w 6005359"/>
                <a:gd name="connsiteY33" fmla="*/ 638390 h 4662711"/>
                <a:gd name="connsiteX34" fmla="*/ 4176609 w 6005359"/>
                <a:gd name="connsiteY34" fmla="*/ 638764 h 4662711"/>
                <a:gd name="connsiteX35" fmla="*/ 4494947 w 6005359"/>
                <a:gd name="connsiteY35" fmla="*/ 768026 h 4662711"/>
                <a:gd name="connsiteX36" fmla="*/ 4515854 w 6005359"/>
                <a:gd name="connsiteY36" fmla="*/ 780380 h 4662711"/>
                <a:gd name="connsiteX37" fmla="*/ 5132655 w 6005359"/>
                <a:gd name="connsiteY37" fmla="*/ 492973 h 4662711"/>
                <a:gd name="connsiteX38" fmla="*/ 5512387 w 6005359"/>
                <a:gd name="connsiteY38" fmla="*/ 872705 h 4662711"/>
                <a:gd name="connsiteX39" fmla="*/ 5224980 w 6005359"/>
                <a:gd name="connsiteY39" fmla="*/ 1489506 h 4662711"/>
                <a:gd name="connsiteX40" fmla="*/ 5237334 w 6005359"/>
                <a:gd name="connsiteY40" fmla="*/ 1510412 h 4662711"/>
                <a:gd name="connsiteX41" fmla="*/ 5366595 w 6005359"/>
                <a:gd name="connsiteY41" fmla="*/ 1828751 h 4662711"/>
                <a:gd name="connsiteX42" fmla="*/ 5366970 w 6005359"/>
                <a:gd name="connsiteY42" fmla="*/ 1830287 h 4662711"/>
                <a:gd name="connsiteX43" fmla="*/ 6005359 w 6005359"/>
                <a:gd name="connsiteY43" fmla="*/ 2062845 h 4662711"/>
                <a:gd name="connsiteX44" fmla="*/ 6005359 w 6005359"/>
                <a:gd name="connsiteY44" fmla="*/ 2599867 h 4662711"/>
                <a:gd name="connsiteX45" fmla="*/ 5366970 w 6005359"/>
                <a:gd name="connsiteY45" fmla="*/ 2832426 h 4662711"/>
                <a:gd name="connsiteX46" fmla="*/ 5366595 w 6005359"/>
                <a:gd name="connsiteY46" fmla="*/ 2833962 h 4662711"/>
                <a:gd name="connsiteX47" fmla="*/ 5237334 w 6005359"/>
                <a:gd name="connsiteY47" fmla="*/ 3152300 h 4662711"/>
                <a:gd name="connsiteX48" fmla="*/ 5224981 w 6005359"/>
                <a:gd name="connsiteY48" fmla="*/ 3173204 h 4662711"/>
                <a:gd name="connsiteX49" fmla="*/ 5512389 w 6005359"/>
                <a:gd name="connsiteY49" fmla="*/ 3790005 h 4662711"/>
                <a:gd name="connsiteX50" fmla="*/ 5132657 w 6005359"/>
                <a:gd name="connsiteY50" fmla="*/ 4169737 h 4662711"/>
                <a:gd name="connsiteX51" fmla="*/ 4515857 w 6005359"/>
                <a:gd name="connsiteY51" fmla="*/ 3882331 h 4662711"/>
                <a:gd name="connsiteX52" fmla="*/ 4494947 w 6005359"/>
                <a:gd name="connsiteY52" fmla="*/ 3894687 h 4662711"/>
                <a:gd name="connsiteX53" fmla="*/ 4176609 w 6005359"/>
                <a:gd name="connsiteY53" fmla="*/ 4023948 h 4662711"/>
                <a:gd name="connsiteX54" fmla="*/ 4175075 w 6005359"/>
                <a:gd name="connsiteY54" fmla="*/ 4024322 h 4662711"/>
                <a:gd name="connsiteX55" fmla="*/ 3942517 w 6005359"/>
                <a:gd name="connsiteY55" fmla="*/ 4662711 h 4662711"/>
                <a:gd name="connsiteX56" fmla="*/ 3405495 w 6005359"/>
                <a:gd name="connsiteY56" fmla="*/ 4662711 h 4662711"/>
                <a:gd name="connsiteX57" fmla="*/ 3172937 w 6005359"/>
                <a:gd name="connsiteY57" fmla="*/ 4024324 h 4662711"/>
                <a:gd name="connsiteX58" fmla="*/ 3171398 w 6005359"/>
                <a:gd name="connsiteY58" fmla="*/ 4023948 h 4662711"/>
                <a:gd name="connsiteX59" fmla="*/ 2853060 w 6005359"/>
                <a:gd name="connsiteY59" fmla="*/ 3894687 h 4662711"/>
                <a:gd name="connsiteX60" fmla="*/ 2832154 w 6005359"/>
                <a:gd name="connsiteY60" fmla="*/ 3882333 h 4662711"/>
                <a:gd name="connsiteX61" fmla="*/ 2215353 w 6005359"/>
                <a:gd name="connsiteY61" fmla="*/ 4169740 h 4662711"/>
                <a:gd name="connsiteX62" fmla="*/ 1835621 w 6005359"/>
                <a:gd name="connsiteY62" fmla="*/ 3790008 h 4662711"/>
                <a:gd name="connsiteX63" fmla="*/ 1926018 w 6005359"/>
                <a:gd name="connsiteY63" fmla="*/ 3596008 h 4662711"/>
                <a:gd name="connsiteX64" fmla="*/ 3047624 w 6005359"/>
                <a:gd name="connsiteY64" fmla="*/ 2952993 h 4662711"/>
                <a:gd name="connsiteX65" fmla="*/ 4298131 w 6005359"/>
                <a:gd name="connsiteY65" fmla="*/ 2955483 h 4662711"/>
                <a:gd name="connsiteX66" fmla="*/ 4298131 w 6005359"/>
                <a:gd name="connsiteY66" fmla="*/ 1707228 h 4662711"/>
                <a:gd name="connsiteX67" fmla="*/ 4084475 w 6005359"/>
                <a:gd name="connsiteY67" fmla="*/ 1549691 h 4662711"/>
                <a:gd name="connsiteX68" fmla="*/ 2017033 w 6005359"/>
                <a:gd name="connsiteY68" fmla="*/ 1262028 h 4662711"/>
                <a:gd name="connsiteX69" fmla="*/ 1835621 w 6005359"/>
                <a:gd name="connsiteY69" fmla="*/ 872703 h 4662711"/>
                <a:gd name="connsiteX70" fmla="*/ 2215353 w 6005359"/>
                <a:gd name="connsiteY70" fmla="*/ 492971 h 4662711"/>
                <a:gd name="connsiteX71" fmla="*/ 2832155 w 6005359"/>
                <a:gd name="connsiteY71" fmla="*/ 780379 h 4662711"/>
                <a:gd name="connsiteX72" fmla="*/ 2853060 w 6005359"/>
                <a:gd name="connsiteY72" fmla="*/ 768026 h 4662711"/>
                <a:gd name="connsiteX73" fmla="*/ 3171398 w 6005359"/>
                <a:gd name="connsiteY73" fmla="*/ 638765 h 4662711"/>
                <a:gd name="connsiteX74" fmla="*/ 3172935 w 6005359"/>
                <a:gd name="connsiteY74" fmla="*/ 638389 h 466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05359" h="4662711">
                  <a:moveTo>
                    <a:pt x="2872895" y="2451096"/>
                  </a:moveTo>
                  <a:cubicBezTo>
                    <a:pt x="3254059" y="2453876"/>
                    <a:pt x="3458125" y="2632521"/>
                    <a:pt x="3517361" y="2725050"/>
                  </a:cubicBezTo>
                  <a:cubicBezTo>
                    <a:pt x="3576596" y="2817579"/>
                    <a:pt x="3480035" y="2914947"/>
                    <a:pt x="3369823" y="2908295"/>
                  </a:cubicBezTo>
                  <a:cubicBezTo>
                    <a:pt x="3259611" y="2901643"/>
                    <a:pt x="3117388" y="2686742"/>
                    <a:pt x="2856088" y="2685137"/>
                  </a:cubicBezTo>
                  <a:cubicBezTo>
                    <a:pt x="2560630" y="2683322"/>
                    <a:pt x="2095973" y="3434610"/>
                    <a:pt x="1259622" y="3419922"/>
                  </a:cubicBezTo>
                  <a:cubicBezTo>
                    <a:pt x="480502" y="3406239"/>
                    <a:pt x="112766" y="2952743"/>
                    <a:pt x="25456" y="2842979"/>
                  </a:cubicBezTo>
                  <a:cubicBezTo>
                    <a:pt x="-61854" y="2733215"/>
                    <a:pt x="97681" y="2600167"/>
                    <a:pt x="169704" y="2663366"/>
                  </a:cubicBezTo>
                  <a:cubicBezTo>
                    <a:pt x="320141" y="2795373"/>
                    <a:pt x="822086" y="3184094"/>
                    <a:pt x="1274016" y="3178623"/>
                  </a:cubicBezTo>
                  <a:cubicBezTo>
                    <a:pt x="2098292" y="3168645"/>
                    <a:pt x="2291644" y="2446857"/>
                    <a:pt x="2872895" y="2451096"/>
                  </a:cubicBezTo>
                  <a:close/>
                  <a:moveTo>
                    <a:pt x="2902933" y="1845126"/>
                  </a:moveTo>
                  <a:cubicBezTo>
                    <a:pt x="3334590" y="1864811"/>
                    <a:pt x="3723598" y="2161414"/>
                    <a:pt x="3806450" y="2293252"/>
                  </a:cubicBezTo>
                  <a:cubicBezTo>
                    <a:pt x="3889302" y="2425090"/>
                    <a:pt x="3735087" y="2540600"/>
                    <a:pt x="3661306" y="2494639"/>
                  </a:cubicBezTo>
                  <a:cubicBezTo>
                    <a:pt x="3587525" y="2448678"/>
                    <a:pt x="3373136" y="2152948"/>
                    <a:pt x="2873905" y="2115453"/>
                  </a:cubicBezTo>
                  <a:cubicBezTo>
                    <a:pt x="2374674" y="2077958"/>
                    <a:pt x="1907194" y="2826654"/>
                    <a:pt x="1340834" y="2813953"/>
                  </a:cubicBezTo>
                  <a:cubicBezTo>
                    <a:pt x="774474" y="2801252"/>
                    <a:pt x="581254" y="2602285"/>
                    <a:pt x="433692" y="2485566"/>
                  </a:cubicBezTo>
                  <a:cubicBezTo>
                    <a:pt x="286130" y="2368847"/>
                    <a:pt x="310926" y="2226728"/>
                    <a:pt x="379264" y="2189838"/>
                  </a:cubicBezTo>
                  <a:cubicBezTo>
                    <a:pt x="447602" y="2152948"/>
                    <a:pt x="506866" y="2155975"/>
                    <a:pt x="593346" y="2264227"/>
                  </a:cubicBezTo>
                  <a:cubicBezTo>
                    <a:pt x="679826" y="2372479"/>
                    <a:pt x="942447" y="2564601"/>
                    <a:pt x="1333576" y="2556324"/>
                  </a:cubicBezTo>
                  <a:cubicBezTo>
                    <a:pt x="1890863" y="2544531"/>
                    <a:pt x="2274378" y="1816462"/>
                    <a:pt x="2902933" y="1845126"/>
                  </a:cubicBezTo>
                  <a:close/>
                  <a:moveTo>
                    <a:pt x="2939216" y="1244596"/>
                  </a:moveTo>
                  <a:cubicBezTo>
                    <a:pt x="3431559" y="1268032"/>
                    <a:pt x="3674386" y="1455591"/>
                    <a:pt x="4006017" y="1705423"/>
                  </a:cubicBezTo>
                  <a:cubicBezTo>
                    <a:pt x="4109574" y="1783437"/>
                    <a:pt x="4136647" y="1805067"/>
                    <a:pt x="4136647" y="1883224"/>
                  </a:cubicBezTo>
                  <a:lnTo>
                    <a:pt x="4136646" y="1883224"/>
                  </a:lnTo>
                  <a:cubicBezTo>
                    <a:pt x="4136646" y="1961381"/>
                    <a:pt x="4073288" y="2024739"/>
                    <a:pt x="3995131" y="2024739"/>
                  </a:cubicBezTo>
                  <a:cubicBezTo>
                    <a:pt x="3793140" y="2061630"/>
                    <a:pt x="3633483" y="1545767"/>
                    <a:pt x="2928331" y="1509481"/>
                  </a:cubicBezTo>
                  <a:cubicBezTo>
                    <a:pt x="2223179" y="1473195"/>
                    <a:pt x="1809671" y="2256756"/>
                    <a:pt x="1244674" y="2264224"/>
                  </a:cubicBezTo>
                  <a:cubicBezTo>
                    <a:pt x="969105" y="2267866"/>
                    <a:pt x="832228" y="2142061"/>
                    <a:pt x="740304" y="2062837"/>
                  </a:cubicBezTo>
                  <a:cubicBezTo>
                    <a:pt x="648381" y="1983613"/>
                    <a:pt x="612398" y="1857218"/>
                    <a:pt x="693133" y="1788881"/>
                  </a:cubicBezTo>
                  <a:cubicBezTo>
                    <a:pt x="773868" y="1720544"/>
                    <a:pt x="824363" y="1744131"/>
                    <a:pt x="909029" y="1826984"/>
                  </a:cubicBezTo>
                  <a:cubicBezTo>
                    <a:pt x="993695" y="1909837"/>
                    <a:pt x="1009740" y="1973989"/>
                    <a:pt x="1201131" y="1970310"/>
                  </a:cubicBezTo>
                  <a:cubicBezTo>
                    <a:pt x="1806386" y="1958674"/>
                    <a:pt x="2015759" y="1200638"/>
                    <a:pt x="2939216" y="1244596"/>
                  </a:cubicBezTo>
                  <a:close/>
                  <a:moveTo>
                    <a:pt x="3405494" y="0"/>
                  </a:moveTo>
                  <a:lnTo>
                    <a:pt x="3942516" y="0"/>
                  </a:lnTo>
                  <a:lnTo>
                    <a:pt x="4175075" y="638390"/>
                  </a:lnTo>
                  <a:lnTo>
                    <a:pt x="4176609" y="638764"/>
                  </a:lnTo>
                  <a:cubicBezTo>
                    <a:pt x="4285789" y="671080"/>
                    <a:pt x="4392460" y="714167"/>
                    <a:pt x="4494947" y="768026"/>
                  </a:cubicBezTo>
                  <a:lnTo>
                    <a:pt x="4515854" y="780380"/>
                  </a:lnTo>
                  <a:lnTo>
                    <a:pt x="5132655" y="492973"/>
                  </a:lnTo>
                  <a:lnTo>
                    <a:pt x="5512387" y="872705"/>
                  </a:lnTo>
                  <a:lnTo>
                    <a:pt x="5224980" y="1489506"/>
                  </a:lnTo>
                  <a:lnTo>
                    <a:pt x="5237334" y="1510412"/>
                  </a:lnTo>
                  <a:cubicBezTo>
                    <a:pt x="5291193" y="1612900"/>
                    <a:pt x="5334280" y="1719571"/>
                    <a:pt x="5366595" y="1828751"/>
                  </a:cubicBezTo>
                  <a:lnTo>
                    <a:pt x="5366970" y="1830287"/>
                  </a:lnTo>
                  <a:lnTo>
                    <a:pt x="6005359" y="2062845"/>
                  </a:lnTo>
                  <a:lnTo>
                    <a:pt x="6005359" y="2599867"/>
                  </a:lnTo>
                  <a:lnTo>
                    <a:pt x="5366970" y="2832426"/>
                  </a:lnTo>
                  <a:lnTo>
                    <a:pt x="5366595" y="2833962"/>
                  </a:lnTo>
                  <a:cubicBezTo>
                    <a:pt x="5334280" y="2943142"/>
                    <a:pt x="5291193" y="3049813"/>
                    <a:pt x="5237334" y="3152300"/>
                  </a:cubicBezTo>
                  <a:lnTo>
                    <a:pt x="5224981" y="3173204"/>
                  </a:lnTo>
                  <a:lnTo>
                    <a:pt x="5512389" y="3790005"/>
                  </a:lnTo>
                  <a:lnTo>
                    <a:pt x="5132657" y="4169737"/>
                  </a:lnTo>
                  <a:lnTo>
                    <a:pt x="4515857" y="3882331"/>
                  </a:lnTo>
                  <a:lnTo>
                    <a:pt x="4494947" y="3894687"/>
                  </a:lnTo>
                  <a:cubicBezTo>
                    <a:pt x="4392460" y="3948546"/>
                    <a:pt x="4285789" y="3991632"/>
                    <a:pt x="4176609" y="4023948"/>
                  </a:cubicBezTo>
                  <a:lnTo>
                    <a:pt x="4175075" y="4024322"/>
                  </a:lnTo>
                  <a:lnTo>
                    <a:pt x="3942517" y="4662711"/>
                  </a:lnTo>
                  <a:lnTo>
                    <a:pt x="3405495" y="4662711"/>
                  </a:lnTo>
                  <a:lnTo>
                    <a:pt x="3172937" y="4024324"/>
                  </a:lnTo>
                  <a:lnTo>
                    <a:pt x="3171398" y="4023948"/>
                  </a:lnTo>
                  <a:cubicBezTo>
                    <a:pt x="3062218" y="3991633"/>
                    <a:pt x="2955547" y="3948545"/>
                    <a:pt x="2853060" y="3894687"/>
                  </a:cubicBezTo>
                  <a:lnTo>
                    <a:pt x="2832154" y="3882333"/>
                  </a:lnTo>
                  <a:lnTo>
                    <a:pt x="2215353" y="4169740"/>
                  </a:lnTo>
                  <a:lnTo>
                    <a:pt x="1835621" y="3790008"/>
                  </a:lnTo>
                  <a:lnTo>
                    <a:pt x="1926018" y="3596008"/>
                  </a:lnTo>
                  <a:cubicBezTo>
                    <a:pt x="2426887" y="3519556"/>
                    <a:pt x="2593926" y="3116531"/>
                    <a:pt x="3047624" y="2952993"/>
                  </a:cubicBezTo>
                  <a:cubicBezTo>
                    <a:pt x="3413947" y="3346982"/>
                    <a:pt x="4089713" y="3163111"/>
                    <a:pt x="4298131" y="2955483"/>
                  </a:cubicBezTo>
                  <a:cubicBezTo>
                    <a:pt x="4642827" y="2610787"/>
                    <a:pt x="4642827" y="2051924"/>
                    <a:pt x="4298131" y="1707228"/>
                  </a:cubicBezTo>
                  <a:cubicBezTo>
                    <a:pt x="4233501" y="1642598"/>
                    <a:pt x="4161341" y="1590085"/>
                    <a:pt x="4084475" y="1549691"/>
                  </a:cubicBezTo>
                  <a:cubicBezTo>
                    <a:pt x="3707385" y="1101832"/>
                    <a:pt x="2971066" y="875316"/>
                    <a:pt x="2017033" y="1262028"/>
                  </a:cubicBezTo>
                  <a:lnTo>
                    <a:pt x="1835621" y="872703"/>
                  </a:lnTo>
                  <a:lnTo>
                    <a:pt x="2215353" y="492971"/>
                  </a:lnTo>
                  <a:lnTo>
                    <a:pt x="2832155" y="780379"/>
                  </a:lnTo>
                  <a:lnTo>
                    <a:pt x="2853060" y="768026"/>
                  </a:lnTo>
                  <a:cubicBezTo>
                    <a:pt x="2955547" y="714167"/>
                    <a:pt x="3062218" y="671080"/>
                    <a:pt x="3171398" y="638765"/>
                  </a:cubicBezTo>
                  <a:lnTo>
                    <a:pt x="3172935" y="6383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EF884080-CDEE-404B-AF32-2B4173347E94}"/>
              </a:ext>
            </a:extLst>
          </p:cNvPr>
          <p:cNvGrpSpPr/>
          <p:nvPr/>
        </p:nvGrpSpPr>
        <p:grpSpPr>
          <a:xfrm>
            <a:off x="6742244" y="3329843"/>
            <a:ext cx="994734" cy="790589"/>
            <a:chOff x="4787770" y="5264453"/>
            <a:chExt cx="994734" cy="790589"/>
          </a:xfrm>
        </p:grpSpPr>
        <p:sp>
          <p:nvSpPr>
            <p:cNvPr id="115" name="TextBox 114">
              <a:extLst>
                <a:ext uri="{FF2B5EF4-FFF2-40B4-BE49-F238E27FC236}">
                  <a16:creationId xmlns:a16="http://schemas.microsoft.com/office/drawing/2014/main" id="{13286838-CD8E-47FB-8B8C-11F0D223439E}"/>
                </a:ext>
              </a:extLst>
            </p:cNvPr>
            <p:cNvSpPr txBox="1"/>
            <p:nvPr/>
          </p:nvSpPr>
          <p:spPr>
            <a:xfrm>
              <a:off x="4787770" y="5678050"/>
              <a:ext cx="994734" cy="376992"/>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Event Hubs</a:t>
              </a:r>
            </a:p>
          </p:txBody>
        </p:sp>
        <p:grpSp>
          <p:nvGrpSpPr>
            <p:cNvPr id="134" name="Group 133">
              <a:extLst>
                <a:ext uri="{FF2B5EF4-FFF2-40B4-BE49-F238E27FC236}">
                  <a16:creationId xmlns:a16="http://schemas.microsoft.com/office/drawing/2014/main" id="{30762514-D128-AF4E-B208-B10F48243A20}"/>
                </a:ext>
              </a:extLst>
            </p:cNvPr>
            <p:cNvGrpSpPr/>
            <p:nvPr/>
          </p:nvGrpSpPr>
          <p:grpSpPr>
            <a:xfrm>
              <a:off x="5152780" y="5264453"/>
              <a:ext cx="308657" cy="319037"/>
              <a:chOff x="3150330" y="3505187"/>
              <a:chExt cx="438677" cy="453429"/>
            </a:xfrm>
          </p:grpSpPr>
          <p:sp>
            <p:nvSpPr>
              <p:cNvPr id="138" name="Freeform: Shape 599">
                <a:extLst>
                  <a:ext uri="{FF2B5EF4-FFF2-40B4-BE49-F238E27FC236}">
                    <a16:creationId xmlns:a16="http://schemas.microsoft.com/office/drawing/2014/main" id="{03AAFB7C-3BE8-1740-A99B-DB0B924564AD}"/>
                  </a:ext>
                </a:extLst>
              </p:cNvPr>
              <p:cNvSpPr/>
              <p:nvPr/>
            </p:nvSpPr>
            <p:spPr>
              <a:xfrm>
                <a:off x="3150330" y="3505187"/>
                <a:ext cx="438677" cy="453429"/>
              </a:xfrm>
              <a:custGeom>
                <a:avLst/>
                <a:gdLst>
                  <a:gd name="connsiteX0" fmla="*/ 381337 w 438677"/>
                  <a:gd name="connsiteY0" fmla="*/ 347378 h 453429"/>
                  <a:gd name="connsiteX1" fmla="*/ 438677 w 438677"/>
                  <a:gd name="connsiteY1" fmla="*/ 347378 h 453429"/>
                  <a:gd name="connsiteX2" fmla="*/ 438677 w 438677"/>
                  <a:gd name="connsiteY2" fmla="*/ 453429 h 453429"/>
                  <a:gd name="connsiteX3" fmla="*/ 0 w 438677"/>
                  <a:gd name="connsiteY3" fmla="*/ 453429 h 453429"/>
                  <a:gd name="connsiteX4" fmla="*/ 0 w 438677"/>
                  <a:gd name="connsiteY4" fmla="*/ 347379 h 453429"/>
                  <a:gd name="connsiteX5" fmla="*/ 57340 w 438677"/>
                  <a:gd name="connsiteY5" fmla="*/ 347379 h 453429"/>
                  <a:gd name="connsiteX6" fmla="*/ 57340 w 438677"/>
                  <a:gd name="connsiteY6" fmla="*/ 396089 h 453429"/>
                  <a:gd name="connsiteX7" fmla="*/ 381337 w 438677"/>
                  <a:gd name="connsiteY7" fmla="*/ 396089 h 453429"/>
                  <a:gd name="connsiteX8" fmla="*/ 0 w 438677"/>
                  <a:gd name="connsiteY8" fmla="*/ 0 h 453429"/>
                  <a:gd name="connsiteX9" fmla="*/ 438677 w 438677"/>
                  <a:gd name="connsiteY9" fmla="*/ 0 h 453429"/>
                  <a:gd name="connsiteX10" fmla="*/ 438677 w 438677"/>
                  <a:gd name="connsiteY10" fmla="*/ 106051 h 453429"/>
                  <a:gd name="connsiteX11" fmla="*/ 381337 w 438677"/>
                  <a:gd name="connsiteY11" fmla="*/ 106051 h 453429"/>
                  <a:gd name="connsiteX12" fmla="*/ 381337 w 438677"/>
                  <a:gd name="connsiteY12" fmla="*/ 57340 h 453429"/>
                  <a:gd name="connsiteX13" fmla="*/ 57340 w 438677"/>
                  <a:gd name="connsiteY13" fmla="*/ 57340 h 453429"/>
                  <a:gd name="connsiteX14" fmla="*/ 57340 w 438677"/>
                  <a:gd name="connsiteY14" fmla="*/ 106051 h 453429"/>
                  <a:gd name="connsiteX15" fmla="*/ 0 w 438677"/>
                  <a:gd name="connsiteY15" fmla="*/ 106051 h 45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8677" h="453429">
                    <a:moveTo>
                      <a:pt x="381337" y="347378"/>
                    </a:moveTo>
                    <a:lnTo>
                      <a:pt x="438677" y="347378"/>
                    </a:lnTo>
                    <a:lnTo>
                      <a:pt x="438677" y="453429"/>
                    </a:lnTo>
                    <a:cubicBezTo>
                      <a:pt x="292451" y="453429"/>
                      <a:pt x="146226" y="453429"/>
                      <a:pt x="0" y="453429"/>
                    </a:cubicBezTo>
                    <a:lnTo>
                      <a:pt x="0" y="347379"/>
                    </a:lnTo>
                    <a:lnTo>
                      <a:pt x="57340" y="347379"/>
                    </a:lnTo>
                    <a:lnTo>
                      <a:pt x="57340" y="396089"/>
                    </a:lnTo>
                    <a:lnTo>
                      <a:pt x="381337" y="396089"/>
                    </a:lnTo>
                    <a:close/>
                    <a:moveTo>
                      <a:pt x="0" y="0"/>
                    </a:moveTo>
                    <a:cubicBezTo>
                      <a:pt x="146226" y="0"/>
                      <a:pt x="292451" y="0"/>
                      <a:pt x="438677" y="0"/>
                    </a:cubicBezTo>
                    <a:lnTo>
                      <a:pt x="438677" y="106051"/>
                    </a:lnTo>
                    <a:lnTo>
                      <a:pt x="381337" y="106051"/>
                    </a:lnTo>
                    <a:lnTo>
                      <a:pt x="381337" y="57340"/>
                    </a:lnTo>
                    <a:lnTo>
                      <a:pt x="57340" y="57340"/>
                    </a:lnTo>
                    <a:lnTo>
                      <a:pt x="57340" y="106051"/>
                    </a:lnTo>
                    <a:lnTo>
                      <a:pt x="0" y="10605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40" name="Freeform: Shape 598">
                <a:extLst>
                  <a:ext uri="{FF2B5EF4-FFF2-40B4-BE49-F238E27FC236}">
                    <a16:creationId xmlns:a16="http://schemas.microsoft.com/office/drawing/2014/main" id="{89A4F617-68E3-1B43-8878-2E6CBE3441E5}"/>
                  </a:ext>
                </a:extLst>
              </p:cNvPr>
              <p:cNvSpPr/>
              <p:nvPr/>
            </p:nvSpPr>
            <p:spPr>
              <a:xfrm>
                <a:off x="3244412" y="3613186"/>
                <a:ext cx="283594" cy="237431"/>
              </a:xfrm>
              <a:custGeom>
                <a:avLst/>
                <a:gdLst>
                  <a:gd name="connsiteX0" fmla="*/ 0 w 283594"/>
                  <a:gd name="connsiteY0" fmla="*/ 184267 h 237431"/>
                  <a:gd name="connsiteX1" fmla="*/ 69030 w 283594"/>
                  <a:gd name="connsiteY1" fmla="*/ 184267 h 237431"/>
                  <a:gd name="connsiteX2" fmla="*/ 69030 w 283594"/>
                  <a:gd name="connsiteY2" fmla="*/ 237431 h 237431"/>
                  <a:gd name="connsiteX3" fmla="*/ 0 w 283594"/>
                  <a:gd name="connsiteY3" fmla="*/ 237431 h 237431"/>
                  <a:gd name="connsiteX4" fmla="*/ 107282 w 283594"/>
                  <a:gd name="connsiteY4" fmla="*/ 138200 h 237431"/>
                  <a:gd name="connsiteX5" fmla="*/ 176312 w 283594"/>
                  <a:gd name="connsiteY5" fmla="*/ 138200 h 237431"/>
                  <a:gd name="connsiteX6" fmla="*/ 176312 w 283594"/>
                  <a:gd name="connsiteY6" fmla="*/ 191364 h 237431"/>
                  <a:gd name="connsiteX7" fmla="*/ 107282 w 283594"/>
                  <a:gd name="connsiteY7" fmla="*/ 191364 h 237431"/>
                  <a:gd name="connsiteX8" fmla="*/ 214563 w 283594"/>
                  <a:gd name="connsiteY8" fmla="*/ 92134 h 237431"/>
                  <a:gd name="connsiteX9" fmla="*/ 283594 w 283594"/>
                  <a:gd name="connsiteY9" fmla="*/ 92134 h 237431"/>
                  <a:gd name="connsiteX10" fmla="*/ 283594 w 283594"/>
                  <a:gd name="connsiteY10" fmla="*/ 145298 h 237431"/>
                  <a:gd name="connsiteX11" fmla="*/ 214563 w 283594"/>
                  <a:gd name="connsiteY11" fmla="*/ 145298 h 237431"/>
                  <a:gd name="connsiteX12" fmla="*/ 0 w 283594"/>
                  <a:gd name="connsiteY12" fmla="*/ 92134 h 237431"/>
                  <a:gd name="connsiteX13" fmla="*/ 69030 w 283594"/>
                  <a:gd name="connsiteY13" fmla="*/ 92134 h 237431"/>
                  <a:gd name="connsiteX14" fmla="*/ 69030 w 283594"/>
                  <a:gd name="connsiteY14" fmla="*/ 145298 h 237431"/>
                  <a:gd name="connsiteX15" fmla="*/ 0 w 283594"/>
                  <a:gd name="connsiteY15" fmla="*/ 145298 h 237431"/>
                  <a:gd name="connsiteX16" fmla="*/ 107282 w 283594"/>
                  <a:gd name="connsiteY16" fmla="*/ 46067 h 237431"/>
                  <a:gd name="connsiteX17" fmla="*/ 176312 w 283594"/>
                  <a:gd name="connsiteY17" fmla="*/ 46067 h 237431"/>
                  <a:gd name="connsiteX18" fmla="*/ 176312 w 283594"/>
                  <a:gd name="connsiteY18" fmla="*/ 99231 h 237431"/>
                  <a:gd name="connsiteX19" fmla="*/ 107282 w 283594"/>
                  <a:gd name="connsiteY19" fmla="*/ 99231 h 237431"/>
                  <a:gd name="connsiteX20" fmla="*/ 0 w 283594"/>
                  <a:gd name="connsiteY20" fmla="*/ 0 h 237431"/>
                  <a:gd name="connsiteX21" fmla="*/ 69030 w 283594"/>
                  <a:gd name="connsiteY21" fmla="*/ 0 h 237431"/>
                  <a:gd name="connsiteX22" fmla="*/ 69030 w 283594"/>
                  <a:gd name="connsiteY22" fmla="*/ 53165 h 237431"/>
                  <a:gd name="connsiteX23" fmla="*/ 0 w 283594"/>
                  <a:gd name="connsiteY23" fmla="*/ 53165 h 2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3594" h="237431">
                    <a:moveTo>
                      <a:pt x="0" y="184267"/>
                    </a:moveTo>
                    <a:lnTo>
                      <a:pt x="69030" y="184267"/>
                    </a:lnTo>
                    <a:lnTo>
                      <a:pt x="69030" y="237431"/>
                    </a:lnTo>
                    <a:lnTo>
                      <a:pt x="0" y="237431"/>
                    </a:lnTo>
                    <a:close/>
                    <a:moveTo>
                      <a:pt x="107282" y="138200"/>
                    </a:moveTo>
                    <a:lnTo>
                      <a:pt x="176312" y="138200"/>
                    </a:lnTo>
                    <a:lnTo>
                      <a:pt x="176312" y="191364"/>
                    </a:lnTo>
                    <a:lnTo>
                      <a:pt x="107282" y="191364"/>
                    </a:lnTo>
                    <a:close/>
                    <a:moveTo>
                      <a:pt x="214563" y="92134"/>
                    </a:moveTo>
                    <a:lnTo>
                      <a:pt x="283594" y="92134"/>
                    </a:lnTo>
                    <a:lnTo>
                      <a:pt x="283594" y="145298"/>
                    </a:lnTo>
                    <a:lnTo>
                      <a:pt x="214563" y="145298"/>
                    </a:lnTo>
                    <a:close/>
                    <a:moveTo>
                      <a:pt x="0" y="92134"/>
                    </a:moveTo>
                    <a:lnTo>
                      <a:pt x="69030" y="92134"/>
                    </a:lnTo>
                    <a:lnTo>
                      <a:pt x="69030" y="145298"/>
                    </a:lnTo>
                    <a:lnTo>
                      <a:pt x="0" y="145298"/>
                    </a:lnTo>
                    <a:close/>
                    <a:moveTo>
                      <a:pt x="107282" y="46067"/>
                    </a:moveTo>
                    <a:lnTo>
                      <a:pt x="176312" y="46067"/>
                    </a:lnTo>
                    <a:lnTo>
                      <a:pt x="176312" y="99231"/>
                    </a:lnTo>
                    <a:lnTo>
                      <a:pt x="107282" y="99231"/>
                    </a:lnTo>
                    <a:close/>
                    <a:moveTo>
                      <a:pt x="0" y="0"/>
                    </a:moveTo>
                    <a:lnTo>
                      <a:pt x="69030" y="0"/>
                    </a:lnTo>
                    <a:lnTo>
                      <a:pt x="69030" y="53165"/>
                    </a:lnTo>
                    <a:lnTo>
                      <a:pt x="0" y="5316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F4F62F4-BD3D-4F6D-BFC9-3F642A0F15A5}"/>
              </a:ext>
            </a:extLst>
          </p:cNvPr>
          <p:cNvGrpSpPr/>
          <p:nvPr/>
        </p:nvGrpSpPr>
        <p:grpSpPr>
          <a:xfrm>
            <a:off x="8694252" y="2390609"/>
            <a:ext cx="858849" cy="690021"/>
            <a:chOff x="7918643" y="1959242"/>
            <a:chExt cx="858849" cy="690021"/>
          </a:xfrm>
        </p:grpSpPr>
        <p:sp>
          <p:nvSpPr>
            <p:cNvPr id="68" name="TextBox 67">
              <a:extLst>
                <a:ext uri="{FF2B5EF4-FFF2-40B4-BE49-F238E27FC236}">
                  <a16:creationId xmlns:a16="http://schemas.microsoft.com/office/drawing/2014/main" id="{7F39FDDF-AE12-49F6-94BD-BD82B7A9AEBB}"/>
                </a:ext>
              </a:extLst>
            </p:cNvPr>
            <p:cNvSpPr txBox="1"/>
            <p:nvPr/>
          </p:nvSpPr>
          <p:spPr>
            <a:xfrm>
              <a:off x="7918643" y="2249153"/>
              <a:ext cx="85884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BI Service</a:t>
              </a:r>
            </a:p>
          </p:txBody>
        </p:sp>
        <p:sp>
          <p:nvSpPr>
            <p:cNvPr id="142" name="Freeform 141">
              <a:extLst>
                <a:ext uri="{FF2B5EF4-FFF2-40B4-BE49-F238E27FC236}">
                  <a16:creationId xmlns:a16="http://schemas.microsoft.com/office/drawing/2014/main" id="{CA95DC4D-F50B-4440-BA95-2EF146CE6882}"/>
                </a:ext>
              </a:extLst>
            </p:cNvPr>
            <p:cNvSpPr>
              <a:spLocks noChangeAspect="1"/>
            </p:cNvSpPr>
            <p:nvPr/>
          </p:nvSpPr>
          <p:spPr>
            <a:xfrm>
              <a:off x="8184665" y="1959242"/>
              <a:ext cx="336345" cy="253940"/>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C29166DB-A3EB-4234-BF1D-6BEEEE01DB3F}"/>
              </a:ext>
            </a:extLst>
          </p:cNvPr>
          <p:cNvGrpSpPr/>
          <p:nvPr/>
        </p:nvGrpSpPr>
        <p:grpSpPr>
          <a:xfrm>
            <a:off x="5675825" y="3330813"/>
            <a:ext cx="1052995" cy="791201"/>
            <a:chOff x="3869401" y="1218466"/>
            <a:chExt cx="1052995" cy="791201"/>
          </a:xfrm>
        </p:grpSpPr>
        <p:sp>
          <p:nvSpPr>
            <p:cNvPr id="107" name="TextBox 106">
              <a:extLst>
                <a:ext uri="{FF2B5EF4-FFF2-40B4-BE49-F238E27FC236}">
                  <a16:creationId xmlns:a16="http://schemas.microsoft.com/office/drawing/2014/main" id="{788B3164-A538-4456-B61F-A7074379A427}"/>
                </a:ext>
              </a:extLst>
            </p:cNvPr>
            <p:cNvSpPr txBox="1"/>
            <p:nvPr/>
          </p:nvSpPr>
          <p:spPr>
            <a:xfrm>
              <a:off x="3869401" y="1642151"/>
              <a:ext cx="105299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Machine Learning</a:t>
              </a:r>
            </a:p>
          </p:txBody>
        </p:sp>
        <p:sp>
          <p:nvSpPr>
            <p:cNvPr id="145" name="Freeform 144">
              <a:extLst>
                <a:ext uri="{FF2B5EF4-FFF2-40B4-BE49-F238E27FC236}">
                  <a16:creationId xmlns:a16="http://schemas.microsoft.com/office/drawing/2014/main" id="{BDB6A8C0-7DE1-7B4B-93BD-E4D44A7C9368}"/>
                </a:ext>
              </a:extLst>
            </p:cNvPr>
            <p:cNvSpPr/>
            <p:nvPr/>
          </p:nvSpPr>
          <p:spPr bwMode="auto">
            <a:xfrm>
              <a:off x="4257787" y="1218466"/>
              <a:ext cx="283552" cy="298440"/>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6D8B90B-CA61-4BCE-8CF2-AF5062513E6C}"/>
              </a:ext>
            </a:extLst>
          </p:cNvPr>
          <p:cNvGrpSpPr/>
          <p:nvPr/>
        </p:nvGrpSpPr>
        <p:grpSpPr>
          <a:xfrm>
            <a:off x="9639121" y="2358501"/>
            <a:ext cx="909233" cy="633389"/>
            <a:chOff x="8659579" y="2211724"/>
            <a:chExt cx="909233" cy="633389"/>
          </a:xfrm>
        </p:grpSpPr>
        <p:sp>
          <p:nvSpPr>
            <p:cNvPr id="69" name="TextBox 68">
              <a:extLst>
                <a:ext uri="{FF2B5EF4-FFF2-40B4-BE49-F238E27FC236}">
                  <a16:creationId xmlns:a16="http://schemas.microsoft.com/office/drawing/2014/main" id="{5A455763-8EDF-42A0-B0D2-90EBD6EF024D}"/>
                </a:ext>
              </a:extLst>
            </p:cNvPr>
            <p:cNvSpPr txBox="1"/>
            <p:nvPr/>
          </p:nvSpPr>
          <p:spPr>
            <a:xfrm>
              <a:off x="8659579" y="2598892"/>
              <a:ext cx="909233" cy="24622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PowerApps</a:t>
              </a:r>
            </a:p>
          </p:txBody>
        </p:sp>
        <p:pic>
          <p:nvPicPr>
            <p:cNvPr id="147" name="Graphic 146">
              <a:extLst>
                <a:ext uri="{FF2B5EF4-FFF2-40B4-BE49-F238E27FC236}">
                  <a16:creationId xmlns:a16="http://schemas.microsoft.com/office/drawing/2014/main" id="{A71215DF-0787-5143-B155-5477C121110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36708" y="2211724"/>
              <a:ext cx="422299" cy="331171"/>
            </a:xfrm>
            <a:prstGeom prst="rect">
              <a:avLst/>
            </a:prstGeom>
          </p:spPr>
        </p:pic>
      </p:grpSp>
      <p:grpSp>
        <p:nvGrpSpPr>
          <p:cNvPr id="16" name="Group 15">
            <a:extLst>
              <a:ext uri="{FF2B5EF4-FFF2-40B4-BE49-F238E27FC236}">
                <a16:creationId xmlns:a16="http://schemas.microsoft.com/office/drawing/2014/main" id="{B1110BA2-F645-4CF0-8B98-F9F608452ACA}"/>
              </a:ext>
            </a:extLst>
          </p:cNvPr>
          <p:cNvGrpSpPr/>
          <p:nvPr/>
        </p:nvGrpSpPr>
        <p:grpSpPr>
          <a:xfrm>
            <a:off x="10514617" y="2407811"/>
            <a:ext cx="882689" cy="682036"/>
            <a:chOff x="9031629" y="2799469"/>
            <a:chExt cx="882689" cy="682036"/>
          </a:xfrm>
        </p:grpSpPr>
        <p:sp>
          <p:nvSpPr>
            <p:cNvPr id="70" name="TextBox 69">
              <a:extLst>
                <a:ext uri="{FF2B5EF4-FFF2-40B4-BE49-F238E27FC236}">
                  <a16:creationId xmlns:a16="http://schemas.microsoft.com/office/drawing/2014/main" id="{AAB006A3-E942-4FC8-BA0D-A6649D990F63}"/>
                </a:ext>
              </a:extLst>
            </p:cNvPr>
            <p:cNvSpPr txBox="1"/>
            <p:nvPr/>
          </p:nvSpPr>
          <p:spPr>
            <a:xfrm>
              <a:off x="9031629" y="3081395"/>
              <a:ext cx="88268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Automate</a:t>
              </a:r>
            </a:p>
          </p:txBody>
        </p:sp>
        <p:sp>
          <p:nvSpPr>
            <p:cNvPr id="148" name="Graphic 5">
              <a:extLst>
                <a:ext uri="{FF2B5EF4-FFF2-40B4-BE49-F238E27FC236}">
                  <a16:creationId xmlns:a16="http://schemas.microsoft.com/office/drawing/2014/main" id="{C5E4772A-B30E-D748-9770-18CF4C132C88}"/>
                </a:ext>
              </a:extLst>
            </p:cNvPr>
            <p:cNvSpPr>
              <a:spLocks noChangeAspect="1"/>
            </p:cNvSpPr>
            <p:nvPr/>
          </p:nvSpPr>
          <p:spPr>
            <a:xfrm>
              <a:off x="9302981" y="2799469"/>
              <a:ext cx="300592" cy="222008"/>
            </a:xfrm>
            <a:custGeom>
              <a:avLst/>
              <a:gdLst>
                <a:gd name="connsiteX0" fmla="*/ 394929 w 448056"/>
                <a:gd name="connsiteY0" fmla="*/ 0 h 330921"/>
                <a:gd name="connsiteX1" fmla="*/ 53127 w 448056"/>
                <a:gd name="connsiteY1" fmla="*/ 0 h 330921"/>
                <a:gd name="connsiteX2" fmla="*/ 0 w 448056"/>
                <a:gd name="connsiteY2" fmla="*/ 53127 h 330921"/>
                <a:gd name="connsiteX3" fmla="*/ 0 w 448056"/>
                <a:gd name="connsiteY3" fmla="*/ 199065 h 330921"/>
                <a:gd name="connsiteX4" fmla="*/ 17922 w 448056"/>
                <a:gd name="connsiteY4" fmla="*/ 199065 h 330921"/>
                <a:gd name="connsiteX5" fmla="*/ 17922 w 448056"/>
                <a:gd name="connsiteY5" fmla="*/ 53127 h 330921"/>
                <a:gd name="connsiteX6" fmla="*/ 52487 w 448056"/>
                <a:gd name="connsiteY6" fmla="*/ 17922 h 330921"/>
                <a:gd name="connsiteX7" fmla="*/ 394929 w 448056"/>
                <a:gd name="connsiteY7" fmla="*/ 17922 h 330921"/>
                <a:gd name="connsiteX8" fmla="*/ 429494 w 448056"/>
                <a:gd name="connsiteY8" fmla="*/ 53127 h 330921"/>
                <a:gd name="connsiteX9" fmla="*/ 429494 w 448056"/>
                <a:gd name="connsiteY9" fmla="*/ 238750 h 330921"/>
                <a:gd name="connsiteX10" fmla="*/ 394929 w 448056"/>
                <a:gd name="connsiteY10" fmla="*/ 273955 h 330921"/>
                <a:gd name="connsiteX11" fmla="*/ 236830 w 448056"/>
                <a:gd name="connsiteY11" fmla="*/ 273955 h 330921"/>
                <a:gd name="connsiteX12" fmla="*/ 236830 w 448056"/>
                <a:gd name="connsiteY12" fmla="*/ 291877 h 330921"/>
                <a:gd name="connsiteX13" fmla="*/ 394929 w 448056"/>
                <a:gd name="connsiteY13" fmla="*/ 291877 h 330921"/>
                <a:gd name="connsiteX14" fmla="*/ 448056 w 448056"/>
                <a:gd name="connsiteY14" fmla="*/ 238750 h 330921"/>
                <a:gd name="connsiteX15" fmla="*/ 448056 w 448056"/>
                <a:gd name="connsiteY15" fmla="*/ 53127 h 330921"/>
                <a:gd name="connsiteX16" fmla="*/ 394929 w 448056"/>
                <a:gd name="connsiteY16" fmla="*/ 0 h 330921"/>
                <a:gd name="connsiteX17" fmla="*/ 251551 w 448056"/>
                <a:gd name="connsiteY17" fmla="*/ 174742 h 330921"/>
                <a:gd name="connsiteX18" fmla="*/ 324521 w 448056"/>
                <a:gd name="connsiteY18" fmla="*/ 174742 h 330921"/>
                <a:gd name="connsiteX19" fmla="*/ 339882 w 448056"/>
                <a:gd name="connsiteY19" fmla="*/ 159380 h 330921"/>
                <a:gd name="connsiteX20" fmla="*/ 339882 w 448056"/>
                <a:gd name="connsiteY20" fmla="*/ 86411 h 330921"/>
                <a:gd name="connsiteX21" fmla="*/ 324521 w 448056"/>
                <a:gd name="connsiteY21" fmla="*/ 71049 h 330921"/>
                <a:gd name="connsiteX22" fmla="*/ 251551 w 448056"/>
                <a:gd name="connsiteY22" fmla="*/ 71049 h 330921"/>
                <a:gd name="connsiteX23" fmla="*/ 236190 w 448056"/>
                <a:gd name="connsiteY23" fmla="*/ 86411 h 330921"/>
                <a:gd name="connsiteX24" fmla="*/ 236190 w 448056"/>
                <a:gd name="connsiteY24" fmla="*/ 110094 h 330921"/>
                <a:gd name="connsiteX25" fmla="*/ 206746 w 448056"/>
                <a:gd name="connsiteY25" fmla="*/ 110094 h 330921"/>
                <a:gd name="connsiteX26" fmla="*/ 179862 w 448056"/>
                <a:gd name="connsiteY26" fmla="*/ 129936 h 330921"/>
                <a:gd name="connsiteX27" fmla="*/ 135057 w 448056"/>
                <a:gd name="connsiteY27" fmla="*/ 264353 h 330921"/>
                <a:gd name="connsiteX28" fmla="*/ 132497 w 448056"/>
                <a:gd name="connsiteY28" fmla="*/ 266274 h 330921"/>
                <a:gd name="connsiteX29" fmla="*/ 104333 w 448056"/>
                <a:gd name="connsiteY29" fmla="*/ 266274 h 330921"/>
                <a:gd name="connsiteX30" fmla="*/ 104333 w 448056"/>
                <a:gd name="connsiteY30" fmla="*/ 242591 h 330921"/>
                <a:gd name="connsiteX31" fmla="*/ 88971 w 448056"/>
                <a:gd name="connsiteY31" fmla="*/ 227229 h 330921"/>
                <a:gd name="connsiteX32" fmla="*/ 15362 w 448056"/>
                <a:gd name="connsiteY32" fmla="*/ 227229 h 330921"/>
                <a:gd name="connsiteX33" fmla="*/ 0 w 448056"/>
                <a:gd name="connsiteY33" fmla="*/ 242591 h 330921"/>
                <a:gd name="connsiteX34" fmla="*/ 0 w 448056"/>
                <a:gd name="connsiteY34" fmla="*/ 315560 h 330921"/>
                <a:gd name="connsiteX35" fmla="*/ 15362 w 448056"/>
                <a:gd name="connsiteY35" fmla="*/ 330922 h 330921"/>
                <a:gd name="connsiteX36" fmla="*/ 88331 w 448056"/>
                <a:gd name="connsiteY36" fmla="*/ 330922 h 330921"/>
                <a:gd name="connsiteX37" fmla="*/ 103693 w 448056"/>
                <a:gd name="connsiteY37" fmla="*/ 315560 h 330921"/>
                <a:gd name="connsiteX38" fmla="*/ 103693 w 448056"/>
                <a:gd name="connsiteY38" fmla="*/ 291877 h 330921"/>
                <a:gd name="connsiteX39" fmla="*/ 131856 w 448056"/>
                <a:gd name="connsiteY39" fmla="*/ 291877 h 330921"/>
                <a:gd name="connsiteX40" fmla="*/ 158740 w 448056"/>
                <a:gd name="connsiteY40" fmla="*/ 272034 h 330921"/>
                <a:gd name="connsiteX41" fmla="*/ 203545 w 448056"/>
                <a:gd name="connsiteY41" fmla="*/ 137617 h 330921"/>
                <a:gd name="connsiteX42" fmla="*/ 206106 w 448056"/>
                <a:gd name="connsiteY42" fmla="*/ 135697 h 330921"/>
                <a:gd name="connsiteX43" fmla="*/ 235549 w 448056"/>
                <a:gd name="connsiteY43" fmla="*/ 135697 h 330921"/>
                <a:gd name="connsiteX44" fmla="*/ 235549 w 448056"/>
                <a:gd name="connsiteY44" fmla="*/ 159380 h 330921"/>
                <a:gd name="connsiteX45" fmla="*/ 251551 w 448056"/>
                <a:gd name="connsiteY45" fmla="*/ 174742 h 33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8056" h="330921">
                  <a:moveTo>
                    <a:pt x="394929" y="0"/>
                  </a:moveTo>
                  <a:lnTo>
                    <a:pt x="53127" y="0"/>
                  </a:lnTo>
                  <a:cubicBezTo>
                    <a:pt x="23683" y="0"/>
                    <a:pt x="0" y="23683"/>
                    <a:pt x="0" y="53127"/>
                  </a:cubicBezTo>
                  <a:lnTo>
                    <a:pt x="0" y="199065"/>
                  </a:lnTo>
                  <a:lnTo>
                    <a:pt x="17922" y="199065"/>
                  </a:lnTo>
                  <a:lnTo>
                    <a:pt x="17922" y="53127"/>
                  </a:lnTo>
                  <a:cubicBezTo>
                    <a:pt x="17922" y="33924"/>
                    <a:pt x="33284" y="17922"/>
                    <a:pt x="52487" y="17922"/>
                  </a:cubicBezTo>
                  <a:lnTo>
                    <a:pt x="394929" y="17922"/>
                  </a:lnTo>
                  <a:cubicBezTo>
                    <a:pt x="414132" y="17922"/>
                    <a:pt x="429494" y="33924"/>
                    <a:pt x="429494" y="53127"/>
                  </a:cubicBezTo>
                  <a:lnTo>
                    <a:pt x="429494" y="238750"/>
                  </a:lnTo>
                  <a:cubicBezTo>
                    <a:pt x="429494" y="257953"/>
                    <a:pt x="414132" y="273955"/>
                    <a:pt x="394929" y="273955"/>
                  </a:cubicBezTo>
                  <a:lnTo>
                    <a:pt x="236830" y="273955"/>
                  </a:lnTo>
                  <a:lnTo>
                    <a:pt x="236830" y="291877"/>
                  </a:lnTo>
                  <a:lnTo>
                    <a:pt x="394929" y="291877"/>
                  </a:lnTo>
                  <a:cubicBezTo>
                    <a:pt x="424373" y="291877"/>
                    <a:pt x="448056" y="268194"/>
                    <a:pt x="448056" y="238750"/>
                  </a:cubicBezTo>
                  <a:lnTo>
                    <a:pt x="448056" y="53127"/>
                  </a:lnTo>
                  <a:cubicBezTo>
                    <a:pt x="448056" y="23683"/>
                    <a:pt x="424373" y="0"/>
                    <a:pt x="394929" y="0"/>
                  </a:cubicBezTo>
                  <a:close/>
                  <a:moveTo>
                    <a:pt x="251551" y="174742"/>
                  </a:moveTo>
                  <a:lnTo>
                    <a:pt x="324521" y="174742"/>
                  </a:lnTo>
                  <a:cubicBezTo>
                    <a:pt x="333482" y="174742"/>
                    <a:pt x="339882" y="167701"/>
                    <a:pt x="339882" y="159380"/>
                  </a:cubicBezTo>
                  <a:lnTo>
                    <a:pt x="339882" y="86411"/>
                  </a:lnTo>
                  <a:cubicBezTo>
                    <a:pt x="339882" y="78090"/>
                    <a:pt x="332842" y="71049"/>
                    <a:pt x="324521" y="71049"/>
                  </a:cubicBezTo>
                  <a:lnTo>
                    <a:pt x="251551" y="71049"/>
                  </a:lnTo>
                  <a:cubicBezTo>
                    <a:pt x="242590" y="71049"/>
                    <a:pt x="236190" y="78090"/>
                    <a:pt x="236190" y="86411"/>
                  </a:cubicBezTo>
                  <a:lnTo>
                    <a:pt x="236190" y="110094"/>
                  </a:lnTo>
                  <a:lnTo>
                    <a:pt x="206746" y="110094"/>
                  </a:lnTo>
                  <a:cubicBezTo>
                    <a:pt x="194584" y="110094"/>
                    <a:pt x="183703" y="117775"/>
                    <a:pt x="179862" y="129936"/>
                  </a:cubicBezTo>
                  <a:lnTo>
                    <a:pt x="135057" y="264353"/>
                  </a:lnTo>
                  <a:cubicBezTo>
                    <a:pt x="134417" y="265634"/>
                    <a:pt x="133777" y="266274"/>
                    <a:pt x="132497" y="266274"/>
                  </a:cubicBezTo>
                  <a:lnTo>
                    <a:pt x="104333" y="266274"/>
                  </a:lnTo>
                  <a:lnTo>
                    <a:pt x="104333" y="242591"/>
                  </a:lnTo>
                  <a:cubicBezTo>
                    <a:pt x="104333" y="234270"/>
                    <a:pt x="97292" y="227229"/>
                    <a:pt x="88971" y="227229"/>
                  </a:cubicBezTo>
                  <a:lnTo>
                    <a:pt x="15362" y="227229"/>
                  </a:lnTo>
                  <a:cubicBezTo>
                    <a:pt x="7041" y="227229"/>
                    <a:pt x="0" y="234270"/>
                    <a:pt x="0" y="242591"/>
                  </a:cubicBezTo>
                  <a:lnTo>
                    <a:pt x="0" y="315560"/>
                  </a:lnTo>
                  <a:cubicBezTo>
                    <a:pt x="0" y="323881"/>
                    <a:pt x="7041" y="330922"/>
                    <a:pt x="15362" y="330922"/>
                  </a:cubicBezTo>
                  <a:lnTo>
                    <a:pt x="88331" y="330922"/>
                  </a:lnTo>
                  <a:cubicBezTo>
                    <a:pt x="97292" y="330922"/>
                    <a:pt x="103693" y="323881"/>
                    <a:pt x="103693" y="315560"/>
                  </a:cubicBezTo>
                  <a:lnTo>
                    <a:pt x="103693" y="291877"/>
                  </a:lnTo>
                  <a:lnTo>
                    <a:pt x="131856" y="291877"/>
                  </a:lnTo>
                  <a:cubicBezTo>
                    <a:pt x="144018" y="291877"/>
                    <a:pt x="154899" y="284196"/>
                    <a:pt x="158740" y="272034"/>
                  </a:cubicBezTo>
                  <a:lnTo>
                    <a:pt x="203545" y="137617"/>
                  </a:lnTo>
                  <a:cubicBezTo>
                    <a:pt x="204186" y="136337"/>
                    <a:pt x="204826" y="135697"/>
                    <a:pt x="206106" y="135697"/>
                  </a:cubicBezTo>
                  <a:lnTo>
                    <a:pt x="235549" y="135697"/>
                  </a:lnTo>
                  <a:lnTo>
                    <a:pt x="235549" y="159380"/>
                  </a:lnTo>
                  <a:cubicBezTo>
                    <a:pt x="236190" y="167701"/>
                    <a:pt x="243230" y="174742"/>
                    <a:pt x="251551" y="174742"/>
                  </a:cubicBezTo>
                  <a:close/>
                </a:path>
              </a:pathLst>
            </a:custGeom>
            <a:solidFill>
              <a:schemeClr val="tx1"/>
            </a:solidFill>
            <a:ln w="302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C48A77A9-9D85-49AA-B6B2-B840107B1E54}"/>
              </a:ext>
            </a:extLst>
          </p:cNvPr>
          <p:cNvGrpSpPr/>
          <p:nvPr/>
        </p:nvGrpSpPr>
        <p:grpSpPr>
          <a:xfrm>
            <a:off x="4592580" y="2334671"/>
            <a:ext cx="1137612" cy="752091"/>
            <a:chOff x="8492943" y="3577997"/>
            <a:chExt cx="1137612" cy="752091"/>
          </a:xfrm>
        </p:grpSpPr>
        <p:sp>
          <p:nvSpPr>
            <p:cNvPr id="63" name="TextBox 62">
              <a:extLst>
                <a:ext uri="{FF2B5EF4-FFF2-40B4-BE49-F238E27FC236}">
                  <a16:creationId xmlns:a16="http://schemas.microsoft.com/office/drawing/2014/main" id="{A5318CF7-396A-472D-9DD6-BD53BD5FF4AD}"/>
                </a:ext>
              </a:extLst>
            </p:cNvPr>
            <p:cNvSpPr txBox="1"/>
            <p:nvPr/>
          </p:nvSpPr>
          <p:spPr>
            <a:xfrm>
              <a:off x="8492943" y="3929978"/>
              <a:ext cx="1137612"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Analysis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Services</a:t>
              </a:r>
            </a:p>
          </p:txBody>
        </p:sp>
        <p:grpSp>
          <p:nvGrpSpPr>
            <p:cNvPr id="152" name="Group 151">
              <a:extLst>
                <a:ext uri="{FF2B5EF4-FFF2-40B4-BE49-F238E27FC236}">
                  <a16:creationId xmlns:a16="http://schemas.microsoft.com/office/drawing/2014/main" id="{D072EE70-50E5-4F45-B827-38BE2BA5E353}"/>
                </a:ext>
              </a:extLst>
            </p:cNvPr>
            <p:cNvGrpSpPr>
              <a:grpSpLocks noChangeAspect="1"/>
            </p:cNvGrpSpPr>
            <p:nvPr/>
          </p:nvGrpSpPr>
          <p:grpSpPr>
            <a:xfrm>
              <a:off x="8871148" y="3577997"/>
              <a:ext cx="394348" cy="307028"/>
              <a:chOff x="5644497" y="4809989"/>
              <a:chExt cx="1554241" cy="1210086"/>
            </a:xfrm>
          </p:grpSpPr>
          <p:sp>
            <p:nvSpPr>
              <p:cNvPr id="154" name="Freeform: Shape 171">
                <a:extLst>
                  <a:ext uri="{FF2B5EF4-FFF2-40B4-BE49-F238E27FC236}">
                    <a16:creationId xmlns:a16="http://schemas.microsoft.com/office/drawing/2014/main" id="{F77DFD53-3D3F-3F4F-83D5-88C6AD44C34F}"/>
                  </a:ext>
                </a:extLst>
              </p:cNvPr>
              <p:cNvSpPr/>
              <p:nvPr/>
            </p:nvSpPr>
            <p:spPr bwMode="auto">
              <a:xfrm>
                <a:off x="5644497" y="480998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5" name="Freeform: Shape 173">
                <a:extLst>
                  <a:ext uri="{FF2B5EF4-FFF2-40B4-BE49-F238E27FC236}">
                    <a16:creationId xmlns:a16="http://schemas.microsoft.com/office/drawing/2014/main" id="{37CBA524-D241-784B-A052-BC4B59B8FFD7}"/>
                  </a:ext>
                </a:extLst>
              </p:cNvPr>
              <p:cNvSpPr/>
              <p:nvPr/>
            </p:nvSpPr>
            <p:spPr bwMode="auto">
              <a:xfrm>
                <a:off x="6558540" y="5087532"/>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6" name="Freeform: Shape 175">
                <a:extLst>
                  <a:ext uri="{FF2B5EF4-FFF2-40B4-BE49-F238E27FC236}">
                    <a16:creationId xmlns:a16="http://schemas.microsoft.com/office/drawing/2014/main" id="{A5981BF8-996F-6741-BEB2-8930489EEF81}"/>
                  </a:ext>
                </a:extLst>
              </p:cNvPr>
              <p:cNvSpPr/>
              <p:nvPr/>
            </p:nvSpPr>
            <p:spPr bwMode="auto">
              <a:xfrm>
                <a:off x="5755515" y="552049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7" name="Freeform: Shape 166">
                <a:extLst>
                  <a:ext uri="{FF2B5EF4-FFF2-40B4-BE49-F238E27FC236}">
                    <a16:creationId xmlns:a16="http://schemas.microsoft.com/office/drawing/2014/main" id="{79B25D59-629C-5549-945E-445CAAD1CE7E}"/>
                  </a:ext>
                </a:extLst>
              </p:cNvPr>
              <p:cNvSpPr/>
              <p:nvPr/>
            </p:nvSpPr>
            <p:spPr bwMode="auto">
              <a:xfrm>
                <a:off x="5877635" y="5002420"/>
                <a:ext cx="1084267" cy="884436"/>
              </a:xfrm>
              <a:custGeom>
                <a:avLst/>
                <a:gdLst>
                  <a:gd name="connsiteX0" fmla="*/ 85114 w 1084267"/>
                  <a:gd name="connsiteY0" fmla="*/ 0 h 884436"/>
                  <a:gd name="connsiteX1" fmla="*/ 163539 w 1084267"/>
                  <a:gd name="connsiteY1" fmla="*/ 51984 h 884436"/>
                  <a:gd name="connsiteX2" fmla="*/ 168387 w 1084267"/>
                  <a:gd name="connsiteY2" fmla="*/ 75996 h 884436"/>
                  <a:gd name="connsiteX3" fmla="*/ 923512 w 1084267"/>
                  <a:gd name="connsiteY3" fmla="*/ 329098 h 884436"/>
                  <a:gd name="connsiteX4" fmla="*/ 938969 w 1084267"/>
                  <a:gd name="connsiteY4" fmla="*/ 306172 h 884436"/>
                  <a:gd name="connsiteX5" fmla="*/ 999153 w 1084267"/>
                  <a:gd name="connsiteY5" fmla="*/ 281243 h 884436"/>
                  <a:gd name="connsiteX6" fmla="*/ 1084267 w 1084267"/>
                  <a:gd name="connsiteY6" fmla="*/ 366357 h 884436"/>
                  <a:gd name="connsiteX7" fmla="*/ 999153 w 1084267"/>
                  <a:gd name="connsiteY7" fmla="*/ 451470 h 884436"/>
                  <a:gd name="connsiteX8" fmla="*/ 966024 w 1084267"/>
                  <a:gd name="connsiteY8" fmla="*/ 444782 h 884436"/>
                  <a:gd name="connsiteX9" fmla="*/ 943537 w 1084267"/>
                  <a:gd name="connsiteY9" fmla="*/ 429622 h 884436"/>
                  <a:gd name="connsiteX10" fmla="*/ 278680 w 1084267"/>
                  <a:gd name="connsiteY10" fmla="*/ 786616 h 884436"/>
                  <a:gd name="connsiteX11" fmla="*/ 281245 w 1084267"/>
                  <a:gd name="connsiteY11" fmla="*/ 799323 h 884436"/>
                  <a:gd name="connsiteX12" fmla="*/ 196131 w 1084267"/>
                  <a:gd name="connsiteY12" fmla="*/ 884436 h 884436"/>
                  <a:gd name="connsiteX13" fmla="*/ 111017 w 1084267"/>
                  <a:gd name="connsiteY13" fmla="*/ 799323 h 884436"/>
                  <a:gd name="connsiteX14" fmla="*/ 135947 w 1084267"/>
                  <a:gd name="connsiteY14" fmla="*/ 739138 h 884436"/>
                  <a:gd name="connsiteX15" fmla="*/ 156985 w 1084267"/>
                  <a:gd name="connsiteY15" fmla="*/ 724954 h 884436"/>
                  <a:gd name="connsiteX16" fmla="*/ 74364 w 1084267"/>
                  <a:gd name="connsiteY16" fmla="*/ 168057 h 884436"/>
                  <a:gd name="connsiteX17" fmla="*/ 51985 w 1084267"/>
                  <a:gd name="connsiteY17" fmla="*/ 163539 h 884436"/>
                  <a:gd name="connsiteX18" fmla="*/ 0 w 1084267"/>
                  <a:gd name="connsiteY18" fmla="*/ 85113 h 884436"/>
                  <a:gd name="connsiteX19" fmla="*/ 85114 w 1084267"/>
                  <a:gd name="connsiteY19" fmla="*/ 0 h 884436"/>
                  <a:gd name="connsiteX20" fmla="*/ 159117 w 1084267"/>
                  <a:gd name="connsiteY20" fmla="*/ 124802 h 884436"/>
                  <a:gd name="connsiteX21" fmla="*/ 145298 w 1084267"/>
                  <a:gd name="connsiteY21" fmla="*/ 145298 h 884436"/>
                  <a:gd name="connsiteX22" fmla="*/ 122981 w 1084267"/>
                  <a:gd name="connsiteY22" fmla="*/ 160345 h 884436"/>
                  <a:gd name="connsiteX23" fmla="*/ 205429 w 1084267"/>
                  <a:gd name="connsiteY23" fmla="*/ 716087 h 884436"/>
                  <a:gd name="connsiteX24" fmla="*/ 229262 w 1084267"/>
                  <a:gd name="connsiteY24" fmla="*/ 720897 h 884436"/>
                  <a:gd name="connsiteX25" fmla="*/ 256315 w 1084267"/>
                  <a:gd name="connsiteY25" fmla="*/ 739138 h 884436"/>
                  <a:gd name="connsiteX26" fmla="*/ 258106 w 1084267"/>
                  <a:gd name="connsiteY26" fmla="*/ 741794 h 884436"/>
                  <a:gd name="connsiteX27" fmla="*/ 918272 w 1084267"/>
                  <a:gd name="connsiteY27" fmla="*/ 387320 h 884436"/>
                  <a:gd name="connsiteX28" fmla="*/ 916526 w 1084267"/>
                  <a:gd name="connsiteY28" fmla="*/ 378670 h 884436"/>
                  <a:gd name="connsiteX29" fmla="*/ 159117 w 1084267"/>
                  <a:gd name="connsiteY29" fmla="*/ 124802 h 8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4267" h="884436">
                    <a:moveTo>
                      <a:pt x="85114" y="0"/>
                    </a:moveTo>
                    <a:cubicBezTo>
                      <a:pt x="120369" y="0"/>
                      <a:pt x="150618" y="21435"/>
                      <a:pt x="163539" y="51984"/>
                    </a:cubicBezTo>
                    <a:lnTo>
                      <a:pt x="168387" y="75996"/>
                    </a:lnTo>
                    <a:lnTo>
                      <a:pt x="923512" y="329098"/>
                    </a:lnTo>
                    <a:lnTo>
                      <a:pt x="938969" y="306172"/>
                    </a:lnTo>
                    <a:cubicBezTo>
                      <a:pt x="954371" y="290770"/>
                      <a:pt x="975650" y="281243"/>
                      <a:pt x="999153" y="281243"/>
                    </a:cubicBezTo>
                    <a:cubicBezTo>
                      <a:pt x="1046160" y="281243"/>
                      <a:pt x="1084267" y="319350"/>
                      <a:pt x="1084267" y="366357"/>
                    </a:cubicBezTo>
                    <a:cubicBezTo>
                      <a:pt x="1084267" y="413364"/>
                      <a:pt x="1046160" y="451470"/>
                      <a:pt x="999153" y="451470"/>
                    </a:cubicBezTo>
                    <a:cubicBezTo>
                      <a:pt x="987401" y="451470"/>
                      <a:pt x="976207" y="449089"/>
                      <a:pt x="966024" y="444782"/>
                    </a:cubicBezTo>
                    <a:lnTo>
                      <a:pt x="943537" y="429622"/>
                    </a:lnTo>
                    <a:lnTo>
                      <a:pt x="278680" y="786616"/>
                    </a:lnTo>
                    <a:lnTo>
                      <a:pt x="281245" y="799323"/>
                    </a:lnTo>
                    <a:cubicBezTo>
                      <a:pt x="281245" y="846330"/>
                      <a:pt x="243138" y="884436"/>
                      <a:pt x="196131" y="884436"/>
                    </a:cubicBezTo>
                    <a:cubicBezTo>
                      <a:pt x="149124" y="884436"/>
                      <a:pt x="111017" y="846330"/>
                      <a:pt x="111017" y="799323"/>
                    </a:cubicBezTo>
                    <a:cubicBezTo>
                      <a:pt x="111017" y="775820"/>
                      <a:pt x="120545" y="754540"/>
                      <a:pt x="135947" y="739138"/>
                    </a:cubicBezTo>
                    <a:lnTo>
                      <a:pt x="156985" y="724954"/>
                    </a:lnTo>
                    <a:lnTo>
                      <a:pt x="74364" y="168057"/>
                    </a:lnTo>
                    <a:lnTo>
                      <a:pt x="51985" y="163539"/>
                    </a:lnTo>
                    <a:cubicBezTo>
                      <a:pt x="21436" y="150617"/>
                      <a:pt x="0" y="120369"/>
                      <a:pt x="0" y="85113"/>
                    </a:cubicBezTo>
                    <a:cubicBezTo>
                      <a:pt x="0" y="38106"/>
                      <a:pt x="38107" y="0"/>
                      <a:pt x="85114" y="0"/>
                    </a:cubicBezTo>
                    <a:close/>
                    <a:moveTo>
                      <a:pt x="159117" y="124802"/>
                    </a:moveTo>
                    <a:lnTo>
                      <a:pt x="145298" y="145298"/>
                    </a:lnTo>
                    <a:lnTo>
                      <a:pt x="122981" y="160345"/>
                    </a:lnTo>
                    <a:lnTo>
                      <a:pt x="205429" y="716087"/>
                    </a:lnTo>
                    <a:lnTo>
                      <a:pt x="229262" y="720897"/>
                    </a:lnTo>
                    <a:cubicBezTo>
                      <a:pt x="239444" y="725205"/>
                      <a:pt x="248615" y="731437"/>
                      <a:pt x="256315" y="739138"/>
                    </a:cubicBezTo>
                    <a:lnTo>
                      <a:pt x="258106" y="741794"/>
                    </a:lnTo>
                    <a:lnTo>
                      <a:pt x="918272" y="387320"/>
                    </a:lnTo>
                    <a:lnTo>
                      <a:pt x="916526" y="378670"/>
                    </a:lnTo>
                    <a:lnTo>
                      <a:pt x="159117" y="124802"/>
                    </a:lnTo>
                    <a:close/>
                  </a:path>
                </a:pathLst>
              </a:custGeom>
              <a:solidFill>
                <a:srgbClr val="50E6FF"/>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19" name="Group 18">
            <a:extLst>
              <a:ext uri="{FF2B5EF4-FFF2-40B4-BE49-F238E27FC236}">
                <a16:creationId xmlns:a16="http://schemas.microsoft.com/office/drawing/2014/main" id="{3D6F934C-C14B-45E7-8468-BFA604D74F36}"/>
              </a:ext>
            </a:extLst>
          </p:cNvPr>
          <p:cNvGrpSpPr/>
          <p:nvPr/>
        </p:nvGrpSpPr>
        <p:grpSpPr>
          <a:xfrm>
            <a:off x="6616390" y="1445975"/>
            <a:ext cx="1137768" cy="728353"/>
            <a:chOff x="9675050" y="1260988"/>
            <a:chExt cx="1137768" cy="728353"/>
          </a:xfrm>
        </p:grpSpPr>
        <p:sp>
          <p:nvSpPr>
            <p:cNvPr id="103" name="TextBox 102">
              <a:extLst>
                <a:ext uri="{FF2B5EF4-FFF2-40B4-BE49-F238E27FC236}">
                  <a16:creationId xmlns:a16="http://schemas.microsoft.com/office/drawing/2014/main" id="{DFB3B052-D172-43E9-A4BB-5113B85553A3}"/>
                </a:ext>
              </a:extLst>
            </p:cNvPr>
            <p:cNvSpPr txBox="1"/>
            <p:nvPr/>
          </p:nvSpPr>
          <p:spPr>
            <a:xfrm>
              <a:off x="9675050" y="1621825"/>
              <a:ext cx="1137768"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Cognitive Services</a:t>
              </a:r>
            </a:p>
          </p:txBody>
        </p:sp>
        <p:sp>
          <p:nvSpPr>
            <p:cNvPr id="158" name="Freeform: Shape 332">
              <a:extLst>
                <a:ext uri="{FF2B5EF4-FFF2-40B4-BE49-F238E27FC236}">
                  <a16:creationId xmlns:a16="http://schemas.microsoft.com/office/drawing/2014/main" id="{5A52BEC1-40E7-EA42-98F6-CF391FDE640A}"/>
                </a:ext>
              </a:extLst>
            </p:cNvPr>
            <p:cNvSpPr/>
            <p:nvPr/>
          </p:nvSpPr>
          <p:spPr>
            <a:xfrm>
              <a:off x="10021978" y="1260988"/>
              <a:ext cx="404701" cy="236547"/>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D83E93DC-1E13-4EED-91D3-45CE0B20BFE8}"/>
              </a:ext>
            </a:extLst>
          </p:cNvPr>
          <p:cNvGrpSpPr/>
          <p:nvPr/>
        </p:nvGrpSpPr>
        <p:grpSpPr>
          <a:xfrm>
            <a:off x="9513982" y="3352264"/>
            <a:ext cx="993075" cy="764604"/>
            <a:chOff x="5843623" y="5338420"/>
            <a:chExt cx="993075" cy="764604"/>
          </a:xfrm>
        </p:grpSpPr>
        <p:sp>
          <p:nvSpPr>
            <p:cNvPr id="118" name="TextBox 117">
              <a:extLst>
                <a:ext uri="{FF2B5EF4-FFF2-40B4-BE49-F238E27FC236}">
                  <a16:creationId xmlns:a16="http://schemas.microsoft.com/office/drawing/2014/main" id="{D27874C3-0206-46F5-83F2-E3999720FBE5}"/>
                </a:ext>
              </a:extLst>
            </p:cNvPr>
            <p:cNvSpPr txBox="1"/>
            <p:nvPr/>
          </p:nvSpPr>
          <p:spPr>
            <a:xfrm>
              <a:off x="5843623" y="5735508"/>
              <a:ext cx="99307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Function Apps</a:t>
              </a:r>
            </a:p>
          </p:txBody>
        </p:sp>
        <p:sp>
          <p:nvSpPr>
            <p:cNvPr id="159" name="Freeform: Shape 222">
              <a:extLst>
                <a:ext uri="{FF2B5EF4-FFF2-40B4-BE49-F238E27FC236}">
                  <a16:creationId xmlns:a16="http://schemas.microsoft.com/office/drawing/2014/main" id="{43B9E259-D0F9-C646-8B7C-6CB826BF09CD}"/>
                </a:ext>
              </a:extLst>
            </p:cNvPr>
            <p:cNvSpPr/>
            <p:nvPr/>
          </p:nvSpPr>
          <p:spPr bwMode="auto">
            <a:xfrm>
              <a:off x="6180438" y="5338420"/>
              <a:ext cx="370787" cy="311018"/>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B5299C07-1835-4572-8DF6-E2FCB12DA731}"/>
              </a:ext>
            </a:extLst>
          </p:cNvPr>
          <p:cNvGrpSpPr/>
          <p:nvPr/>
        </p:nvGrpSpPr>
        <p:grpSpPr>
          <a:xfrm>
            <a:off x="4730354" y="3295502"/>
            <a:ext cx="913723" cy="817980"/>
            <a:chOff x="3942342" y="5238154"/>
            <a:chExt cx="913723" cy="817980"/>
          </a:xfrm>
        </p:grpSpPr>
        <p:sp>
          <p:nvSpPr>
            <p:cNvPr id="114" name="TextBox 113">
              <a:extLst>
                <a:ext uri="{FF2B5EF4-FFF2-40B4-BE49-F238E27FC236}">
                  <a16:creationId xmlns:a16="http://schemas.microsoft.com/office/drawing/2014/main" id="{58E0F6ED-81C6-42CC-847E-C0282E265420}"/>
                </a:ext>
              </a:extLst>
            </p:cNvPr>
            <p:cNvSpPr txBox="1"/>
            <p:nvPr/>
          </p:nvSpPr>
          <p:spPr>
            <a:xfrm>
              <a:off x="3942342" y="5688618"/>
              <a:ext cx="91372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Databricks</a:t>
              </a:r>
            </a:p>
          </p:txBody>
        </p:sp>
        <p:grpSp>
          <p:nvGrpSpPr>
            <p:cNvPr id="160" name="Group 159">
              <a:extLst>
                <a:ext uri="{FF2B5EF4-FFF2-40B4-BE49-F238E27FC236}">
                  <a16:creationId xmlns:a16="http://schemas.microsoft.com/office/drawing/2014/main" id="{42A60FB8-49E4-C44A-A4B1-57F392C57996}"/>
                </a:ext>
              </a:extLst>
            </p:cNvPr>
            <p:cNvGrpSpPr>
              <a:grpSpLocks noChangeAspect="1"/>
            </p:cNvGrpSpPr>
            <p:nvPr/>
          </p:nvGrpSpPr>
          <p:grpSpPr>
            <a:xfrm>
              <a:off x="4250919" y="5238154"/>
              <a:ext cx="358550" cy="367516"/>
              <a:chOff x="10607762" y="6276968"/>
              <a:chExt cx="538643" cy="605843"/>
            </a:xfrm>
          </p:grpSpPr>
          <p:grpSp>
            <p:nvGrpSpPr>
              <p:cNvPr id="161" name="Group 160">
                <a:extLst>
                  <a:ext uri="{FF2B5EF4-FFF2-40B4-BE49-F238E27FC236}">
                    <a16:creationId xmlns:a16="http://schemas.microsoft.com/office/drawing/2014/main" id="{83BE91F4-AD0E-3B4A-A4EC-64E399B66C6F}"/>
                  </a:ext>
                </a:extLst>
              </p:cNvPr>
              <p:cNvGrpSpPr/>
              <p:nvPr/>
            </p:nvGrpSpPr>
            <p:grpSpPr>
              <a:xfrm>
                <a:off x="10607762" y="6476285"/>
                <a:ext cx="538643" cy="406526"/>
                <a:chOff x="10607762" y="6276968"/>
                <a:chExt cx="538643" cy="406526"/>
              </a:xfrm>
            </p:grpSpPr>
            <p:sp>
              <p:nvSpPr>
                <p:cNvPr id="166" name="Freeform 8">
                  <a:extLst>
                    <a:ext uri="{FF2B5EF4-FFF2-40B4-BE49-F238E27FC236}">
                      <a16:creationId xmlns:a16="http://schemas.microsoft.com/office/drawing/2014/main" id="{3F772C5E-FD59-5F40-987E-070FB9C85C28}"/>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9">
                  <a:extLst>
                    <a:ext uri="{FF2B5EF4-FFF2-40B4-BE49-F238E27FC236}">
                      <a16:creationId xmlns:a16="http://schemas.microsoft.com/office/drawing/2014/main" id="{6E857ED5-FFE4-6440-8330-9589AFBB8CDD}"/>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10">
                  <a:extLst>
                    <a:ext uri="{FF2B5EF4-FFF2-40B4-BE49-F238E27FC236}">
                      <a16:creationId xmlns:a16="http://schemas.microsoft.com/office/drawing/2014/main" id="{3D8159E7-0041-9E45-A135-5078E048D9F1}"/>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2" name="Group 161">
                <a:extLst>
                  <a:ext uri="{FF2B5EF4-FFF2-40B4-BE49-F238E27FC236}">
                    <a16:creationId xmlns:a16="http://schemas.microsoft.com/office/drawing/2014/main" id="{94DB80BF-FF31-4942-A693-1A6333142DD1}"/>
                  </a:ext>
                </a:extLst>
              </p:cNvPr>
              <p:cNvGrpSpPr/>
              <p:nvPr/>
            </p:nvGrpSpPr>
            <p:grpSpPr>
              <a:xfrm>
                <a:off x="10607762" y="6276968"/>
                <a:ext cx="538643" cy="406526"/>
                <a:chOff x="10607762" y="6276968"/>
                <a:chExt cx="538643" cy="406526"/>
              </a:xfrm>
            </p:grpSpPr>
            <p:sp>
              <p:nvSpPr>
                <p:cNvPr id="163" name="Freeform 8">
                  <a:extLst>
                    <a:ext uri="{FF2B5EF4-FFF2-40B4-BE49-F238E27FC236}">
                      <a16:creationId xmlns:a16="http://schemas.microsoft.com/office/drawing/2014/main" id="{0E44171C-C0EB-7942-8969-F8C9E290689C}"/>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9">
                  <a:extLst>
                    <a:ext uri="{FF2B5EF4-FFF2-40B4-BE49-F238E27FC236}">
                      <a16:creationId xmlns:a16="http://schemas.microsoft.com/office/drawing/2014/main" id="{FF31B129-23E2-7240-A7AD-836693F43495}"/>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0">
                  <a:extLst>
                    <a:ext uri="{FF2B5EF4-FFF2-40B4-BE49-F238E27FC236}">
                      <a16:creationId xmlns:a16="http://schemas.microsoft.com/office/drawing/2014/main" id="{E9FAD96F-6E9F-A94D-AA53-EC7E22109FD8}"/>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3" name="Group 12">
            <a:extLst>
              <a:ext uri="{FF2B5EF4-FFF2-40B4-BE49-F238E27FC236}">
                <a16:creationId xmlns:a16="http://schemas.microsoft.com/office/drawing/2014/main" id="{C3733A35-78B3-458E-A5A5-49595C28CA38}"/>
              </a:ext>
            </a:extLst>
          </p:cNvPr>
          <p:cNvGrpSpPr/>
          <p:nvPr/>
        </p:nvGrpSpPr>
        <p:grpSpPr>
          <a:xfrm>
            <a:off x="10557814" y="1417049"/>
            <a:ext cx="690875" cy="737841"/>
            <a:chOff x="7298755" y="1877085"/>
            <a:chExt cx="690875" cy="737841"/>
          </a:xfrm>
        </p:grpSpPr>
        <p:sp>
          <p:nvSpPr>
            <p:cNvPr id="75" name="TextBox 74">
              <a:extLst>
                <a:ext uri="{FF2B5EF4-FFF2-40B4-BE49-F238E27FC236}">
                  <a16:creationId xmlns:a16="http://schemas.microsoft.com/office/drawing/2014/main" id="{F8AD1491-2889-40F8-9173-376FEC97765D}"/>
                </a:ext>
              </a:extLst>
            </p:cNvPr>
            <p:cNvSpPr txBox="1"/>
            <p:nvPr/>
          </p:nvSpPr>
          <p:spPr>
            <a:xfrm>
              <a:off x="7298755" y="2214816"/>
              <a:ext cx="690875"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 Service</a:t>
              </a:r>
            </a:p>
          </p:txBody>
        </p:sp>
        <p:sp>
          <p:nvSpPr>
            <p:cNvPr id="169" name="Freeform 168">
              <a:extLst>
                <a:ext uri="{FF2B5EF4-FFF2-40B4-BE49-F238E27FC236}">
                  <a16:creationId xmlns:a16="http://schemas.microsoft.com/office/drawing/2014/main" id="{FED632D3-E7EB-4846-8426-262D814A8A59}"/>
                </a:ext>
              </a:extLst>
            </p:cNvPr>
            <p:cNvSpPr/>
            <p:nvPr/>
          </p:nvSpPr>
          <p:spPr bwMode="auto">
            <a:xfrm>
              <a:off x="7461605" y="1877085"/>
              <a:ext cx="297079" cy="297079"/>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00356D28-7FA4-45CF-A2B2-2855B5F29E6A}"/>
              </a:ext>
            </a:extLst>
          </p:cNvPr>
          <p:cNvGrpSpPr/>
          <p:nvPr/>
        </p:nvGrpSpPr>
        <p:grpSpPr>
          <a:xfrm>
            <a:off x="8710891" y="3344676"/>
            <a:ext cx="799359" cy="777338"/>
            <a:chOff x="6940118" y="5346768"/>
            <a:chExt cx="799359" cy="777338"/>
          </a:xfrm>
        </p:grpSpPr>
        <p:sp>
          <p:nvSpPr>
            <p:cNvPr id="125" name="TextBox 124">
              <a:extLst>
                <a:ext uri="{FF2B5EF4-FFF2-40B4-BE49-F238E27FC236}">
                  <a16:creationId xmlns:a16="http://schemas.microsoft.com/office/drawing/2014/main" id="{58A28909-AF63-45A4-A54F-A2D3277AD752}"/>
                </a:ext>
              </a:extLst>
            </p:cNvPr>
            <p:cNvSpPr txBox="1"/>
            <p:nvPr/>
          </p:nvSpPr>
          <p:spPr>
            <a:xfrm>
              <a:off x="6940118" y="5756590"/>
              <a:ext cx="799359"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Search</a:t>
              </a:r>
            </a:p>
          </p:txBody>
        </p:sp>
        <p:grpSp>
          <p:nvGrpSpPr>
            <p:cNvPr id="7" name="Group 6">
              <a:extLst>
                <a:ext uri="{FF2B5EF4-FFF2-40B4-BE49-F238E27FC236}">
                  <a16:creationId xmlns:a16="http://schemas.microsoft.com/office/drawing/2014/main" id="{E4E49CFC-09ED-EA49-AC62-CEC1D71D5822}"/>
                </a:ext>
              </a:extLst>
            </p:cNvPr>
            <p:cNvGrpSpPr/>
            <p:nvPr/>
          </p:nvGrpSpPr>
          <p:grpSpPr>
            <a:xfrm>
              <a:off x="7194920" y="5346768"/>
              <a:ext cx="353558" cy="272809"/>
              <a:chOff x="7611033" y="5773384"/>
              <a:chExt cx="495815" cy="382576"/>
            </a:xfrm>
          </p:grpSpPr>
          <p:sp>
            <p:nvSpPr>
              <p:cNvPr id="170" name="Freeform 146">
                <a:extLst>
                  <a:ext uri="{FF2B5EF4-FFF2-40B4-BE49-F238E27FC236}">
                    <a16:creationId xmlns:a16="http://schemas.microsoft.com/office/drawing/2014/main" id="{516400FF-527B-674D-B74C-4C9050DF20AB}"/>
                  </a:ext>
                </a:extLst>
              </p:cNvPr>
              <p:cNvSpPr>
                <a:spLocks noChangeAspect="1"/>
              </p:cNvSpPr>
              <p:nvPr/>
            </p:nvSpPr>
            <p:spPr bwMode="auto">
              <a:xfrm>
                <a:off x="7611033" y="5773384"/>
                <a:ext cx="495815" cy="314003"/>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07B39BE-3D3B-5548-B7A6-6729ED961561}"/>
                  </a:ext>
                </a:extLst>
              </p:cNvPr>
              <p:cNvGrpSpPr/>
              <p:nvPr/>
            </p:nvGrpSpPr>
            <p:grpSpPr>
              <a:xfrm>
                <a:off x="7783166" y="5848752"/>
                <a:ext cx="307210" cy="307208"/>
                <a:chOff x="7328018" y="1585925"/>
                <a:chExt cx="495308" cy="495304"/>
              </a:xfrm>
            </p:grpSpPr>
            <p:sp>
              <p:nvSpPr>
                <p:cNvPr id="171" name="Freeform 5">
                  <a:extLst>
                    <a:ext uri="{FF2B5EF4-FFF2-40B4-BE49-F238E27FC236}">
                      <a16:creationId xmlns:a16="http://schemas.microsoft.com/office/drawing/2014/main" id="{0BE7885B-DB7B-6944-8993-F878FC759FDE}"/>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6">
                  <a:extLst>
                    <a:ext uri="{FF2B5EF4-FFF2-40B4-BE49-F238E27FC236}">
                      <a16:creationId xmlns:a16="http://schemas.microsoft.com/office/drawing/2014/main" id="{D0B25F54-F231-E543-96A0-F172926877A4}"/>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2" name="Group 11">
            <a:extLst>
              <a:ext uri="{FF2B5EF4-FFF2-40B4-BE49-F238E27FC236}">
                <a16:creationId xmlns:a16="http://schemas.microsoft.com/office/drawing/2014/main" id="{BAEBE8AE-58C3-445E-A48C-760E143A161D}"/>
              </a:ext>
            </a:extLst>
          </p:cNvPr>
          <p:cNvGrpSpPr/>
          <p:nvPr/>
        </p:nvGrpSpPr>
        <p:grpSpPr>
          <a:xfrm>
            <a:off x="9799470" y="1406863"/>
            <a:ext cx="535564" cy="748027"/>
            <a:chOff x="6591242" y="2045818"/>
            <a:chExt cx="535564" cy="748027"/>
          </a:xfrm>
        </p:grpSpPr>
        <p:sp>
          <p:nvSpPr>
            <p:cNvPr id="65" name="TextBox 64">
              <a:extLst>
                <a:ext uri="{FF2B5EF4-FFF2-40B4-BE49-F238E27FC236}">
                  <a16:creationId xmlns:a16="http://schemas.microsoft.com/office/drawing/2014/main" id="{B93869F0-E724-433B-9C57-125A6345EB87}"/>
                </a:ext>
              </a:extLst>
            </p:cNvPr>
            <p:cNvSpPr txBox="1"/>
            <p:nvPr/>
          </p:nvSpPr>
          <p:spPr>
            <a:xfrm>
              <a:off x="6591242" y="2393735"/>
              <a:ext cx="535564"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Logic Apps</a:t>
              </a:r>
            </a:p>
          </p:txBody>
        </p:sp>
        <p:grpSp>
          <p:nvGrpSpPr>
            <p:cNvPr id="173" name="Group 172">
              <a:extLst>
                <a:ext uri="{FF2B5EF4-FFF2-40B4-BE49-F238E27FC236}">
                  <a16:creationId xmlns:a16="http://schemas.microsoft.com/office/drawing/2014/main" id="{3F37C863-DD5A-6946-A4BD-5072544EFD62}"/>
                </a:ext>
              </a:extLst>
            </p:cNvPr>
            <p:cNvGrpSpPr>
              <a:grpSpLocks noChangeAspect="1"/>
            </p:cNvGrpSpPr>
            <p:nvPr/>
          </p:nvGrpSpPr>
          <p:grpSpPr>
            <a:xfrm>
              <a:off x="6697224" y="2045818"/>
              <a:ext cx="303634" cy="303634"/>
              <a:chOff x="9218613" y="2446338"/>
              <a:chExt cx="495300" cy="495300"/>
            </a:xfrm>
          </p:grpSpPr>
          <p:sp>
            <p:nvSpPr>
              <p:cNvPr id="174" name="Freeform 214">
                <a:extLst>
                  <a:ext uri="{FF2B5EF4-FFF2-40B4-BE49-F238E27FC236}">
                    <a16:creationId xmlns:a16="http://schemas.microsoft.com/office/drawing/2014/main" id="{5595A74D-BC0A-AD4A-907F-9C19822A85AA}"/>
                  </a:ext>
                </a:extLst>
              </p:cNvPr>
              <p:cNvSpPr>
                <a:spLocks/>
              </p:cNvSpPr>
              <p:nvPr/>
            </p:nvSpPr>
            <p:spPr bwMode="auto">
              <a:xfrm>
                <a:off x="9218613" y="2446338"/>
                <a:ext cx="139700" cy="495300"/>
              </a:xfrm>
              <a:custGeom>
                <a:avLst/>
                <a:gdLst>
                  <a:gd name="T0" fmla="*/ 385 w 385"/>
                  <a:gd name="T1" fmla="*/ 1365 h 1365"/>
                  <a:gd name="T2" fmla="*/ 184 w 385"/>
                  <a:gd name="T3" fmla="*/ 1306 h 1365"/>
                  <a:gd name="T4" fmla="*/ 120 w 385"/>
                  <a:gd name="T5" fmla="*/ 1112 h 1365"/>
                  <a:gd name="T6" fmla="*/ 120 w 385"/>
                  <a:gd name="T7" fmla="*/ 891 h 1365"/>
                  <a:gd name="T8" fmla="*/ 0 w 385"/>
                  <a:gd name="T9" fmla="*/ 743 h 1365"/>
                  <a:gd name="T10" fmla="*/ 0 w 385"/>
                  <a:gd name="T11" fmla="*/ 622 h 1365"/>
                  <a:gd name="T12" fmla="*/ 120 w 385"/>
                  <a:gd name="T13" fmla="*/ 466 h 1365"/>
                  <a:gd name="T14" fmla="*/ 120 w 385"/>
                  <a:gd name="T15" fmla="*/ 259 h 1365"/>
                  <a:gd name="T16" fmla="*/ 185 w 385"/>
                  <a:gd name="T17" fmla="*/ 63 h 1365"/>
                  <a:gd name="T18" fmla="*/ 385 w 385"/>
                  <a:gd name="T19" fmla="*/ 0 h 1365"/>
                  <a:gd name="T20" fmla="*/ 385 w 385"/>
                  <a:gd name="T21" fmla="*/ 121 h 1365"/>
                  <a:gd name="T22" fmla="*/ 265 w 385"/>
                  <a:gd name="T23" fmla="*/ 261 h 1365"/>
                  <a:gd name="T24" fmla="*/ 265 w 385"/>
                  <a:gd name="T25" fmla="*/ 458 h 1365"/>
                  <a:gd name="T26" fmla="*/ 144 w 385"/>
                  <a:gd name="T27" fmla="*/ 680 h 1365"/>
                  <a:gd name="T28" fmla="*/ 144 w 385"/>
                  <a:gd name="T29" fmla="*/ 683 h 1365"/>
                  <a:gd name="T30" fmla="*/ 265 w 385"/>
                  <a:gd name="T31" fmla="*/ 901 h 1365"/>
                  <a:gd name="T32" fmla="*/ 265 w 385"/>
                  <a:gd name="T33" fmla="*/ 1097 h 1365"/>
                  <a:gd name="T34" fmla="*/ 292 w 385"/>
                  <a:gd name="T35" fmla="*/ 1208 h 1365"/>
                  <a:gd name="T36" fmla="*/ 385 w 385"/>
                  <a:gd name="T37" fmla="*/ 1244 h 1365"/>
                  <a:gd name="T38" fmla="*/ 385 w 385"/>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1365">
                    <a:moveTo>
                      <a:pt x="385" y="1365"/>
                    </a:moveTo>
                    <a:cubicBezTo>
                      <a:pt x="294" y="1365"/>
                      <a:pt x="227" y="1345"/>
                      <a:pt x="184" y="1306"/>
                    </a:cubicBezTo>
                    <a:cubicBezTo>
                      <a:pt x="142" y="1266"/>
                      <a:pt x="120" y="1201"/>
                      <a:pt x="120" y="1112"/>
                    </a:cubicBezTo>
                    <a:cubicBezTo>
                      <a:pt x="120" y="891"/>
                      <a:pt x="120" y="891"/>
                      <a:pt x="120" y="891"/>
                    </a:cubicBezTo>
                    <a:cubicBezTo>
                      <a:pt x="120" y="792"/>
                      <a:pt x="80" y="743"/>
                      <a:pt x="0" y="743"/>
                    </a:cubicBezTo>
                    <a:cubicBezTo>
                      <a:pt x="0" y="622"/>
                      <a:pt x="0" y="622"/>
                      <a:pt x="0" y="622"/>
                    </a:cubicBezTo>
                    <a:cubicBezTo>
                      <a:pt x="80" y="622"/>
                      <a:pt x="120" y="570"/>
                      <a:pt x="120" y="466"/>
                    </a:cubicBezTo>
                    <a:cubicBezTo>
                      <a:pt x="120" y="259"/>
                      <a:pt x="120" y="259"/>
                      <a:pt x="120" y="259"/>
                    </a:cubicBezTo>
                    <a:cubicBezTo>
                      <a:pt x="120" y="171"/>
                      <a:pt x="142" y="105"/>
                      <a:pt x="185" y="63"/>
                    </a:cubicBezTo>
                    <a:cubicBezTo>
                      <a:pt x="229" y="21"/>
                      <a:pt x="295" y="0"/>
                      <a:pt x="385" y="0"/>
                    </a:cubicBezTo>
                    <a:cubicBezTo>
                      <a:pt x="385" y="121"/>
                      <a:pt x="385" y="121"/>
                      <a:pt x="385" y="121"/>
                    </a:cubicBezTo>
                    <a:cubicBezTo>
                      <a:pt x="305" y="121"/>
                      <a:pt x="265" y="168"/>
                      <a:pt x="265" y="261"/>
                    </a:cubicBezTo>
                    <a:cubicBezTo>
                      <a:pt x="265" y="458"/>
                      <a:pt x="265" y="458"/>
                      <a:pt x="265" y="458"/>
                    </a:cubicBezTo>
                    <a:cubicBezTo>
                      <a:pt x="265" y="576"/>
                      <a:pt x="225" y="650"/>
                      <a:pt x="144" y="680"/>
                    </a:cubicBezTo>
                    <a:cubicBezTo>
                      <a:pt x="144" y="683"/>
                      <a:pt x="144" y="683"/>
                      <a:pt x="144" y="683"/>
                    </a:cubicBezTo>
                    <a:cubicBezTo>
                      <a:pt x="225" y="710"/>
                      <a:pt x="265" y="782"/>
                      <a:pt x="265" y="901"/>
                    </a:cubicBezTo>
                    <a:cubicBezTo>
                      <a:pt x="265" y="1097"/>
                      <a:pt x="265" y="1097"/>
                      <a:pt x="265" y="1097"/>
                    </a:cubicBezTo>
                    <a:cubicBezTo>
                      <a:pt x="265" y="1148"/>
                      <a:pt x="274" y="1185"/>
                      <a:pt x="292" y="1208"/>
                    </a:cubicBezTo>
                    <a:cubicBezTo>
                      <a:pt x="310" y="1232"/>
                      <a:pt x="341" y="1244"/>
                      <a:pt x="385" y="1244"/>
                    </a:cubicBezTo>
                    <a:lnTo>
                      <a:pt x="385" y="13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5" name="Freeform 215">
                <a:extLst>
                  <a:ext uri="{FF2B5EF4-FFF2-40B4-BE49-F238E27FC236}">
                    <a16:creationId xmlns:a16="http://schemas.microsoft.com/office/drawing/2014/main" id="{5F7FA96E-FFD8-5944-9F1D-9CB27A1828CE}"/>
                  </a:ext>
                </a:extLst>
              </p:cNvPr>
              <p:cNvSpPr>
                <a:spLocks/>
              </p:cNvSpPr>
              <p:nvPr/>
            </p:nvSpPr>
            <p:spPr bwMode="auto">
              <a:xfrm>
                <a:off x="9574213" y="2446338"/>
                <a:ext cx="139700" cy="495300"/>
              </a:xfrm>
              <a:custGeom>
                <a:avLst/>
                <a:gdLst>
                  <a:gd name="T0" fmla="*/ 0 w 384"/>
                  <a:gd name="T1" fmla="*/ 1244 h 1365"/>
                  <a:gd name="T2" fmla="*/ 93 w 384"/>
                  <a:gd name="T3" fmla="*/ 1208 h 1365"/>
                  <a:gd name="T4" fmla="*/ 120 w 384"/>
                  <a:gd name="T5" fmla="*/ 1097 h 1365"/>
                  <a:gd name="T6" fmla="*/ 120 w 384"/>
                  <a:gd name="T7" fmla="*/ 901 h 1365"/>
                  <a:gd name="T8" fmla="*/ 240 w 384"/>
                  <a:gd name="T9" fmla="*/ 683 h 1365"/>
                  <a:gd name="T10" fmla="*/ 240 w 384"/>
                  <a:gd name="T11" fmla="*/ 680 h 1365"/>
                  <a:gd name="T12" fmla="*/ 120 w 384"/>
                  <a:gd name="T13" fmla="*/ 458 h 1365"/>
                  <a:gd name="T14" fmla="*/ 120 w 384"/>
                  <a:gd name="T15" fmla="*/ 261 h 1365"/>
                  <a:gd name="T16" fmla="*/ 0 w 384"/>
                  <a:gd name="T17" fmla="*/ 121 h 1365"/>
                  <a:gd name="T18" fmla="*/ 0 w 384"/>
                  <a:gd name="T19" fmla="*/ 0 h 1365"/>
                  <a:gd name="T20" fmla="*/ 199 w 384"/>
                  <a:gd name="T21" fmla="*/ 63 h 1365"/>
                  <a:gd name="T22" fmla="*/ 264 w 384"/>
                  <a:gd name="T23" fmla="*/ 259 h 1365"/>
                  <a:gd name="T24" fmla="*/ 264 w 384"/>
                  <a:gd name="T25" fmla="*/ 466 h 1365"/>
                  <a:gd name="T26" fmla="*/ 384 w 384"/>
                  <a:gd name="T27" fmla="*/ 622 h 1365"/>
                  <a:gd name="T28" fmla="*/ 384 w 384"/>
                  <a:gd name="T29" fmla="*/ 743 h 1365"/>
                  <a:gd name="T30" fmla="*/ 264 w 384"/>
                  <a:gd name="T31" fmla="*/ 891 h 1365"/>
                  <a:gd name="T32" fmla="*/ 264 w 384"/>
                  <a:gd name="T33" fmla="*/ 1112 h 1365"/>
                  <a:gd name="T34" fmla="*/ 200 w 384"/>
                  <a:gd name="T35" fmla="*/ 1306 h 1365"/>
                  <a:gd name="T36" fmla="*/ 0 w 384"/>
                  <a:gd name="T37" fmla="*/ 1365 h 1365"/>
                  <a:gd name="T38" fmla="*/ 0 w 384"/>
                  <a:gd name="T39" fmla="*/ 1244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1365">
                    <a:moveTo>
                      <a:pt x="0" y="1244"/>
                    </a:moveTo>
                    <a:cubicBezTo>
                      <a:pt x="44" y="1244"/>
                      <a:pt x="74" y="1232"/>
                      <a:pt x="93" y="1208"/>
                    </a:cubicBezTo>
                    <a:cubicBezTo>
                      <a:pt x="111" y="1185"/>
                      <a:pt x="120" y="1148"/>
                      <a:pt x="120" y="1097"/>
                    </a:cubicBezTo>
                    <a:cubicBezTo>
                      <a:pt x="120" y="901"/>
                      <a:pt x="120" y="901"/>
                      <a:pt x="120" y="901"/>
                    </a:cubicBezTo>
                    <a:cubicBezTo>
                      <a:pt x="120" y="782"/>
                      <a:pt x="160" y="710"/>
                      <a:pt x="240" y="683"/>
                    </a:cubicBezTo>
                    <a:cubicBezTo>
                      <a:pt x="240" y="680"/>
                      <a:pt x="240" y="680"/>
                      <a:pt x="240" y="680"/>
                    </a:cubicBezTo>
                    <a:cubicBezTo>
                      <a:pt x="160" y="650"/>
                      <a:pt x="120" y="576"/>
                      <a:pt x="120" y="458"/>
                    </a:cubicBezTo>
                    <a:cubicBezTo>
                      <a:pt x="120" y="261"/>
                      <a:pt x="120" y="261"/>
                      <a:pt x="120" y="261"/>
                    </a:cubicBezTo>
                    <a:cubicBezTo>
                      <a:pt x="120" y="168"/>
                      <a:pt x="80" y="121"/>
                      <a:pt x="0" y="121"/>
                    </a:cubicBezTo>
                    <a:cubicBezTo>
                      <a:pt x="0" y="0"/>
                      <a:pt x="0" y="0"/>
                      <a:pt x="0" y="0"/>
                    </a:cubicBezTo>
                    <a:cubicBezTo>
                      <a:pt x="90" y="0"/>
                      <a:pt x="156" y="21"/>
                      <a:pt x="199" y="63"/>
                    </a:cubicBezTo>
                    <a:cubicBezTo>
                      <a:pt x="242" y="105"/>
                      <a:pt x="264" y="171"/>
                      <a:pt x="264" y="259"/>
                    </a:cubicBezTo>
                    <a:cubicBezTo>
                      <a:pt x="264" y="466"/>
                      <a:pt x="264" y="466"/>
                      <a:pt x="264" y="466"/>
                    </a:cubicBezTo>
                    <a:cubicBezTo>
                      <a:pt x="264" y="570"/>
                      <a:pt x="304" y="622"/>
                      <a:pt x="384" y="622"/>
                    </a:cubicBezTo>
                    <a:cubicBezTo>
                      <a:pt x="384" y="743"/>
                      <a:pt x="384" y="743"/>
                      <a:pt x="384" y="743"/>
                    </a:cubicBezTo>
                    <a:cubicBezTo>
                      <a:pt x="304" y="743"/>
                      <a:pt x="264" y="792"/>
                      <a:pt x="264" y="891"/>
                    </a:cubicBezTo>
                    <a:cubicBezTo>
                      <a:pt x="264" y="1112"/>
                      <a:pt x="264" y="1112"/>
                      <a:pt x="264" y="1112"/>
                    </a:cubicBezTo>
                    <a:cubicBezTo>
                      <a:pt x="264" y="1201"/>
                      <a:pt x="243" y="1266"/>
                      <a:pt x="200" y="1306"/>
                    </a:cubicBezTo>
                    <a:cubicBezTo>
                      <a:pt x="158" y="1345"/>
                      <a:pt x="91" y="1365"/>
                      <a:pt x="0" y="1365"/>
                    </a:cubicBezTo>
                    <a:lnTo>
                      <a:pt x="0" y="124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6" name="Freeform 216">
                <a:extLst>
                  <a:ext uri="{FF2B5EF4-FFF2-40B4-BE49-F238E27FC236}">
                    <a16:creationId xmlns:a16="http://schemas.microsoft.com/office/drawing/2014/main" id="{433AD7A6-A37C-1249-9F08-765B694E5551}"/>
                  </a:ext>
                </a:extLst>
              </p:cNvPr>
              <p:cNvSpPr>
                <a:spLocks/>
              </p:cNvSpPr>
              <p:nvPr/>
            </p:nvSpPr>
            <p:spPr bwMode="auto">
              <a:xfrm>
                <a:off x="9355138" y="2768601"/>
                <a:ext cx="68263" cy="68263"/>
              </a:xfrm>
              <a:custGeom>
                <a:avLst/>
                <a:gdLst>
                  <a:gd name="T0" fmla="*/ 154 w 188"/>
                  <a:gd name="T1" fmla="*/ 33 h 188"/>
                  <a:gd name="T2" fmla="*/ 154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7" y="66"/>
                      <a:pt x="188"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7" name="Freeform 217">
                <a:extLst>
                  <a:ext uri="{FF2B5EF4-FFF2-40B4-BE49-F238E27FC236}">
                    <a16:creationId xmlns:a16="http://schemas.microsoft.com/office/drawing/2014/main" id="{2A92A10D-CB06-D649-8565-C4EFE4EC64EF}"/>
                  </a:ext>
                </a:extLst>
              </p:cNvPr>
              <p:cNvSpPr>
                <a:spLocks/>
              </p:cNvSpPr>
              <p:nvPr/>
            </p:nvSpPr>
            <p:spPr bwMode="auto">
              <a:xfrm>
                <a:off x="9509126" y="2768601"/>
                <a:ext cx="68263" cy="68263"/>
              </a:xfrm>
              <a:custGeom>
                <a:avLst/>
                <a:gdLst>
                  <a:gd name="T0" fmla="*/ 154 w 188"/>
                  <a:gd name="T1" fmla="*/ 33 h 188"/>
                  <a:gd name="T2" fmla="*/ 155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8" y="66"/>
                      <a:pt x="188" y="120"/>
                      <a:pt x="155" y="154"/>
                    </a:cubicBezTo>
                    <a:cubicBezTo>
                      <a:pt x="122" y="187"/>
                      <a:pt x="68" y="188"/>
                      <a:pt x="34" y="155"/>
                    </a:cubicBezTo>
                    <a:cubicBezTo>
                      <a:pt x="1" y="121"/>
                      <a:pt x="0" y="67"/>
                      <a:pt x="33" y="34"/>
                    </a:cubicBezTo>
                    <a:cubicBezTo>
                      <a:pt x="67" y="0"/>
                      <a:pt x="121"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8" name="Line 219">
                <a:extLst>
                  <a:ext uri="{FF2B5EF4-FFF2-40B4-BE49-F238E27FC236}">
                    <a16:creationId xmlns:a16="http://schemas.microsoft.com/office/drawing/2014/main" id="{257377CE-FADC-1C4B-98FA-A93BBC428B24}"/>
                  </a:ext>
                </a:extLst>
              </p:cNvPr>
              <p:cNvSpPr>
                <a:spLocks noChangeShapeType="1"/>
              </p:cNvSpPr>
              <p:nvPr/>
            </p:nvSpPr>
            <p:spPr bwMode="auto">
              <a:xfrm flipV="1">
                <a:off x="9466263" y="2586038"/>
                <a:ext cx="0" cy="10795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9" name="Freeform 220">
                <a:extLst>
                  <a:ext uri="{FF2B5EF4-FFF2-40B4-BE49-F238E27FC236}">
                    <a16:creationId xmlns:a16="http://schemas.microsoft.com/office/drawing/2014/main" id="{63C95F8F-844E-2045-A9C4-F105FD75EE7A}"/>
                  </a:ext>
                </a:extLst>
              </p:cNvPr>
              <p:cNvSpPr>
                <a:spLocks/>
              </p:cNvSpPr>
              <p:nvPr/>
            </p:nvSpPr>
            <p:spPr bwMode="auto">
              <a:xfrm>
                <a:off x="9388476" y="2693988"/>
                <a:ext cx="155575" cy="107950"/>
              </a:xfrm>
              <a:custGeom>
                <a:avLst/>
                <a:gdLst>
                  <a:gd name="T0" fmla="*/ 1 w 98"/>
                  <a:gd name="T1" fmla="*/ 68 h 68"/>
                  <a:gd name="T2" fmla="*/ 0 w 98"/>
                  <a:gd name="T3" fmla="*/ 0 h 68"/>
                  <a:gd name="T4" fmla="*/ 98 w 98"/>
                  <a:gd name="T5" fmla="*/ 0 h 68"/>
                  <a:gd name="T6" fmla="*/ 98 w 98"/>
                  <a:gd name="T7" fmla="*/ 68 h 68"/>
                </a:gdLst>
                <a:ahLst/>
                <a:cxnLst>
                  <a:cxn ang="0">
                    <a:pos x="T0" y="T1"/>
                  </a:cxn>
                  <a:cxn ang="0">
                    <a:pos x="T2" y="T3"/>
                  </a:cxn>
                  <a:cxn ang="0">
                    <a:pos x="T4" y="T5"/>
                  </a:cxn>
                  <a:cxn ang="0">
                    <a:pos x="T6" y="T7"/>
                  </a:cxn>
                </a:cxnLst>
                <a:rect l="0" t="0" r="r" b="b"/>
                <a:pathLst>
                  <a:path w="98" h="68">
                    <a:moveTo>
                      <a:pt x="1" y="68"/>
                    </a:moveTo>
                    <a:lnTo>
                      <a:pt x="0" y="0"/>
                    </a:lnTo>
                    <a:lnTo>
                      <a:pt x="98" y="0"/>
                    </a:lnTo>
                    <a:lnTo>
                      <a:pt x="98" y="68"/>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0" name="Freeform 221">
                <a:extLst>
                  <a:ext uri="{FF2B5EF4-FFF2-40B4-BE49-F238E27FC236}">
                    <a16:creationId xmlns:a16="http://schemas.microsoft.com/office/drawing/2014/main" id="{E336C0A2-6E77-1745-B16A-2CBCF11E2C5E}"/>
                  </a:ext>
                </a:extLst>
              </p:cNvPr>
              <p:cNvSpPr>
                <a:spLocks/>
              </p:cNvSpPr>
              <p:nvPr/>
            </p:nvSpPr>
            <p:spPr bwMode="auto">
              <a:xfrm>
                <a:off x="9432926" y="2551113"/>
                <a:ext cx="68263" cy="68263"/>
              </a:xfrm>
              <a:custGeom>
                <a:avLst/>
                <a:gdLst>
                  <a:gd name="T0" fmla="*/ 154 w 188"/>
                  <a:gd name="T1" fmla="*/ 33 h 187"/>
                  <a:gd name="T2" fmla="*/ 155 w 188"/>
                  <a:gd name="T3" fmla="*/ 154 h 187"/>
                  <a:gd name="T4" fmla="*/ 34 w 188"/>
                  <a:gd name="T5" fmla="*/ 154 h 187"/>
                  <a:gd name="T6" fmla="*/ 33 w 188"/>
                  <a:gd name="T7" fmla="*/ 34 h 187"/>
                  <a:gd name="T8" fmla="*/ 154 w 188"/>
                  <a:gd name="T9" fmla="*/ 33 h 187"/>
                </a:gdLst>
                <a:ahLst/>
                <a:cxnLst>
                  <a:cxn ang="0">
                    <a:pos x="T0" y="T1"/>
                  </a:cxn>
                  <a:cxn ang="0">
                    <a:pos x="T2" y="T3"/>
                  </a:cxn>
                  <a:cxn ang="0">
                    <a:pos x="T4" y="T5"/>
                  </a:cxn>
                  <a:cxn ang="0">
                    <a:pos x="T6" y="T7"/>
                  </a:cxn>
                  <a:cxn ang="0">
                    <a:pos x="T8" y="T9"/>
                  </a:cxn>
                </a:cxnLst>
                <a:rect l="0" t="0" r="r" b="b"/>
                <a:pathLst>
                  <a:path w="188" h="187">
                    <a:moveTo>
                      <a:pt x="154" y="33"/>
                    </a:moveTo>
                    <a:cubicBezTo>
                      <a:pt x="188" y="66"/>
                      <a:pt x="188" y="120"/>
                      <a:pt x="155" y="154"/>
                    </a:cubicBezTo>
                    <a:cubicBezTo>
                      <a:pt x="122" y="187"/>
                      <a:pt x="68" y="187"/>
                      <a:pt x="34" y="154"/>
                    </a:cubicBezTo>
                    <a:cubicBezTo>
                      <a:pt x="1" y="121"/>
                      <a:pt x="0" y="67"/>
                      <a:pt x="33" y="34"/>
                    </a:cubicBezTo>
                    <a:cubicBezTo>
                      <a:pt x="67" y="0"/>
                      <a:pt x="121" y="0"/>
                      <a:pt x="154" y="3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36C6CD12-143B-4520-9D4F-BF6173F6EE9C}"/>
              </a:ext>
            </a:extLst>
          </p:cNvPr>
          <p:cNvGrpSpPr/>
          <p:nvPr/>
        </p:nvGrpSpPr>
        <p:grpSpPr>
          <a:xfrm>
            <a:off x="4727798" y="1417049"/>
            <a:ext cx="849979" cy="748974"/>
            <a:chOff x="5658648" y="1240247"/>
            <a:chExt cx="849979" cy="748974"/>
          </a:xfrm>
        </p:grpSpPr>
        <p:sp>
          <p:nvSpPr>
            <p:cNvPr id="136" name="TextBox 135">
              <a:extLst>
                <a:ext uri="{FF2B5EF4-FFF2-40B4-BE49-F238E27FC236}">
                  <a16:creationId xmlns:a16="http://schemas.microsoft.com/office/drawing/2014/main" id="{12779648-888B-48E6-BBA6-41460C5224A7}"/>
                </a:ext>
              </a:extLst>
            </p:cNvPr>
            <p:cNvSpPr txBox="1"/>
            <p:nvPr/>
          </p:nvSpPr>
          <p:spPr>
            <a:xfrm>
              <a:off x="5658648" y="1589111"/>
              <a:ext cx="8499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Service Bus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Relay</a:t>
              </a:r>
            </a:p>
          </p:txBody>
        </p:sp>
        <p:grpSp>
          <p:nvGrpSpPr>
            <p:cNvPr id="1047" name="Group 1046">
              <a:extLst>
                <a:ext uri="{FF2B5EF4-FFF2-40B4-BE49-F238E27FC236}">
                  <a16:creationId xmlns:a16="http://schemas.microsoft.com/office/drawing/2014/main" id="{2B0F1C1F-FBC6-E54A-96E5-BB152A3BE17C}"/>
                </a:ext>
              </a:extLst>
            </p:cNvPr>
            <p:cNvGrpSpPr/>
            <p:nvPr/>
          </p:nvGrpSpPr>
          <p:grpSpPr>
            <a:xfrm>
              <a:off x="5943676" y="1240247"/>
              <a:ext cx="268313" cy="252218"/>
              <a:chOff x="6682074" y="1427537"/>
              <a:chExt cx="268313" cy="252218"/>
            </a:xfrm>
          </p:grpSpPr>
          <p:sp>
            <p:nvSpPr>
              <p:cNvPr id="1040" name="Right Bracket 1039">
                <a:extLst>
                  <a:ext uri="{FF2B5EF4-FFF2-40B4-BE49-F238E27FC236}">
                    <a16:creationId xmlns:a16="http://schemas.microsoft.com/office/drawing/2014/main" id="{5A863599-E268-C145-AEBC-704DFFE92548}"/>
                  </a:ext>
                </a:extLst>
              </p:cNvPr>
              <p:cNvSpPr/>
              <p:nvPr/>
            </p:nvSpPr>
            <p:spPr>
              <a:xfrm rot="16200000">
                <a:off x="6788900" y="1320711"/>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4" name="Right Bracket 203">
                <a:extLst>
                  <a:ext uri="{FF2B5EF4-FFF2-40B4-BE49-F238E27FC236}">
                    <a16:creationId xmlns:a16="http://schemas.microsoft.com/office/drawing/2014/main" id="{D74BF012-CD1A-4146-9D52-8BF04B6B6DFD}"/>
                  </a:ext>
                </a:extLst>
              </p:cNvPr>
              <p:cNvSpPr/>
              <p:nvPr/>
            </p:nvSpPr>
            <p:spPr>
              <a:xfrm rot="5400000">
                <a:off x="6788900" y="1518268"/>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1" name="Oval 1040">
                <a:extLst>
                  <a:ext uri="{FF2B5EF4-FFF2-40B4-BE49-F238E27FC236}">
                    <a16:creationId xmlns:a16="http://schemas.microsoft.com/office/drawing/2014/main" id="{881820F8-C665-D449-98AC-D16CC07126CE}"/>
                  </a:ext>
                </a:extLst>
              </p:cNvPr>
              <p:cNvSpPr/>
              <p:nvPr/>
            </p:nvSpPr>
            <p:spPr bwMode="auto">
              <a:xfrm>
                <a:off x="6734415"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1919B3BC-61F4-8949-BF4E-38D05932014B}"/>
                  </a:ext>
                </a:extLst>
              </p:cNvPr>
              <p:cNvSpPr/>
              <p:nvPr/>
            </p:nvSpPr>
            <p:spPr bwMode="auto">
              <a:xfrm>
                <a:off x="6864070"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66BF028C-54EC-DE43-AF2B-52CACA507883}"/>
                  </a:ext>
                </a:extLst>
              </p:cNvPr>
              <p:cNvSpPr/>
              <p:nvPr/>
            </p:nvSpPr>
            <p:spPr bwMode="auto">
              <a:xfrm>
                <a:off x="6798105" y="1481499"/>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3" name="Straight Connector 1042">
                <a:extLst>
                  <a:ext uri="{FF2B5EF4-FFF2-40B4-BE49-F238E27FC236}">
                    <a16:creationId xmlns:a16="http://schemas.microsoft.com/office/drawing/2014/main" id="{CA54EC56-4DD6-224E-BB46-E929252FEA44}"/>
                  </a:ext>
                </a:extLst>
              </p:cNvPr>
              <p:cNvCxnSpPr>
                <a:cxnSpLocks/>
                <a:stCxn id="207" idx="1"/>
                <a:endCxn id="206" idx="1"/>
              </p:cNvCxnSpPr>
              <p:nvPr/>
            </p:nvCxnSpPr>
            <p:spPr>
              <a:xfrm>
                <a:off x="6804800" y="1488194"/>
                <a:ext cx="65965"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9E03D80F-E3A6-AF4C-872C-CB7393DE20F3}"/>
                  </a:ext>
                </a:extLst>
              </p:cNvPr>
              <p:cNvCxnSpPr>
                <a:stCxn id="207" idx="3"/>
                <a:endCxn id="1041" idx="3"/>
              </p:cNvCxnSpPr>
              <p:nvPr/>
            </p:nvCxnSpPr>
            <p:spPr>
              <a:xfrm flipH="1">
                <a:off x="6741110" y="1520523"/>
                <a:ext cx="63690"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83104206-A081-40B6-969C-B4262564DD5F}"/>
              </a:ext>
            </a:extLst>
          </p:cNvPr>
          <p:cNvGrpSpPr/>
          <p:nvPr/>
        </p:nvGrpSpPr>
        <p:grpSpPr>
          <a:xfrm>
            <a:off x="5486007" y="1426864"/>
            <a:ext cx="1216347" cy="743694"/>
            <a:chOff x="7758873" y="1251579"/>
            <a:chExt cx="1216347" cy="743694"/>
          </a:xfrm>
        </p:grpSpPr>
        <p:grpSp>
          <p:nvGrpSpPr>
            <p:cNvPr id="1039" name="Group 1038">
              <a:extLst>
                <a:ext uri="{FF2B5EF4-FFF2-40B4-BE49-F238E27FC236}">
                  <a16:creationId xmlns:a16="http://schemas.microsoft.com/office/drawing/2014/main" id="{F5304B92-0D93-DB41-B528-39501B8F8A00}"/>
                </a:ext>
              </a:extLst>
            </p:cNvPr>
            <p:cNvGrpSpPr/>
            <p:nvPr/>
          </p:nvGrpSpPr>
          <p:grpSpPr>
            <a:xfrm>
              <a:off x="8223369" y="1251579"/>
              <a:ext cx="257892" cy="257892"/>
              <a:chOff x="8979389" y="455455"/>
              <a:chExt cx="433250" cy="433250"/>
            </a:xfrm>
          </p:grpSpPr>
          <p:sp>
            <p:nvSpPr>
              <p:cNvPr id="1036" name="Oval 1035">
                <a:extLst>
                  <a:ext uri="{FF2B5EF4-FFF2-40B4-BE49-F238E27FC236}">
                    <a16:creationId xmlns:a16="http://schemas.microsoft.com/office/drawing/2014/main" id="{9342FA32-C345-AF49-A006-67D144D6CBEB}"/>
                  </a:ext>
                </a:extLst>
              </p:cNvPr>
              <p:cNvSpPr/>
              <p:nvPr/>
            </p:nvSpPr>
            <p:spPr bwMode="auto">
              <a:xfrm>
                <a:off x="8979389" y="455455"/>
                <a:ext cx="433250" cy="43325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8" name="Half Frame 1037">
                <a:extLst>
                  <a:ext uri="{FF2B5EF4-FFF2-40B4-BE49-F238E27FC236}">
                    <a16:creationId xmlns:a16="http://schemas.microsoft.com/office/drawing/2014/main" id="{EBD4A815-C0B8-564F-896D-F4894CF9E161}"/>
                  </a:ext>
                </a:extLst>
              </p:cNvPr>
              <p:cNvSpPr/>
              <p:nvPr/>
            </p:nvSpPr>
            <p:spPr bwMode="auto">
              <a:xfrm rot="5400000">
                <a:off x="9177355" y="555576"/>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Half Frame 200">
                <a:extLst>
                  <a:ext uri="{FF2B5EF4-FFF2-40B4-BE49-F238E27FC236}">
                    <a16:creationId xmlns:a16="http://schemas.microsoft.com/office/drawing/2014/main" id="{294B277D-B1C4-1A41-A776-A6D4E91FB485}"/>
                  </a:ext>
                </a:extLst>
              </p:cNvPr>
              <p:cNvSpPr/>
              <p:nvPr/>
            </p:nvSpPr>
            <p:spPr bwMode="auto">
              <a:xfrm rot="16200000">
                <a:off x="9068530" y="639932"/>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E68E28BC-2637-464C-A2CF-0B757551319C}"/>
                </a:ext>
              </a:extLst>
            </p:cNvPr>
            <p:cNvGrpSpPr/>
            <p:nvPr/>
          </p:nvGrpSpPr>
          <p:grpSpPr>
            <a:xfrm>
              <a:off x="7758873" y="1363691"/>
              <a:ext cx="1216347" cy="631582"/>
              <a:chOff x="7758873" y="1363691"/>
              <a:chExt cx="1216347" cy="631582"/>
            </a:xfrm>
          </p:grpSpPr>
          <p:sp>
            <p:nvSpPr>
              <p:cNvPr id="104" name="TextBox 103">
                <a:extLst>
                  <a:ext uri="{FF2B5EF4-FFF2-40B4-BE49-F238E27FC236}">
                    <a16:creationId xmlns:a16="http://schemas.microsoft.com/office/drawing/2014/main" id="{08CB1631-4ED2-47B0-AD6A-0901C7C849A8}"/>
                  </a:ext>
                </a:extLst>
              </p:cNvPr>
              <p:cNvSpPr txBox="1"/>
              <p:nvPr/>
            </p:nvSpPr>
            <p:spPr>
              <a:xfrm>
                <a:off x="7758873" y="1627757"/>
                <a:ext cx="1216347"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Bot Framework</a:t>
                </a:r>
              </a:p>
            </p:txBody>
          </p:sp>
          <p:grpSp>
            <p:nvGrpSpPr>
              <p:cNvPr id="1049" name="Group 1048">
                <a:extLst>
                  <a:ext uri="{FF2B5EF4-FFF2-40B4-BE49-F238E27FC236}">
                    <a16:creationId xmlns:a16="http://schemas.microsoft.com/office/drawing/2014/main" id="{FFD26E4D-5A27-EB47-ABD3-076004ED2E83}"/>
                  </a:ext>
                </a:extLst>
              </p:cNvPr>
              <p:cNvGrpSpPr/>
              <p:nvPr/>
            </p:nvGrpSpPr>
            <p:grpSpPr>
              <a:xfrm>
                <a:off x="8299137" y="1363691"/>
                <a:ext cx="109728" cy="45719"/>
                <a:chOff x="8169762" y="1528916"/>
                <a:chExt cx="105802" cy="45719"/>
              </a:xfrm>
            </p:grpSpPr>
            <p:sp>
              <p:nvSpPr>
                <p:cNvPr id="1048" name="Oval 1047">
                  <a:extLst>
                    <a:ext uri="{FF2B5EF4-FFF2-40B4-BE49-F238E27FC236}">
                      <a16:creationId xmlns:a16="http://schemas.microsoft.com/office/drawing/2014/main" id="{499AD347-3ED9-D745-8158-147039F06274}"/>
                    </a:ext>
                  </a:extLst>
                </p:cNvPr>
                <p:cNvSpPr/>
                <p:nvPr/>
              </p:nvSpPr>
              <p:spPr bwMode="auto">
                <a:xfrm>
                  <a:off x="8169762"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FCA94CB8-A35D-544F-B45A-1083DCFC6BCC}"/>
                    </a:ext>
                  </a:extLst>
                </p:cNvPr>
                <p:cNvSpPr/>
                <p:nvPr/>
              </p:nvSpPr>
              <p:spPr bwMode="auto">
                <a:xfrm>
                  <a:off x="8229845"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5" name="Group 4">
            <a:extLst>
              <a:ext uri="{FF2B5EF4-FFF2-40B4-BE49-F238E27FC236}">
                <a16:creationId xmlns:a16="http://schemas.microsoft.com/office/drawing/2014/main" id="{B03FD376-162A-45E1-99C3-03AEA545183F}"/>
              </a:ext>
            </a:extLst>
          </p:cNvPr>
          <p:cNvGrpSpPr/>
          <p:nvPr/>
        </p:nvGrpSpPr>
        <p:grpSpPr>
          <a:xfrm>
            <a:off x="7814442" y="2358995"/>
            <a:ext cx="895454" cy="712236"/>
            <a:chOff x="3949433" y="3292530"/>
            <a:chExt cx="895454" cy="712236"/>
          </a:xfrm>
        </p:grpSpPr>
        <p:sp>
          <p:nvSpPr>
            <p:cNvPr id="95" name="TextBox 94">
              <a:extLst>
                <a:ext uri="{FF2B5EF4-FFF2-40B4-BE49-F238E27FC236}">
                  <a16:creationId xmlns:a16="http://schemas.microsoft.com/office/drawing/2014/main" id="{58E47A69-0D91-4C13-9A03-FE6270CFB6F4}"/>
                </a:ext>
              </a:extLst>
            </p:cNvPr>
            <p:cNvSpPr txBox="1"/>
            <p:nvPr/>
          </p:nvSpPr>
          <p:spPr>
            <a:xfrm>
              <a:off x="3949433" y="3637250"/>
              <a:ext cx="895454"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Pipelines</a:t>
              </a:r>
            </a:p>
          </p:txBody>
        </p:sp>
        <p:grpSp>
          <p:nvGrpSpPr>
            <p:cNvPr id="217" name="Group 137">
              <a:extLst>
                <a:ext uri="{FF2B5EF4-FFF2-40B4-BE49-F238E27FC236}">
                  <a16:creationId xmlns:a16="http://schemas.microsoft.com/office/drawing/2014/main" id="{1DD5EB29-3EF5-A441-A2C8-0143C48E956C}"/>
                </a:ext>
              </a:extLst>
            </p:cNvPr>
            <p:cNvGrpSpPr>
              <a:grpSpLocks noChangeAspect="1"/>
            </p:cNvGrpSpPr>
            <p:nvPr/>
          </p:nvGrpSpPr>
          <p:grpSpPr bwMode="auto">
            <a:xfrm>
              <a:off x="4227491" y="3292530"/>
              <a:ext cx="285467" cy="285467"/>
              <a:chOff x="1013" y="1787"/>
              <a:chExt cx="312" cy="312"/>
            </a:xfrm>
          </p:grpSpPr>
          <p:sp>
            <p:nvSpPr>
              <p:cNvPr id="218" name="AutoShape 136">
                <a:extLst>
                  <a:ext uri="{FF2B5EF4-FFF2-40B4-BE49-F238E27FC236}">
                    <a16:creationId xmlns:a16="http://schemas.microsoft.com/office/drawing/2014/main" id="{BCF8DB1B-BBB3-1E4B-865B-2ADC9FCC1F6F}"/>
                  </a:ext>
                </a:extLst>
              </p:cNvPr>
              <p:cNvSpPr>
                <a:spLocks noChangeAspect="1" noChangeArrowheads="1" noTextEdit="1"/>
              </p:cNvSpPr>
              <p:nvPr/>
            </p:nvSpPr>
            <p:spPr bwMode="auto">
              <a:xfrm>
                <a:off x="1013"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9" name="Freeform 138">
                <a:extLst>
                  <a:ext uri="{FF2B5EF4-FFF2-40B4-BE49-F238E27FC236}">
                    <a16:creationId xmlns:a16="http://schemas.microsoft.com/office/drawing/2014/main" id="{29A54109-62BD-6444-9CF3-3ADB580FDC60}"/>
                  </a:ext>
                </a:extLst>
              </p:cNvPr>
              <p:cNvSpPr>
                <a:spLocks/>
              </p:cNvSpPr>
              <p:nvPr/>
            </p:nvSpPr>
            <p:spPr bwMode="auto">
              <a:xfrm>
                <a:off x="1042" y="1816"/>
                <a:ext cx="254" cy="254"/>
              </a:xfrm>
              <a:custGeom>
                <a:avLst/>
                <a:gdLst>
                  <a:gd name="T0" fmla="*/ 0 w 254"/>
                  <a:gd name="T1" fmla="*/ 0 h 254"/>
                  <a:gd name="T2" fmla="*/ 254 w 254"/>
                  <a:gd name="T3" fmla="*/ 0 h 254"/>
                  <a:gd name="T4" fmla="*/ 0 w 254"/>
                  <a:gd name="T5" fmla="*/ 254 h 254"/>
                  <a:gd name="T6" fmla="*/ 254 w 254"/>
                  <a:gd name="T7" fmla="*/ 254 h 254"/>
                </a:gdLst>
                <a:ahLst/>
                <a:cxnLst>
                  <a:cxn ang="0">
                    <a:pos x="T0" y="T1"/>
                  </a:cxn>
                  <a:cxn ang="0">
                    <a:pos x="T2" y="T3"/>
                  </a:cxn>
                  <a:cxn ang="0">
                    <a:pos x="T4" y="T5"/>
                  </a:cxn>
                  <a:cxn ang="0">
                    <a:pos x="T6" y="T7"/>
                  </a:cxn>
                </a:cxnLst>
                <a:rect l="0" t="0" r="r" b="b"/>
                <a:pathLst>
                  <a:path w="254" h="254">
                    <a:moveTo>
                      <a:pt x="0" y="0"/>
                    </a:moveTo>
                    <a:lnTo>
                      <a:pt x="254" y="0"/>
                    </a:lnTo>
                    <a:lnTo>
                      <a:pt x="0" y="254"/>
                    </a:lnTo>
                    <a:lnTo>
                      <a:pt x="254" y="254"/>
                    </a:lnTo>
                  </a:path>
                </a:pathLst>
              </a:custGeom>
              <a:noFill/>
              <a:ln w="63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0" name="Oval 139">
                <a:extLst>
                  <a:ext uri="{FF2B5EF4-FFF2-40B4-BE49-F238E27FC236}">
                    <a16:creationId xmlns:a16="http://schemas.microsoft.com/office/drawing/2014/main" id="{A355668E-6840-A442-B6B7-1E5ABC9B8778}"/>
                  </a:ext>
                </a:extLst>
              </p:cNvPr>
              <p:cNvSpPr>
                <a:spLocks noChangeArrowheads="1"/>
              </p:cNvSpPr>
              <p:nvPr/>
            </p:nvSpPr>
            <p:spPr bwMode="auto">
              <a:xfrm>
                <a:off x="1013" y="1787"/>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1" name="Oval 140">
                <a:extLst>
                  <a:ext uri="{FF2B5EF4-FFF2-40B4-BE49-F238E27FC236}">
                    <a16:creationId xmlns:a16="http://schemas.microsoft.com/office/drawing/2014/main" id="{B93B00B6-893E-3A4E-968E-0FAF71DA1063}"/>
                  </a:ext>
                </a:extLst>
              </p:cNvPr>
              <p:cNvSpPr>
                <a:spLocks noChangeArrowheads="1"/>
              </p:cNvSpPr>
              <p:nvPr/>
            </p:nvSpPr>
            <p:spPr bwMode="auto">
              <a:xfrm>
                <a:off x="1140" y="1914"/>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2" name="Oval 141">
                <a:extLst>
                  <a:ext uri="{FF2B5EF4-FFF2-40B4-BE49-F238E27FC236}">
                    <a16:creationId xmlns:a16="http://schemas.microsoft.com/office/drawing/2014/main" id="{1567F07B-C501-D241-9E3A-BA270E166F72}"/>
                  </a:ext>
                </a:extLst>
              </p:cNvPr>
              <p:cNvSpPr>
                <a:spLocks noChangeArrowheads="1"/>
              </p:cNvSpPr>
              <p:nvPr/>
            </p:nvSpPr>
            <p:spPr bwMode="auto">
              <a:xfrm>
                <a:off x="1267" y="2041"/>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3" name="Oval 142">
                <a:extLst>
                  <a:ext uri="{FF2B5EF4-FFF2-40B4-BE49-F238E27FC236}">
                    <a16:creationId xmlns:a16="http://schemas.microsoft.com/office/drawing/2014/main" id="{434890D3-A8EE-6E4B-8031-3319B45FF16A}"/>
                  </a:ext>
                </a:extLst>
              </p:cNvPr>
              <p:cNvSpPr>
                <a:spLocks noChangeArrowheads="1"/>
              </p:cNvSpPr>
              <p:nvPr/>
            </p:nvSpPr>
            <p:spPr bwMode="auto">
              <a:xfrm>
                <a:off x="1267" y="1787"/>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4" name="Oval 143">
                <a:extLst>
                  <a:ext uri="{FF2B5EF4-FFF2-40B4-BE49-F238E27FC236}">
                    <a16:creationId xmlns:a16="http://schemas.microsoft.com/office/drawing/2014/main" id="{C3527DFA-9099-2846-B8AE-AAF1A1EEB2A1}"/>
                  </a:ext>
                </a:extLst>
              </p:cNvPr>
              <p:cNvSpPr>
                <a:spLocks noChangeArrowheads="1"/>
              </p:cNvSpPr>
              <p:nvPr/>
            </p:nvSpPr>
            <p:spPr bwMode="auto">
              <a:xfrm>
                <a:off x="1013" y="2041"/>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25" name="Group 224">
            <a:extLst>
              <a:ext uri="{FF2B5EF4-FFF2-40B4-BE49-F238E27FC236}">
                <a16:creationId xmlns:a16="http://schemas.microsoft.com/office/drawing/2014/main" id="{EB444BC4-25A7-5944-8B24-93600B839912}"/>
              </a:ext>
            </a:extLst>
          </p:cNvPr>
          <p:cNvGrpSpPr/>
          <p:nvPr/>
        </p:nvGrpSpPr>
        <p:grpSpPr>
          <a:xfrm>
            <a:off x="0" y="6215635"/>
            <a:ext cx="11444140" cy="322080"/>
            <a:chOff x="0" y="6215635"/>
            <a:chExt cx="11444140" cy="322080"/>
          </a:xfrm>
        </p:grpSpPr>
        <p:grpSp>
          <p:nvGrpSpPr>
            <p:cNvPr id="226" name="Group 225">
              <a:extLst>
                <a:ext uri="{FF2B5EF4-FFF2-40B4-BE49-F238E27FC236}">
                  <a16:creationId xmlns:a16="http://schemas.microsoft.com/office/drawing/2014/main" id="{332F7A45-4D31-E049-8D9E-AB610D306793}"/>
                </a:ext>
              </a:extLst>
            </p:cNvPr>
            <p:cNvGrpSpPr/>
            <p:nvPr/>
          </p:nvGrpSpPr>
          <p:grpSpPr>
            <a:xfrm>
              <a:off x="401868" y="6399215"/>
              <a:ext cx="9076291" cy="138500"/>
              <a:chOff x="401868" y="6316085"/>
              <a:chExt cx="9076291" cy="138500"/>
            </a:xfrm>
          </p:grpSpPr>
          <p:sp>
            <p:nvSpPr>
              <p:cNvPr id="232" name="TextBox 231">
                <a:extLst>
                  <a:ext uri="{FF2B5EF4-FFF2-40B4-BE49-F238E27FC236}">
                    <a16:creationId xmlns:a16="http://schemas.microsoft.com/office/drawing/2014/main" id="{15C4C283-900D-AD42-B85B-629264E6E153}"/>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Scenario discussion</a:t>
                </a:r>
              </a:p>
            </p:txBody>
          </p:sp>
          <p:sp>
            <p:nvSpPr>
              <p:cNvPr id="233" name="TextBox 232">
                <a:extLst>
                  <a:ext uri="{FF2B5EF4-FFF2-40B4-BE49-F238E27FC236}">
                    <a16:creationId xmlns:a16="http://schemas.microsoft.com/office/drawing/2014/main" id="{EB2D0173-7748-C649-BE65-F4CA6EB53D8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Additional information</a:t>
                </a:r>
              </a:p>
            </p:txBody>
          </p:sp>
          <p:sp>
            <p:nvSpPr>
              <p:cNvPr id="234" name="TextBox 233">
                <a:extLst>
                  <a:ext uri="{FF2B5EF4-FFF2-40B4-BE49-F238E27FC236}">
                    <a16:creationId xmlns:a16="http://schemas.microsoft.com/office/drawing/2014/main" id="{D5E893BF-F861-BA47-8435-242992ADD10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227" name="Group 226">
              <a:extLst>
                <a:ext uri="{FF2B5EF4-FFF2-40B4-BE49-F238E27FC236}">
                  <a16:creationId xmlns:a16="http://schemas.microsoft.com/office/drawing/2014/main" id="{28ACFC77-A1FA-4A41-AB74-CE347C0B967E}"/>
                </a:ext>
              </a:extLst>
            </p:cNvPr>
            <p:cNvGrpSpPr/>
            <p:nvPr/>
          </p:nvGrpSpPr>
          <p:grpSpPr>
            <a:xfrm>
              <a:off x="0" y="6215635"/>
              <a:ext cx="11444140" cy="131976"/>
              <a:chOff x="0" y="6058468"/>
              <a:chExt cx="11444140" cy="131976"/>
            </a:xfrm>
          </p:grpSpPr>
          <p:cxnSp>
            <p:nvCxnSpPr>
              <p:cNvPr id="228" name="Straight Arrow Connector 227">
                <a:extLst>
                  <a:ext uri="{FF2B5EF4-FFF2-40B4-BE49-F238E27FC236}">
                    <a16:creationId xmlns:a16="http://schemas.microsoft.com/office/drawing/2014/main" id="{9651DBB0-6B6B-3B4E-8BA5-AE3F99A0143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DBA44D69-703B-A246-935F-2B82D9BB7DB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a:extLst>
                  <a:ext uri="{FF2B5EF4-FFF2-40B4-BE49-F238E27FC236}">
                    <a16:creationId xmlns:a16="http://schemas.microsoft.com/office/drawing/2014/main" id="{20382A04-B5CA-5F47-B749-A2F119EBBD2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Oval 230">
                <a:extLst>
                  <a:ext uri="{FF2B5EF4-FFF2-40B4-BE49-F238E27FC236}">
                    <a16:creationId xmlns:a16="http://schemas.microsoft.com/office/drawing/2014/main" id="{1E3E6FE9-36F4-B24C-B2E3-A428A4EF60B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 name="Group 20">
            <a:extLst>
              <a:ext uri="{FF2B5EF4-FFF2-40B4-BE49-F238E27FC236}">
                <a16:creationId xmlns:a16="http://schemas.microsoft.com/office/drawing/2014/main" id="{F66EEA40-32D9-494F-B36B-A7C678F5B441}"/>
              </a:ext>
            </a:extLst>
          </p:cNvPr>
          <p:cNvGrpSpPr/>
          <p:nvPr/>
        </p:nvGrpSpPr>
        <p:grpSpPr>
          <a:xfrm>
            <a:off x="7784842" y="1384593"/>
            <a:ext cx="840786" cy="794179"/>
            <a:chOff x="5006675" y="2043262"/>
            <a:chExt cx="840786" cy="794179"/>
          </a:xfrm>
        </p:grpSpPr>
        <p:sp>
          <p:nvSpPr>
            <p:cNvPr id="183" name="TextBox 182">
              <a:extLst>
                <a:ext uri="{FF2B5EF4-FFF2-40B4-BE49-F238E27FC236}">
                  <a16:creationId xmlns:a16="http://schemas.microsoft.com/office/drawing/2014/main" id="{092C6DF6-5093-4EC7-9E9C-5D4F47B351E5}"/>
                </a:ext>
              </a:extLst>
            </p:cNvPr>
            <p:cNvSpPr txBox="1"/>
            <p:nvPr/>
          </p:nvSpPr>
          <p:spPr>
            <a:xfrm>
              <a:off x="5006675" y="2469925"/>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Dynamics 365</a:t>
              </a:r>
            </a:p>
          </p:txBody>
        </p:sp>
        <p:pic>
          <p:nvPicPr>
            <p:cNvPr id="1028" name="Picture 4">
              <a:extLst>
                <a:ext uri="{FF2B5EF4-FFF2-40B4-BE49-F238E27FC236}">
                  <a16:creationId xmlns:a16="http://schemas.microsoft.com/office/drawing/2014/main" id="{893BAE7A-40FB-416D-9210-DCC2467532A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185" t="13059" r="68322" b="14918"/>
            <a:stretch/>
          </p:blipFill>
          <p:spPr bwMode="auto">
            <a:xfrm>
              <a:off x="5285468" y="2043262"/>
              <a:ext cx="299539" cy="3800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Straight Connector 31">
            <a:extLst>
              <a:ext uri="{FF2B5EF4-FFF2-40B4-BE49-F238E27FC236}">
                <a16:creationId xmlns:a16="http://schemas.microsoft.com/office/drawing/2014/main" id="{60C1435E-7159-4AC6-8777-8B6985FF1E5F}"/>
              </a:ext>
            </a:extLst>
          </p:cNvPr>
          <p:cNvCxnSpPr/>
          <p:nvPr/>
        </p:nvCxnSpPr>
        <p:spPr>
          <a:xfrm>
            <a:off x="4592580" y="1298004"/>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4783724-F985-43A3-95C3-7433149EA30B}"/>
              </a:ext>
            </a:extLst>
          </p:cNvPr>
          <p:cNvCxnSpPr>
            <a:cxnSpLocks/>
          </p:cNvCxnSpPr>
          <p:nvPr/>
        </p:nvCxnSpPr>
        <p:spPr>
          <a:xfrm>
            <a:off x="4591080" y="4224685"/>
            <a:ext cx="7022163"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C6F4FB4A-A3D4-4947-AAA8-CD4973BEF279}"/>
              </a:ext>
            </a:extLst>
          </p:cNvPr>
          <p:cNvSpPr txBox="1"/>
          <p:nvPr/>
        </p:nvSpPr>
        <p:spPr>
          <a:xfrm>
            <a:off x="7592017" y="4885037"/>
            <a:ext cx="1010492" cy="153888"/>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SQL</a:t>
            </a:r>
          </a:p>
        </p:txBody>
      </p:sp>
      <p:cxnSp>
        <p:nvCxnSpPr>
          <p:cNvPr id="186" name="Straight Connector 185">
            <a:extLst>
              <a:ext uri="{FF2B5EF4-FFF2-40B4-BE49-F238E27FC236}">
                <a16:creationId xmlns:a16="http://schemas.microsoft.com/office/drawing/2014/main" id="{34E3A333-ECB7-4DE3-8F56-6D6F2D296A00}"/>
              </a:ext>
            </a:extLst>
          </p:cNvPr>
          <p:cNvCxnSpPr/>
          <p:nvPr/>
        </p:nvCxnSpPr>
        <p:spPr>
          <a:xfrm>
            <a:off x="11618712" y="1306088"/>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983598E-AD9C-40A6-BD73-5279D75C5B05}"/>
              </a:ext>
            </a:extLst>
          </p:cNvPr>
          <p:cNvSpPr txBox="1"/>
          <p:nvPr/>
        </p:nvSpPr>
        <p:spPr>
          <a:xfrm>
            <a:off x="3614056" y="5724406"/>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On-premises</a:t>
            </a:r>
          </a:p>
        </p:txBody>
      </p:sp>
      <p:sp>
        <p:nvSpPr>
          <p:cNvPr id="150" name="TextBox 149">
            <a:extLst>
              <a:ext uri="{FF2B5EF4-FFF2-40B4-BE49-F238E27FC236}">
                <a16:creationId xmlns:a16="http://schemas.microsoft.com/office/drawing/2014/main" id="{4818C09B-61DC-431E-987C-5E931FA03C30}"/>
              </a:ext>
            </a:extLst>
          </p:cNvPr>
          <p:cNvSpPr txBox="1"/>
          <p:nvPr/>
        </p:nvSpPr>
        <p:spPr>
          <a:xfrm>
            <a:off x="3615561" y="4031237"/>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Cloud</a:t>
            </a:r>
          </a:p>
        </p:txBody>
      </p:sp>
    </p:spTree>
    <p:extLst>
      <p:ext uri="{BB962C8B-B14F-4D97-AF65-F5344CB8AC3E}">
        <p14:creationId xmlns:p14="http://schemas.microsoft.com/office/powerpoint/2010/main" val="301473648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of the architecture">
            <a:extLst>
              <a:ext uri="{FF2B5EF4-FFF2-40B4-BE49-F238E27FC236}">
                <a16:creationId xmlns:a16="http://schemas.microsoft.com/office/drawing/2014/main" id="{06FC3378-E1FB-425C-B1D3-2146BC5F4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633" y="499533"/>
            <a:ext cx="10081558" cy="549505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0239F53-B865-402E-9C6A-E8EC56EED13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IoT</a:t>
            </a:r>
          </a:p>
        </p:txBody>
      </p:sp>
      <p:grpSp>
        <p:nvGrpSpPr>
          <p:cNvPr id="20" name="Group 19">
            <a:extLst>
              <a:ext uri="{FF2B5EF4-FFF2-40B4-BE49-F238E27FC236}">
                <a16:creationId xmlns:a16="http://schemas.microsoft.com/office/drawing/2014/main" id="{5CB00DA6-6D6C-4B9C-83BC-4CC1CF43D4D9}"/>
              </a:ext>
            </a:extLst>
          </p:cNvPr>
          <p:cNvGrpSpPr/>
          <p:nvPr/>
        </p:nvGrpSpPr>
        <p:grpSpPr>
          <a:xfrm>
            <a:off x="0" y="6215635"/>
            <a:ext cx="11444140" cy="322080"/>
            <a:chOff x="0" y="6215635"/>
            <a:chExt cx="11444140" cy="322080"/>
          </a:xfrm>
        </p:grpSpPr>
        <p:grpSp>
          <p:nvGrpSpPr>
            <p:cNvPr id="21" name="Group 20">
              <a:extLst>
                <a:ext uri="{FF2B5EF4-FFF2-40B4-BE49-F238E27FC236}">
                  <a16:creationId xmlns:a16="http://schemas.microsoft.com/office/drawing/2014/main" id="{D4861746-09D0-461F-B831-005262897CEE}"/>
                </a:ext>
              </a:extLst>
            </p:cNvPr>
            <p:cNvGrpSpPr/>
            <p:nvPr/>
          </p:nvGrpSpPr>
          <p:grpSpPr>
            <a:xfrm>
              <a:off x="401868" y="6399215"/>
              <a:ext cx="9076291" cy="138500"/>
              <a:chOff x="401868" y="6316085"/>
              <a:chExt cx="9076291" cy="138500"/>
            </a:xfrm>
          </p:grpSpPr>
          <p:sp>
            <p:nvSpPr>
              <p:cNvPr id="27" name="TextBox 26">
                <a:extLst>
                  <a:ext uri="{FF2B5EF4-FFF2-40B4-BE49-F238E27FC236}">
                    <a16:creationId xmlns:a16="http://schemas.microsoft.com/office/drawing/2014/main" id="{D9892873-9EB9-40B5-BA81-22557C089ABE}"/>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Scenario discussion</a:t>
                </a:r>
              </a:p>
            </p:txBody>
          </p:sp>
          <p:sp>
            <p:nvSpPr>
              <p:cNvPr id="28" name="TextBox 27">
                <a:extLst>
                  <a:ext uri="{FF2B5EF4-FFF2-40B4-BE49-F238E27FC236}">
                    <a16:creationId xmlns:a16="http://schemas.microsoft.com/office/drawing/2014/main" id="{266892A3-7E11-48E2-A25E-B32EDEA43448}"/>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rPr>
                  <a:t>Additional information</a:t>
                </a:r>
              </a:p>
            </p:txBody>
          </p:sp>
          <p:sp>
            <p:nvSpPr>
              <p:cNvPr id="29" name="TextBox 28">
                <a:extLst>
                  <a:ext uri="{FF2B5EF4-FFF2-40B4-BE49-F238E27FC236}">
                    <a16:creationId xmlns:a16="http://schemas.microsoft.com/office/drawing/2014/main" id="{9264707D-8A66-4B71-BE4E-175A91322714}"/>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Call to action</a:t>
                </a:r>
              </a:p>
            </p:txBody>
          </p:sp>
        </p:grpSp>
        <p:grpSp>
          <p:nvGrpSpPr>
            <p:cNvPr id="22" name="Group 21">
              <a:extLst>
                <a:ext uri="{FF2B5EF4-FFF2-40B4-BE49-F238E27FC236}">
                  <a16:creationId xmlns:a16="http://schemas.microsoft.com/office/drawing/2014/main" id="{E016F084-9A53-4D70-BBF5-01A12CDDC224}"/>
                </a:ext>
              </a:extLst>
            </p:cNvPr>
            <p:cNvGrpSpPr/>
            <p:nvPr/>
          </p:nvGrpSpPr>
          <p:grpSpPr>
            <a:xfrm>
              <a:off x="0" y="6215635"/>
              <a:ext cx="11444140" cy="131976"/>
              <a:chOff x="0" y="6058468"/>
              <a:chExt cx="11444140" cy="131976"/>
            </a:xfrm>
          </p:grpSpPr>
          <p:cxnSp>
            <p:nvCxnSpPr>
              <p:cNvPr id="23" name="Straight Arrow Connector 22">
                <a:extLst>
                  <a:ext uri="{FF2B5EF4-FFF2-40B4-BE49-F238E27FC236}">
                    <a16:creationId xmlns:a16="http://schemas.microsoft.com/office/drawing/2014/main" id="{1C4AFF2A-3B8A-473D-B9C9-7B0B559B82AA}"/>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4" name="Oval 23">
                <a:extLst>
                  <a:ext uri="{FF2B5EF4-FFF2-40B4-BE49-F238E27FC236}">
                    <a16:creationId xmlns:a16="http://schemas.microsoft.com/office/drawing/2014/main" id="{04F32F42-CAAB-474E-9814-E865F4EE26B8}"/>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036AB664-DB18-42D8-90AB-423A9A521026}"/>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F6BAC29C-A4DD-4D25-9DAE-065F89975D08}"/>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93764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Near zero downtime migration using log shipping</a:t>
            </a:r>
          </a:p>
          <a:p>
            <a:pPr lvl="0" defTabSz="914400">
              <a:spcBef>
                <a:spcPts val="600"/>
              </a:spcBef>
              <a:defRPr/>
            </a:pPr>
            <a:r>
              <a:rPr lang="en-US" sz="1200">
                <a:solidFill>
                  <a:srgbClr val="000000"/>
                </a:solidFill>
              </a:rPr>
              <a:t>Fully managed business continuity with failover groups</a:t>
            </a:r>
          </a:p>
          <a:p>
            <a:pPr lvl="0" defTabSz="914400">
              <a:spcBef>
                <a:spcPts val="600"/>
              </a:spcBef>
              <a:defRPr/>
            </a:pPr>
            <a:r>
              <a:rPr lang="en-US" sz="1200">
                <a:solidFill>
                  <a:srgbClr val="000000"/>
                </a:solidFill>
              </a:rPr>
              <a:t>Projected return on investment of 212 percent over three years</a:t>
            </a:r>
            <a:r>
              <a:rPr lang="en-US" sz="1200" baseline="30000">
                <a:solidFill>
                  <a:srgbClr val="000000"/>
                </a:solidFill>
              </a:rPr>
              <a:t>1</a:t>
            </a:r>
            <a:r>
              <a:rPr lang="en-US" sz="1200">
                <a:solidFill>
                  <a:srgbClr val="000000"/>
                </a:solidFill>
              </a:rPr>
              <a:t> </a:t>
            </a:r>
          </a:p>
          <a:p>
            <a:pPr lvl="0" defTabSz="914400">
              <a:spcBef>
                <a:spcPts val="600"/>
              </a:spcBef>
              <a:defRPr/>
            </a:pPr>
            <a:r>
              <a:rPr lang="en-US" sz="1200">
                <a:solidFill>
                  <a:srgbClr val="000000"/>
                </a:solidFill>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instance or instance pool</a:t>
            </a:r>
          </a:p>
          <a:p>
            <a:pPr lvl="0" defTabSz="914400">
              <a:spcBef>
                <a:spcPts val="600"/>
              </a:spcBef>
              <a:defRPr/>
            </a:pPr>
            <a:r>
              <a:rPr lang="en-US" sz="1200">
                <a:solidFill>
                  <a:srgbClr val="000000"/>
                </a:solidFill>
              </a:rPr>
              <a:t>SQL Server surface area (vast majority)</a:t>
            </a:r>
          </a:p>
          <a:p>
            <a:pPr lvl="0" defTabSz="914400">
              <a:spcBef>
                <a:spcPts val="600"/>
              </a:spcBef>
              <a:defRPr/>
            </a:pPr>
            <a:r>
              <a:rPr lang="en-US" sz="1200">
                <a:solidFill>
                  <a:srgbClr val="000000"/>
                </a:solidFill>
              </a:rPr>
              <a:t>Native virtual network support</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solidFill>
                  <a:srgbClr val="000000"/>
                </a:solidFill>
              </a:rPr>
              <a:t>Customer challenge </a:t>
            </a:r>
          </a:p>
          <a:p>
            <a:pPr lvl="0" defTabSz="914314">
              <a:buClr>
                <a:srgbClr val="0078D4"/>
              </a:buClr>
              <a:defRPr/>
            </a:pPr>
            <a:r>
              <a:rPr lang="en-US" sz="1200" b="0">
                <a:solidFill>
                  <a:srgbClr val="000000"/>
                </a:solidFill>
                <a:latin typeface="Segoe UI"/>
              </a:rPr>
              <a:t>I want to migrate to the cloud, remove management overhead, but I need instance-scoped features (Service Broker, SQL Server Agent,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t>Solution </a:t>
            </a:r>
          </a:p>
          <a:p>
            <a:pPr lvl="1">
              <a:buClr>
                <a:srgbClr val="0078D4"/>
              </a:buClr>
              <a:defRPr/>
            </a:pPr>
            <a:r>
              <a:rPr lang="en-US" sz="1200">
                <a:solidFill>
                  <a:schemeClr val="tx1"/>
                </a:solidFill>
                <a:latin typeface="Segoe UI" panose="020B0502040204020203" pitchFamily="34" charset="0"/>
              </a:rPr>
              <a:t>Managed instance combines leading security features with SQL Server compatibility and  business model designed for on-premises customers</a:t>
            </a:r>
          </a:p>
        </p:txBody>
      </p:sp>
      <p:cxnSp>
        <p:nvCxnSpPr>
          <p:cNvPr id="91" name="Straight Connector 90">
            <a:extLst>
              <a:ext uri="{FF2B5EF4-FFF2-40B4-BE49-F238E27FC236}">
                <a16:creationId xmlns:a16="http://schemas.microsoft.com/office/drawing/2014/main" id="{C035C4DE-A02F-B94E-A40B-877C328D3104}"/>
              </a:ext>
            </a:extLst>
          </p:cNvPr>
          <p:cNvCxnSpPr>
            <a:cxnSpLocks/>
          </p:cNvCxnSpPr>
          <p:nvPr/>
        </p:nvCxnSpPr>
        <p:spPr>
          <a:xfrm>
            <a:off x="2660836" y="4765764"/>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3A3B85F-F861-F548-B1A1-0738D3EA6D49}"/>
              </a:ext>
            </a:extLst>
          </p:cNvPr>
          <p:cNvCxnSpPr>
            <a:cxnSpLocks/>
          </p:cNvCxnSpPr>
          <p:nvPr/>
        </p:nvCxnSpPr>
        <p:spPr>
          <a:xfrm>
            <a:off x="587292" y="4758436"/>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DBD2A07-FB6F-0C4E-96A4-2A09DA306610}"/>
              </a:ext>
            </a:extLst>
          </p:cNvPr>
          <p:cNvSpPr txBox="1"/>
          <p:nvPr/>
        </p:nvSpPr>
        <p:spPr>
          <a:xfrm>
            <a:off x="566174" y="5685856"/>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3">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a:t>Azure SQL managed instance eases cloud migration  </a:t>
            </a:r>
          </a:p>
        </p:txBody>
      </p:sp>
      <p:sp>
        <p:nvSpPr>
          <p:cNvPr id="40" name="Rectangle 39">
            <a:extLst>
              <a:ext uri="{FF2B5EF4-FFF2-40B4-BE49-F238E27FC236}">
                <a16:creationId xmlns:a16="http://schemas.microsoft.com/office/drawing/2014/main" id="{4405A422-47EC-F44D-BFAD-91BE07509476}"/>
              </a:ext>
            </a:extLst>
          </p:cNvPr>
          <p:cNvSpPr/>
          <p:nvPr/>
        </p:nvSpPr>
        <p:spPr>
          <a:xfrm>
            <a:off x="2981390" y="4832461"/>
            <a:ext cx="7925986"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Komatsu easily migrated 1.5 TBs of data thanks to near complete compatibility with SQL Server, plus 49% cost reduction and 25-30% performance gains. </a:t>
            </a:r>
          </a:p>
        </p:txBody>
      </p:sp>
      <p:pic>
        <p:nvPicPr>
          <p:cNvPr id="4" name="Picture 3">
            <a:extLst>
              <a:ext uri="{FF2B5EF4-FFF2-40B4-BE49-F238E27FC236}">
                <a16:creationId xmlns:a16="http://schemas.microsoft.com/office/drawing/2014/main" id="{3CD683EB-CB65-AC42-B5FA-58DFEF3797E0}"/>
              </a:ext>
            </a:extLst>
          </p:cNvPr>
          <p:cNvPicPr>
            <a:picLocks noChangeAspect="1"/>
          </p:cNvPicPr>
          <p:nvPr/>
        </p:nvPicPr>
        <p:blipFill>
          <a:blip r:embed="rId4"/>
          <a:stretch>
            <a:fillRect/>
          </a:stretch>
        </p:blipFill>
        <p:spPr>
          <a:xfrm>
            <a:off x="750378" y="4904587"/>
            <a:ext cx="1589906" cy="297874"/>
          </a:xfrm>
          <a:prstGeom prst="rect">
            <a:avLst/>
          </a:prstGeom>
        </p:spPr>
      </p:pic>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63109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93" grpId="0"/>
      <p:bldP spid="40"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40933" y="1233082"/>
            <a:ext cx="9477904" cy="4382738"/>
          </a:xfrm>
        </p:spPr>
        <p:txBody>
          <a:bodyPr/>
          <a:lstStyle/>
          <a:p>
            <a:pPr marL="0" indent="0">
              <a:buNone/>
            </a:pPr>
            <a:r>
              <a:rPr lang="en-US" sz="1600" dirty="0">
                <a:solidFill>
                  <a:schemeClr val="tx1"/>
                </a:solidFill>
                <a:latin typeface="+mn-lt"/>
              </a:rPr>
              <a:t>Microsoft Learn: Azure SQL fundamentals learning path</a:t>
            </a:r>
          </a:p>
          <a:p>
            <a:pPr marL="0" indent="0">
              <a:buNone/>
            </a:pPr>
            <a:r>
              <a:rPr lang="en-US" sz="1600" b="1" dirty="0">
                <a:solidFill>
                  <a:schemeClr val="accent1"/>
                </a:solidFill>
                <a:latin typeface="+mn-lt"/>
              </a:rPr>
              <a:t>aka.ms/azuresqlfundamentals</a:t>
            </a:r>
          </a:p>
          <a:p>
            <a:pPr marL="0" indent="0">
              <a:buNone/>
            </a:pPr>
            <a:endParaRPr lang="en-US" sz="1600" dirty="0">
              <a:latin typeface="+mn-lt"/>
            </a:endParaRPr>
          </a:p>
          <a:p>
            <a:pPr marL="0" indent="0">
              <a:buNone/>
            </a:pPr>
            <a:r>
              <a:rPr lang="en-US" sz="1600" dirty="0">
                <a:solidFill>
                  <a:schemeClr val="tx1"/>
                </a:solidFill>
                <a:latin typeface="+mn-lt"/>
              </a:rPr>
              <a:t>Select the Azure SQL Workshop</a:t>
            </a:r>
          </a:p>
          <a:p>
            <a:pPr marL="0" indent="0">
              <a:buNone/>
            </a:pPr>
            <a:r>
              <a:rPr lang="en-US" sz="1600" b="1" dirty="0">
                <a:solidFill>
                  <a:schemeClr val="accent1"/>
                </a:solidFill>
                <a:latin typeface="+mn-lt"/>
              </a:rPr>
              <a:t>aka.ms/sqlworkshops</a:t>
            </a:r>
          </a:p>
          <a:p>
            <a:pPr marL="0" indent="0">
              <a:buNone/>
            </a:pPr>
            <a:endParaRPr lang="en-US" sz="1600" dirty="0">
              <a:latin typeface="+mn-lt"/>
            </a:endParaRPr>
          </a:p>
          <a:p>
            <a:pPr marL="0" indent="0">
              <a:buNone/>
            </a:pPr>
            <a:r>
              <a:rPr lang="en-US" sz="1600" dirty="0">
                <a:solidFill>
                  <a:schemeClr val="tx1"/>
                </a:solidFill>
                <a:latin typeface="+mn-lt"/>
              </a:rPr>
              <a:t>How to choose tool</a:t>
            </a:r>
          </a:p>
          <a:p>
            <a:pPr marL="0" indent="0">
              <a:buNone/>
            </a:pPr>
            <a:r>
              <a:rPr lang="en-US" sz="1600" b="1" dirty="0">
                <a:solidFill>
                  <a:schemeClr val="accent1"/>
                </a:solidFill>
                <a:latin typeface="+mn-lt"/>
              </a:rPr>
              <a:t>aka.ms/</a:t>
            </a:r>
            <a:r>
              <a:rPr lang="en-US" sz="1600" b="1" dirty="0" err="1">
                <a:solidFill>
                  <a:schemeClr val="accent1"/>
                </a:solidFill>
                <a:latin typeface="+mn-lt"/>
              </a:rPr>
              <a:t>chooseazuresql</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Azure SQL documentation</a:t>
            </a:r>
          </a:p>
          <a:p>
            <a:pPr marL="0" indent="0">
              <a:buNone/>
            </a:pPr>
            <a:r>
              <a:rPr lang="en-US" sz="1600" b="1" dirty="0">
                <a:solidFill>
                  <a:schemeClr val="accent1"/>
                </a:solidFill>
                <a:latin typeface="+mn-lt"/>
              </a:rPr>
              <a:t>aka.ms/</a:t>
            </a:r>
            <a:r>
              <a:rPr lang="en-US" sz="1600" b="1" dirty="0" err="1">
                <a:solidFill>
                  <a:schemeClr val="accent1"/>
                </a:solidFill>
                <a:latin typeface="+mn-lt"/>
              </a:rPr>
              <a:t>azuresqldocs</a:t>
            </a:r>
            <a:endParaRPr lang="en-US" sz="1600" b="1" dirty="0">
              <a:solidFill>
                <a:schemeClr val="accent1"/>
              </a:solidFill>
              <a:latin typeface="+mn-lt"/>
            </a:endParaRPr>
          </a:p>
          <a:p>
            <a:pPr marL="0" indent="0">
              <a:buNone/>
            </a:pPr>
            <a:endParaRPr lang="en-US" sz="1600" dirty="0">
              <a:latin typeface="+mn-lt"/>
            </a:endParaRPr>
          </a:p>
          <a:p>
            <a:pPr marL="0" indent="0">
              <a:buNone/>
            </a:pPr>
            <a:r>
              <a:rPr lang="en-US" sz="1600" dirty="0">
                <a:solidFill>
                  <a:schemeClr val="tx1"/>
                </a:solidFill>
                <a:latin typeface="+mn-lt"/>
              </a:rPr>
              <a:t>More videos from our team</a:t>
            </a:r>
          </a:p>
          <a:p>
            <a:pPr marL="0" indent="0">
              <a:buNone/>
            </a:pPr>
            <a:r>
              <a:rPr lang="en-US" sz="1600" b="1" dirty="0">
                <a:solidFill>
                  <a:schemeClr val="accent1"/>
                </a:solidFill>
                <a:latin typeface="+mn-lt"/>
              </a:rPr>
              <a:t>aka.ms/azuresql4beginners</a:t>
            </a:r>
          </a:p>
          <a:p>
            <a:pPr marL="0" indent="0">
              <a:buNone/>
            </a:pPr>
            <a:r>
              <a:rPr lang="en-US" sz="1600" b="1" dirty="0">
                <a:solidFill>
                  <a:schemeClr val="accent1"/>
                </a:solidFill>
                <a:latin typeface="+mn-lt"/>
              </a:rPr>
              <a:t>aka.ms/</a:t>
            </a:r>
            <a:r>
              <a:rPr lang="en-US" sz="1600" b="1" dirty="0" err="1">
                <a:solidFill>
                  <a:schemeClr val="accent1"/>
                </a:solidFill>
                <a:latin typeface="+mn-lt"/>
              </a:rPr>
              <a:t>dataexposed</a:t>
            </a:r>
            <a:endParaRPr lang="en-US" sz="1600" b="1" dirty="0">
              <a:solidFill>
                <a:schemeClr val="accent1"/>
              </a:solidFill>
              <a:latin typeface="+mn-lt"/>
            </a:endParaRP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782523"/>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3007802"/>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893066"/>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2148137"/>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26">
            <a:extLst>
              <a:ext uri="{FF2B5EF4-FFF2-40B4-BE49-F238E27FC236}">
                <a16:creationId xmlns:a16="http://schemas.microsoft.com/office/drawing/2014/main" id="{8E5E99BA-BA61-224B-9400-CDBAB593974F}"/>
              </a:ext>
            </a:extLst>
          </p:cNvPr>
          <p:cNvGrpSpPr>
            <a:grpSpLocks noChangeAspect="1"/>
          </p:cNvGrpSpPr>
          <p:nvPr/>
        </p:nvGrpSpPr>
        <p:grpSpPr bwMode="auto">
          <a:xfrm>
            <a:off x="598978" y="1256573"/>
            <a:ext cx="495300" cy="495300"/>
            <a:chOff x="2204" y="999"/>
            <a:chExt cx="312" cy="312"/>
          </a:xfrm>
        </p:grpSpPr>
        <p:sp>
          <p:nvSpPr>
            <p:cNvPr id="32" name="AutoShape 25">
              <a:extLst>
                <a:ext uri="{FF2B5EF4-FFF2-40B4-BE49-F238E27FC236}">
                  <a16:creationId xmlns:a16="http://schemas.microsoft.com/office/drawing/2014/main" id="{4DF934C4-E153-9A41-A55A-3521DAC32F72}"/>
                </a:ext>
              </a:extLst>
            </p:cNvPr>
            <p:cNvSpPr>
              <a:spLocks noChangeAspect="1" noChangeArrowheads="1" noTextEdit="1"/>
            </p:cNvSpPr>
            <p:nvPr/>
          </p:nvSpPr>
          <p:spPr bwMode="auto">
            <a:xfrm>
              <a:off x="220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7">
              <a:extLst>
                <a:ext uri="{FF2B5EF4-FFF2-40B4-BE49-F238E27FC236}">
                  <a16:creationId xmlns:a16="http://schemas.microsoft.com/office/drawing/2014/main" id="{012F634A-2344-2947-8341-18A22753ADB7}"/>
                </a:ext>
              </a:extLst>
            </p:cNvPr>
            <p:cNvSpPr>
              <a:spLocks noChangeArrowheads="1"/>
            </p:cNvSpPr>
            <p:nvPr/>
          </p:nvSpPr>
          <p:spPr bwMode="auto">
            <a:xfrm>
              <a:off x="2204"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a:extLst>
                <a:ext uri="{FF2B5EF4-FFF2-40B4-BE49-F238E27FC236}">
                  <a16:creationId xmlns:a16="http://schemas.microsoft.com/office/drawing/2014/main" id="{441869FE-1378-7944-8110-9F30C9A84202}"/>
                </a:ext>
              </a:extLst>
            </p:cNvPr>
            <p:cNvSpPr>
              <a:spLocks/>
            </p:cNvSpPr>
            <p:nvPr/>
          </p:nvSpPr>
          <p:spPr bwMode="auto">
            <a:xfrm>
              <a:off x="2233" y="1028"/>
              <a:ext cx="122" cy="255"/>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a:extLst>
                <a:ext uri="{FF2B5EF4-FFF2-40B4-BE49-F238E27FC236}">
                  <a16:creationId xmlns:a16="http://schemas.microsoft.com/office/drawing/2014/main" id="{7099A54E-77FD-504B-9E47-A0644D449BF4}"/>
                </a:ext>
              </a:extLst>
            </p:cNvPr>
            <p:cNvSpPr>
              <a:spLocks/>
            </p:cNvSpPr>
            <p:nvPr/>
          </p:nvSpPr>
          <p:spPr bwMode="auto">
            <a:xfrm>
              <a:off x="2365" y="1028"/>
              <a:ext cx="122" cy="255"/>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D1C8C7D8-D896-2D42-AA09-587C0F4C0479}"/>
              </a:ext>
            </a:extLst>
          </p:cNvPr>
          <p:cNvGrpSpPr/>
          <p:nvPr/>
        </p:nvGrpSpPr>
        <p:grpSpPr>
          <a:xfrm>
            <a:off x="0" y="6215635"/>
            <a:ext cx="11444140" cy="322080"/>
            <a:chOff x="0" y="6215635"/>
            <a:chExt cx="11444140" cy="322080"/>
          </a:xfrm>
        </p:grpSpPr>
        <p:grpSp>
          <p:nvGrpSpPr>
            <p:cNvPr id="37" name="Group 36">
              <a:extLst>
                <a:ext uri="{FF2B5EF4-FFF2-40B4-BE49-F238E27FC236}">
                  <a16:creationId xmlns:a16="http://schemas.microsoft.com/office/drawing/2014/main" id="{1225F7DF-410D-9547-A35A-9019E14B46D5}"/>
                </a:ext>
              </a:extLst>
            </p:cNvPr>
            <p:cNvGrpSpPr/>
            <p:nvPr/>
          </p:nvGrpSpPr>
          <p:grpSpPr>
            <a:xfrm>
              <a:off x="401868" y="6399215"/>
              <a:ext cx="9076291" cy="138500"/>
              <a:chOff x="401868" y="6316085"/>
              <a:chExt cx="9076291" cy="138500"/>
            </a:xfrm>
          </p:grpSpPr>
          <p:sp>
            <p:nvSpPr>
              <p:cNvPr id="43" name="TextBox 42">
                <a:extLst>
                  <a:ext uri="{FF2B5EF4-FFF2-40B4-BE49-F238E27FC236}">
                    <a16:creationId xmlns:a16="http://schemas.microsoft.com/office/drawing/2014/main" id="{3D6ED5E8-6786-F74E-8527-39980B4180B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44" name="TextBox 43">
                <a:extLst>
                  <a:ext uri="{FF2B5EF4-FFF2-40B4-BE49-F238E27FC236}">
                    <a16:creationId xmlns:a16="http://schemas.microsoft.com/office/drawing/2014/main" id="{1C795D3D-09CC-1747-AF23-C255D7C5ED8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45" name="TextBox 44">
                <a:extLst>
                  <a:ext uri="{FF2B5EF4-FFF2-40B4-BE49-F238E27FC236}">
                    <a16:creationId xmlns:a16="http://schemas.microsoft.com/office/drawing/2014/main" id="{DAE13E1C-1736-0141-B7CC-D2020EABED8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38" name="Group 37">
              <a:extLst>
                <a:ext uri="{FF2B5EF4-FFF2-40B4-BE49-F238E27FC236}">
                  <a16:creationId xmlns:a16="http://schemas.microsoft.com/office/drawing/2014/main" id="{2A0046EC-4887-414A-A064-CCC4D6525A4C}"/>
                </a:ext>
              </a:extLst>
            </p:cNvPr>
            <p:cNvGrpSpPr/>
            <p:nvPr/>
          </p:nvGrpSpPr>
          <p:grpSpPr>
            <a:xfrm>
              <a:off x="0" y="6215635"/>
              <a:ext cx="11444140" cy="131976"/>
              <a:chOff x="0" y="6058468"/>
              <a:chExt cx="11444140" cy="131976"/>
            </a:xfrm>
          </p:grpSpPr>
          <p:cxnSp>
            <p:nvCxnSpPr>
              <p:cNvPr id="39" name="Straight Arrow Connector 38">
                <a:extLst>
                  <a:ext uri="{FF2B5EF4-FFF2-40B4-BE49-F238E27FC236}">
                    <a16:creationId xmlns:a16="http://schemas.microsoft.com/office/drawing/2014/main" id="{855729A4-4420-0741-BF87-C7A7CA1C205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22D7042-1002-134F-A315-FACAC56AE92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3C147533-105A-BE43-811F-9FE012D892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F42ADF80-DB27-8046-9A2E-375028F1E480}"/>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261415441"/>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1C0C1533-4739-E245-9E9F-82C41DBC4B12}"/>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0881446D-D056-7C4E-93B6-02717A53FC6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F58924ED-7B7F-C64A-9EF8-4154100D093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E0E26D29-2D8C-064F-84D5-813AF0C9033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293CDC7C-9B98-3D4A-9AF8-433C3885BFE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4A1FEF03-4F2D-3B4D-9E9F-C14E7F91C551}"/>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FF204D0A-A1DE-0A42-8A10-3D645DD5ECB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8016B697-D485-9E4E-AB26-70742C2ECB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70EE692F-384B-9340-9B32-6CD62F504F5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80FE8D75-B248-DB4C-B699-0C6EC69AFFC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7350E64A-CD69-7C4B-B39C-22E8A7266F7F}"/>
              </a:ext>
            </a:extLst>
          </p:cNvPr>
          <p:cNvGrpSpPr>
            <a:grpSpLocks noChangeAspect="1"/>
          </p:cNvGrpSpPr>
          <p:nvPr/>
        </p:nvGrpSpPr>
        <p:grpSpPr bwMode="auto">
          <a:xfrm>
            <a:off x="4428335" y="3363771"/>
            <a:ext cx="263951" cy="263951"/>
            <a:chOff x="2812" y="999"/>
            <a:chExt cx="312" cy="312"/>
          </a:xfrm>
        </p:grpSpPr>
        <p:sp>
          <p:nvSpPr>
            <p:cNvPr id="16" name="AutoShape 45">
              <a:extLst>
                <a:ext uri="{FF2B5EF4-FFF2-40B4-BE49-F238E27FC236}">
                  <a16:creationId xmlns:a16="http://schemas.microsoft.com/office/drawing/2014/main" id="{A8770AED-D319-5646-8A16-CA61FDB4BF8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7ABF357F-B5CA-E24F-B55A-7FF09535FC8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BFA322C9-3F00-9441-8717-57FE140C922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5808F262-A818-2D48-8841-142C8594A47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Title 1">
            <a:extLst>
              <a:ext uri="{FF2B5EF4-FFF2-40B4-BE49-F238E27FC236}">
                <a16:creationId xmlns:a16="http://schemas.microsoft.com/office/drawing/2014/main" id="{677E4B3E-5394-E24F-8EE1-6588457B64C1}"/>
              </a:ext>
            </a:extLst>
          </p:cNvPr>
          <p:cNvSpPr txBox="1">
            <a:spLocks/>
          </p:cNvSpPr>
          <p:nvPr/>
        </p:nvSpPr>
        <p:spPr>
          <a:xfrm>
            <a:off x="584200" y="2643166"/>
            <a:ext cx="2326410" cy="1107996"/>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Call to action</a:t>
            </a:r>
          </a:p>
        </p:txBody>
      </p:sp>
      <p:cxnSp>
        <p:nvCxnSpPr>
          <p:cNvPr id="21" name="Straight Connector 20">
            <a:extLst>
              <a:ext uri="{FF2B5EF4-FFF2-40B4-BE49-F238E27FC236}">
                <a16:creationId xmlns:a16="http://schemas.microsoft.com/office/drawing/2014/main" id="{ACBDD464-E425-D044-8FD3-25F944C17FE3}"/>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ADFF92-2CFA-C24E-AEAF-D83AE2E776BA}"/>
              </a:ext>
            </a:extLst>
          </p:cNvPr>
          <p:cNvSpPr txBox="1"/>
          <p:nvPr/>
        </p:nvSpPr>
        <p:spPr>
          <a:xfrm>
            <a:off x="4991100" y="1580750"/>
            <a:ext cx="4242315" cy="3447098"/>
          </a:xfrm>
          <a:prstGeom prst="rect">
            <a:avLst/>
          </a:prstGeom>
          <a:noFill/>
        </p:spPr>
        <p:txBody>
          <a:bodyPr wrap="none" lIns="0" tIns="0" rIns="0" bIns="0" rtlCol="0">
            <a:spAutoFit/>
          </a:bodyPr>
          <a:lstStyle/>
          <a:p>
            <a:pPr algn="l">
              <a:spcAft>
                <a:spcPts val="2400"/>
              </a:spcAft>
            </a:pPr>
            <a:r>
              <a:rPr lang="en-US" sz="2000"/>
              <a:t>Try it yourself</a:t>
            </a:r>
          </a:p>
          <a:p>
            <a:pPr algn="l"/>
            <a:r>
              <a:rPr lang="en-US" sz="2000"/>
              <a:t>Pick a workload</a:t>
            </a:r>
          </a:p>
          <a:p>
            <a:pPr marL="349250" indent="-169863">
              <a:buClr>
                <a:schemeClr val="accent1"/>
              </a:buClr>
              <a:buFont typeface="Arial" panose="020B0604020202020204" pitchFamily="34" charset="0"/>
              <a:buChar char="•"/>
            </a:pPr>
            <a:r>
              <a:rPr lang="en-US" sz="1600"/>
              <a:t>Start small</a:t>
            </a:r>
          </a:p>
          <a:p>
            <a:pPr marL="349250" indent="-169863">
              <a:spcAft>
                <a:spcPts val="2400"/>
              </a:spcAft>
              <a:buClr>
                <a:schemeClr val="accent1"/>
              </a:buClr>
              <a:buFont typeface="Arial" panose="020B0604020202020204" pitchFamily="34" charset="0"/>
              <a:buChar char="•"/>
            </a:pPr>
            <a:r>
              <a:rPr lang="en-US" sz="1600"/>
              <a:t>Decide what to use</a:t>
            </a:r>
          </a:p>
          <a:p>
            <a:pPr algn="l"/>
            <a:r>
              <a:rPr lang="en-US" sz="2000"/>
              <a:t>Do a proof of concept</a:t>
            </a:r>
            <a:endParaRPr lang="en-US" sz="1600"/>
          </a:p>
          <a:p>
            <a:pPr marL="349250" indent="-169863">
              <a:spcAft>
                <a:spcPts val="2400"/>
              </a:spcAft>
              <a:buClr>
                <a:schemeClr val="accent1"/>
              </a:buClr>
              <a:buFont typeface="Arial" panose="020B0604020202020204" pitchFamily="34" charset="0"/>
              <a:buChar char="•"/>
            </a:pPr>
            <a:r>
              <a:rPr lang="en-US" sz="1600"/>
              <a:t>Try your SQL Server “toolbox” in Azure SQL</a:t>
            </a:r>
          </a:p>
          <a:p>
            <a:r>
              <a:rPr lang="en-US" sz="2000"/>
              <a:t>Azure is ready for you</a:t>
            </a:r>
          </a:p>
          <a:p>
            <a:pPr marL="179387">
              <a:buClr>
                <a:schemeClr val="accent1"/>
              </a:buClr>
            </a:pPr>
            <a:endParaRPr lang="en-US" sz="1600"/>
          </a:p>
          <a:p>
            <a:pPr algn="l"/>
            <a:endParaRPr lang="en-US" sz="2000"/>
          </a:p>
        </p:txBody>
      </p:sp>
      <p:grpSp>
        <p:nvGrpSpPr>
          <p:cNvPr id="24" name="Group 23">
            <a:extLst>
              <a:ext uri="{FF2B5EF4-FFF2-40B4-BE49-F238E27FC236}">
                <a16:creationId xmlns:a16="http://schemas.microsoft.com/office/drawing/2014/main" id="{E755046B-2C71-744E-B813-FB05EC287028}"/>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939B08B-3A07-9B46-B0F6-2DBFC1FA1F12}"/>
                </a:ext>
              </a:extLst>
            </p:cNvPr>
            <p:cNvGrpSpPr/>
            <p:nvPr/>
          </p:nvGrpSpPr>
          <p:grpSpPr>
            <a:xfrm>
              <a:off x="401868" y="6399215"/>
              <a:ext cx="9076291" cy="138500"/>
              <a:chOff x="401868" y="6316085"/>
              <a:chExt cx="9076291" cy="138500"/>
            </a:xfrm>
          </p:grpSpPr>
          <p:sp>
            <p:nvSpPr>
              <p:cNvPr id="31" name="TextBox 30">
                <a:extLst>
                  <a:ext uri="{FF2B5EF4-FFF2-40B4-BE49-F238E27FC236}">
                    <a16:creationId xmlns:a16="http://schemas.microsoft.com/office/drawing/2014/main" id="{7440DB6F-5A1C-0047-9E5E-7E6E2DE91215}"/>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32" name="TextBox 31">
                <a:extLst>
                  <a:ext uri="{FF2B5EF4-FFF2-40B4-BE49-F238E27FC236}">
                    <a16:creationId xmlns:a16="http://schemas.microsoft.com/office/drawing/2014/main" id="{36A81842-9AC4-1D47-BE73-82EE3CD31C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33" name="TextBox 32">
                <a:extLst>
                  <a:ext uri="{FF2B5EF4-FFF2-40B4-BE49-F238E27FC236}">
                    <a16:creationId xmlns:a16="http://schemas.microsoft.com/office/drawing/2014/main" id="{8F8E63D2-76CE-104E-89DC-FEAD9BCB326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Call to action</a:t>
                </a:r>
              </a:p>
            </p:txBody>
          </p:sp>
        </p:grpSp>
        <p:grpSp>
          <p:nvGrpSpPr>
            <p:cNvPr id="26" name="Group 25">
              <a:extLst>
                <a:ext uri="{FF2B5EF4-FFF2-40B4-BE49-F238E27FC236}">
                  <a16:creationId xmlns:a16="http://schemas.microsoft.com/office/drawing/2014/main" id="{52D873FC-30AD-F344-B8A2-23826CC1041E}"/>
                </a:ext>
              </a:extLst>
            </p:cNvPr>
            <p:cNvGrpSpPr/>
            <p:nvPr/>
          </p:nvGrpSpPr>
          <p:grpSpPr>
            <a:xfrm>
              <a:off x="0" y="6215635"/>
              <a:ext cx="11444140" cy="131976"/>
              <a:chOff x="0" y="6058468"/>
              <a:chExt cx="11444140" cy="131976"/>
            </a:xfrm>
          </p:grpSpPr>
          <p:cxnSp>
            <p:nvCxnSpPr>
              <p:cNvPr id="27" name="Straight Arrow Connector 26">
                <a:extLst>
                  <a:ext uri="{FF2B5EF4-FFF2-40B4-BE49-F238E27FC236}">
                    <a16:creationId xmlns:a16="http://schemas.microsoft.com/office/drawing/2014/main" id="{07E829E8-0633-9345-BA2E-B0116CE1A31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B098D75-04C8-FC43-862E-03952B7D5F3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0FB53C2A-71DE-B941-A6CA-06830C909E1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5389CF9-9324-674A-B19C-ADBC266EA48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4" name="Group 46">
            <a:extLst>
              <a:ext uri="{FF2B5EF4-FFF2-40B4-BE49-F238E27FC236}">
                <a16:creationId xmlns:a16="http://schemas.microsoft.com/office/drawing/2014/main" id="{95C44AAE-DE0D-4607-A056-1AB22000AFE3}"/>
              </a:ext>
            </a:extLst>
          </p:cNvPr>
          <p:cNvGrpSpPr>
            <a:grpSpLocks noChangeAspect="1"/>
          </p:cNvGrpSpPr>
          <p:nvPr/>
        </p:nvGrpSpPr>
        <p:grpSpPr bwMode="auto">
          <a:xfrm>
            <a:off x="4428334" y="4181461"/>
            <a:ext cx="263951" cy="263951"/>
            <a:chOff x="2812" y="999"/>
            <a:chExt cx="312" cy="312"/>
          </a:xfrm>
        </p:grpSpPr>
        <p:sp>
          <p:nvSpPr>
            <p:cNvPr id="35" name="AutoShape 45">
              <a:extLst>
                <a:ext uri="{FF2B5EF4-FFF2-40B4-BE49-F238E27FC236}">
                  <a16:creationId xmlns:a16="http://schemas.microsoft.com/office/drawing/2014/main" id="{696A1662-80A0-4650-A801-66BF6F230CC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E0E75D75-24F9-461C-A98E-BDF97A28487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F160AF8B-2BD7-4E12-9531-6EF2317DF87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128C5830-B1E7-4C6B-9AAC-71C4162F3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4901012"/>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Open Q&amp;A</a:t>
            </a:r>
            <a:br>
              <a:rPr lang="en-US" sz="4400" dirty="0">
                <a:solidFill>
                  <a:schemeClr val="accent6"/>
                </a:solidFill>
              </a:rPr>
            </a:br>
            <a:r>
              <a:rPr lang="en-US" sz="4400" dirty="0">
                <a:solidFill>
                  <a:schemeClr val="accent2"/>
                </a:solidFill>
              </a:rPr>
              <a:t>Ask us anything</a:t>
            </a:r>
            <a:endParaRPr lang="en-US" sz="4400" spc="0" dirty="0">
              <a:solidFill>
                <a:schemeClr val="accent2"/>
              </a:solidFill>
            </a:endParaRPr>
          </a:p>
        </p:txBody>
      </p:sp>
      <p:sp>
        <p:nvSpPr>
          <p:cNvPr id="5" name="Title 3">
            <a:extLst>
              <a:ext uri="{FF2B5EF4-FFF2-40B4-BE49-F238E27FC236}">
                <a16:creationId xmlns:a16="http://schemas.microsoft.com/office/drawing/2014/main" id="{54FC29B7-0A1C-41E8-A080-E05BA5EA9CB9}"/>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UI Semibold"/>
                <a:ea typeface="+mn-ea"/>
                <a:cs typeface="Segoe UI" pitchFamily="34" charset="0"/>
              </a:rPr>
              <a:t>twitter:  	@bobwardms 	@AnalyticAnna 				@AzureSQL	#AzureSQL</a:t>
            </a:r>
          </a:p>
        </p:txBody>
      </p:sp>
    </p:spTree>
    <p:extLst>
      <p:ext uri="{BB962C8B-B14F-4D97-AF65-F5344CB8AC3E}">
        <p14:creationId xmlns:p14="http://schemas.microsoft.com/office/powerpoint/2010/main" val="172706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
        <p:nvSpPr>
          <p:cNvPr id="4" name="Title 3">
            <a:extLst>
              <a:ext uri="{FF2B5EF4-FFF2-40B4-BE49-F238E27FC236}">
                <a16:creationId xmlns:a16="http://schemas.microsoft.com/office/drawing/2014/main" id="{1DE7BB66-D449-4856-855D-7A0E127D1333}"/>
              </a:ext>
            </a:extLst>
          </p:cNvPr>
          <p:cNvSpPr txBox="1">
            <a:spLocks/>
          </p:cNvSpPr>
          <p:nvPr/>
        </p:nvSpPr>
        <p:spPr>
          <a:xfrm>
            <a:off x="584199" y="5724789"/>
            <a:ext cx="10899239" cy="331627"/>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400" spc="0">
                <a:solidFill>
                  <a:schemeClr val="bg2"/>
                </a:solidFill>
              </a:rPr>
              <a:t>twitter:  	@bobwardms 	@AnalyticAnna 				@AzureSQL	#AzureSQL</a:t>
            </a: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Industry highest availability SLA of 99.995%</a:t>
            </a:r>
          </a:p>
          <a:p>
            <a:pPr lvl="0" defTabSz="914400">
              <a:spcBef>
                <a:spcPts val="600"/>
              </a:spcBef>
              <a:defRPr/>
            </a:pPr>
            <a:r>
              <a:rPr lang="en-US" sz="1200">
                <a:solidFill>
                  <a:srgbClr val="000000"/>
                </a:solidFill>
              </a:rPr>
              <a:t>Industry only business continuity SLA with 5 second RPO and 30 second RTO</a:t>
            </a:r>
          </a:p>
          <a:p>
            <a:pPr lvl="0" defTabSz="914400">
              <a:spcBef>
                <a:spcPts val="600"/>
              </a:spcBef>
              <a:defRPr/>
            </a:pPr>
            <a:r>
              <a:rPr lang="en-US" sz="1200">
                <a:solidFill>
                  <a:srgbClr val="000000"/>
                </a:solidFill>
              </a:rPr>
              <a:t>Price-performance leader for mission-critical workloads while costing up to 86 percent less than AWS RDS (</a:t>
            </a:r>
            <a:r>
              <a:rPr lang="en-US" sz="1200" err="1">
                <a:solidFill>
                  <a:srgbClr val="000000"/>
                </a:solidFill>
              </a:rPr>
              <a:t>GigaOm</a:t>
            </a:r>
            <a:r>
              <a:rPr lang="en-US" sz="1200">
                <a:solidFill>
                  <a:srgbClr val="000000"/>
                </a:solidFill>
              </a:rPr>
              <a:t>)</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database or elastic pool</a:t>
            </a:r>
          </a:p>
          <a:p>
            <a:pPr lvl="0" defTabSz="914400">
              <a:spcBef>
                <a:spcPts val="600"/>
              </a:spcBef>
              <a:defRPr/>
            </a:pPr>
            <a:r>
              <a:rPr lang="en-US" sz="1200">
                <a:solidFill>
                  <a:srgbClr val="000000"/>
                </a:solidFill>
              </a:rPr>
              <a:t>Hyperscale storage (100TB+)</a:t>
            </a:r>
          </a:p>
          <a:p>
            <a:pPr lvl="0" defTabSz="914400">
              <a:spcBef>
                <a:spcPts val="600"/>
              </a:spcBef>
              <a:defRPr/>
            </a:pPr>
            <a:r>
              <a:rPr lang="en-US" sz="1200">
                <a:solidFill>
                  <a:srgbClr val="000000"/>
                </a:solidFill>
              </a:rPr>
              <a:t>Serverless compute</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Private link support </a:t>
            </a:r>
          </a:p>
          <a:p>
            <a:pPr lvl="0" defTabSz="914400">
              <a:spcBef>
                <a:spcPts val="600"/>
              </a:spcBef>
              <a:defRPr/>
            </a:pPr>
            <a:r>
              <a:rPr lang="en-US" sz="1200">
                <a:solidFill>
                  <a:srgbClr val="000000"/>
                </a:solidFill>
              </a:rPr>
              <a:t>High availability 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a:t>Azure SQL Database 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15511" y="2076609"/>
            <a:ext cx="3170169"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build modern apps, potentially multi-tenanted,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212943" y="3536964"/>
            <a:ext cx="326160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sp>
        <p:nvSpPr>
          <p:cNvPr id="22" name="Rectangle 21">
            <a:extLst>
              <a:ext uri="{FF2B5EF4-FFF2-40B4-BE49-F238E27FC236}">
                <a16:creationId xmlns:a16="http://schemas.microsoft.com/office/drawing/2014/main" id="{E3A4D6B5-BE20-4E3A-86F2-67A9FD451A7E}"/>
              </a:ext>
            </a:extLst>
          </p:cNvPr>
          <p:cNvSpPr/>
          <p:nvPr/>
        </p:nvSpPr>
        <p:spPr>
          <a:xfrm>
            <a:off x="2949469" y="4841275"/>
            <a:ext cx="8654268"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rPr>
              <a:t>AccuWeather uses Azure SQL Database to provide an automated, scalable weather prediction service </a:t>
            </a:r>
            <a:endParaRPr kumimoji="0" lang="en-US" sz="1400" b="0" i="0" u="none" strike="noStrike" kern="1200" cap="none" spc="0" normalizeH="0" baseline="0" noProof="0">
              <a:ln>
                <a:noFill/>
              </a:ln>
              <a:solidFill>
                <a:srgbClr val="0177D7"/>
              </a:solidFill>
              <a:effectLst/>
              <a:uLnTx/>
              <a:uFillTx/>
              <a:latin typeface="Segoe UI Semibold"/>
              <a:ea typeface="Segoe UI Semilight" charset="0"/>
              <a:cs typeface="Segoe UI Semilight" charset="0"/>
            </a:endParaRPr>
          </a:p>
        </p:txBody>
      </p:sp>
      <p:pic>
        <p:nvPicPr>
          <p:cNvPr id="17" name="Picture 16">
            <a:extLst>
              <a:ext uri="{FF2B5EF4-FFF2-40B4-BE49-F238E27FC236}">
                <a16:creationId xmlns:a16="http://schemas.microsoft.com/office/drawing/2014/main" id="{379D4587-75C9-0C47-A879-B629A71ECA2F}"/>
              </a:ext>
            </a:extLst>
          </p:cNvPr>
          <p:cNvPicPr>
            <a:picLocks noChangeAspect="1"/>
          </p:cNvPicPr>
          <p:nvPr/>
        </p:nvPicPr>
        <p:blipFill>
          <a:blip r:embed="rId3"/>
          <a:stretch>
            <a:fillRect/>
          </a:stretch>
        </p:blipFill>
        <p:spPr>
          <a:xfrm>
            <a:off x="566174" y="4959869"/>
            <a:ext cx="1873918" cy="285772"/>
          </a:xfrm>
          <a:prstGeom prst="rect">
            <a:avLst/>
          </a:prstGeom>
        </p:spPr>
      </p:pic>
      <p:grpSp>
        <p:nvGrpSpPr>
          <p:cNvPr id="31" name="Group 30">
            <a:extLst>
              <a:ext uri="{FF2B5EF4-FFF2-40B4-BE49-F238E27FC236}">
                <a16:creationId xmlns:a16="http://schemas.microsoft.com/office/drawing/2014/main" id="{A9509E6D-9ACE-3C46-B034-A4AB6B4F281C}"/>
              </a:ext>
            </a:extLst>
          </p:cNvPr>
          <p:cNvGrpSpPr/>
          <p:nvPr/>
        </p:nvGrpSpPr>
        <p:grpSpPr>
          <a:xfrm>
            <a:off x="587292" y="2113671"/>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87292" y="354802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7F230382-CEA8-A040-838E-351623684811}"/>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E33044-DF67-E54F-84C7-F3D39A015578}"/>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FF647C-01E5-0E45-88BD-F712C33E5439}"/>
              </a:ext>
            </a:extLst>
          </p:cNvPr>
          <p:cNvSpPr txBox="1"/>
          <p:nvPr/>
        </p:nvSpPr>
        <p:spPr>
          <a:xfrm>
            <a:off x="566174" y="5685857"/>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4">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6384" y="485026"/>
            <a:ext cx="701096" cy="697183"/>
          </a:xfrm>
          <a:prstGeom prst="rect">
            <a:avLst/>
          </a:prstGeom>
        </p:spPr>
      </p:pic>
      <p:grpSp>
        <p:nvGrpSpPr>
          <p:cNvPr id="48" name="Group 47">
            <a:extLst>
              <a:ext uri="{FF2B5EF4-FFF2-40B4-BE49-F238E27FC236}">
                <a16:creationId xmlns:a16="http://schemas.microsoft.com/office/drawing/2014/main" id="{FB2CCD63-EF40-CD46-9F64-620E0D18E3C7}"/>
              </a:ext>
            </a:extLst>
          </p:cNvPr>
          <p:cNvGrpSpPr/>
          <p:nvPr/>
        </p:nvGrpSpPr>
        <p:grpSpPr>
          <a:xfrm>
            <a:off x="0" y="6215635"/>
            <a:ext cx="11444140" cy="324677"/>
            <a:chOff x="0" y="6058468"/>
            <a:chExt cx="11444140" cy="324677"/>
          </a:xfrm>
        </p:grpSpPr>
        <p:cxnSp>
          <p:nvCxnSpPr>
            <p:cNvPr id="60" name="Straight Arrow Connector 59">
              <a:extLst>
                <a:ext uri="{FF2B5EF4-FFF2-40B4-BE49-F238E27FC236}">
                  <a16:creationId xmlns:a16="http://schemas.microsoft.com/office/drawing/2014/main" id="{B419B289-F427-A24E-A34D-3033A2555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E7DC919-7B67-F644-AED5-9F7A7162F5B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6B5CC696-154C-D744-B359-F082A2294CA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8305A3CF-2BF7-744B-BB3A-25AF9B5D069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1E47C483-3F48-F94D-8BB3-EB9C33FDC52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9F0000B-826E-6945-8B4F-C8FDEA5ABE9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C51819B8-0390-B340-A93B-F34A1DFA7265}"/>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D0859C81-3AE9-614F-B231-88CB0B87497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68" name="TextBox 67">
              <a:extLst>
                <a:ext uri="{FF2B5EF4-FFF2-40B4-BE49-F238E27FC236}">
                  <a16:creationId xmlns:a16="http://schemas.microsoft.com/office/drawing/2014/main" id="{2825AA1F-2471-6F40-8B47-48C8948F90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9" name="TextBox 68">
              <a:extLst>
                <a:ext uri="{FF2B5EF4-FFF2-40B4-BE49-F238E27FC236}">
                  <a16:creationId xmlns:a16="http://schemas.microsoft.com/office/drawing/2014/main" id="{FCC4B115-3F3F-204A-A2B8-96CE99F6E20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accent1"/>
                  </a:solidFill>
                </a:rPr>
                <a:t>Azure SQL Database</a:t>
              </a:r>
            </a:p>
          </p:txBody>
        </p:sp>
        <p:sp>
          <p:nvSpPr>
            <p:cNvPr id="70" name="TextBox 69">
              <a:extLst>
                <a:ext uri="{FF2B5EF4-FFF2-40B4-BE49-F238E27FC236}">
                  <a16:creationId xmlns:a16="http://schemas.microsoft.com/office/drawing/2014/main" id="{E248EEB8-5371-3C4E-A8D1-0CEF407A110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22"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a:solidFill>
                  <a:schemeClr val="bg1"/>
                </a:solidFill>
              </a:rPr>
              <a:t>Consider the following scenario:</a:t>
            </a:r>
          </a:p>
          <a:p>
            <a:pPr defTabSz="932742">
              <a:lnSpc>
                <a:spcPct val="90000"/>
              </a:lnSpc>
              <a:spcAft>
                <a:spcPts val="600"/>
              </a:spcAft>
              <a:buSzPct val="90000"/>
            </a:pPr>
            <a:r>
              <a:rPr lang="en-US" sz="1800">
                <a:solidFill>
                  <a:schemeClr val="bg1"/>
                </a:solidFill>
              </a:rPr>
              <a:t> </a:t>
            </a:r>
          </a:p>
          <a:p>
            <a:pPr defTabSz="932742">
              <a:lnSpc>
                <a:spcPct val="90000"/>
              </a:lnSpc>
              <a:spcAft>
                <a:spcPts val="600"/>
              </a:spcAft>
              <a:buSzPct val="90000"/>
            </a:pPr>
            <a:r>
              <a:rPr lang="en-US" sz="1800">
                <a:solidFill>
                  <a:schemeClr val="bg1"/>
                </a:solidFill>
              </a:rPr>
              <a:t>You want to migrate to the cloud, but you leverage a third-party application which requires access to the operating system (OS). Which Azure SQL deployment option will be the easiest to move to?</a:t>
            </a:r>
          </a:p>
          <a:p>
            <a:pPr defTabSz="932742">
              <a:lnSpc>
                <a:spcPct val="90000"/>
              </a:lnSpc>
              <a:spcAft>
                <a:spcPts val="600"/>
              </a:spcAft>
              <a:buSzPct val="90000"/>
            </a:pPr>
            <a:endParaRPr lang="en-US" sz="1800">
              <a:solidFill>
                <a:schemeClr val="bg1"/>
              </a:solidFill>
            </a:endParaRPr>
          </a:p>
          <a:p>
            <a:pPr defTabSz="932742">
              <a:lnSpc>
                <a:spcPct val="90000"/>
              </a:lnSpc>
              <a:spcAft>
                <a:spcPts val="600"/>
              </a:spcAft>
              <a:buSzPct val="90000"/>
            </a:pPr>
            <a:endParaRPr lang="en-US" sz="1800">
              <a:solidFill>
                <a:schemeClr val="bg1"/>
              </a:solidFill>
            </a:endParaRPr>
          </a:p>
          <a:p>
            <a:pPr defTabSz="932742">
              <a:lnSpc>
                <a:spcPct val="90000"/>
              </a:lnSpc>
              <a:spcAft>
                <a:spcPts val="600"/>
              </a:spcAft>
              <a:buSzPct val="90000"/>
            </a:pPr>
            <a:r>
              <a:rPr lang="en-US" sz="1800">
                <a:solidFill>
                  <a:schemeClr val="bg1"/>
                </a:solidFill>
              </a:rPr>
              <a:t>A. SQL Server in an Azure virtual machine</a:t>
            </a:r>
          </a:p>
          <a:p>
            <a:pPr defTabSz="932742">
              <a:lnSpc>
                <a:spcPct val="90000"/>
              </a:lnSpc>
              <a:spcAft>
                <a:spcPts val="600"/>
              </a:spcAft>
              <a:buSzPct val="90000"/>
            </a:pPr>
            <a:r>
              <a:rPr lang="en-US" sz="1800">
                <a:solidFill>
                  <a:schemeClr val="bg1"/>
                </a:solidFill>
              </a:rPr>
              <a:t>B. Azure SQL Managed Instance</a:t>
            </a:r>
          </a:p>
          <a:p>
            <a:pPr defTabSz="932742">
              <a:lnSpc>
                <a:spcPct val="90000"/>
              </a:lnSpc>
              <a:spcAft>
                <a:spcPts val="600"/>
              </a:spcAft>
              <a:buSzPct val="90000"/>
            </a:pPr>
            <a:r>
              <a:rPr lang="en-US" sz="1800">
                <a:solidFill>
                  <a:schemeClr val="bg1"/>
                </a:solidFill>
              </a:rPr>
              <a:t>C. Azure SQL Database - single database</a:t>
            </a:r>
          </a:p>
          <a:p>
            <a:pPr defTabSz="932742">
              <a:lnSpc>
                <a:spcPct val="90000"/>
              </a:lnSpc>
              <a:spcAft>
                <a:spcPts val="600"/>
              </a:spcAft>
              <a:buSzPct val="90000"/>
            </a:pPr>
            <a:r>
              <a:rPr lang="en-US" sz="1800">
                <a:solidFill>
                  <a:schemeClr val="bg1"/>
                </a:solidFill>
              </a:rPr>
              <a:t>D. Azure SQL Database - elastic pool</a:t>
            </a:r>
          </a:p>
          <a:p>
            <a:pPr defTabSz="932742">
              <a:lnSpc>
                <a:spcPct val="90000"/>
              </a:lnSpc>
              <a:spcAft>
                <a:spcPts val="600"/>
              </a:spcAft>
              <a:buSzPct val="90000"/>
            </a:pPr>
            <a:endParaRPr lang="en-US" sz="1800">
              <a:solidFill>
                <a:schemeClr val="bg1"/>
              </a:solidFill>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defTabSz="932742">
              <a:lnSpc>
                <a:spcPct val="90000"/>
              </a:lnSpc>
              <a:spcAft>
                <a:spcPts val="600"/>
              </a:spcAft>
              <a:buSzPct val="90000"/>
            </a:pPr>
            <a:r>
              <a:rPr lang="en-US" sz="1800">
                <a:solidFill>
                  <a:schemeClr val="accent1"/>
                </a:solidFill>
              </a:rPr>
              <a:t>Consider the following scenario: </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You want to migrate to the cloud and remove some of the management associated with SQL Server, but your application leverages CLR and Service Broker capabilities from SQL Server. Which Azure SQL deployment option will be the easiest to move to?</a:t>
            </a:r>
          </a:p>
          <a:p>
            <a:pPr defTabSz="932742">
              <a:lnSpc>
                <a:spcPct val="90000"/>
              </a:lnSpc>
              <a:spcAft>
                <a:spcPts val="600"/>
              </a:spcAft>
              <a:buSzPct val="90000"/>
            </a:pPr>
            <a:endParaRPr lang="en-US" sz="1800">
              <a:solidFill>
                <a:schemeClr val="accent1"/>
              </a:solidFill>
            </a:endParaRPr>
          </a:p>
          <a:p>
            <a:pPr defTabSz="932742">
              <a:lnSpc>
                <a:spcPct val="90000"/>
              </a:lnSpc>
              <a:spcAft>
                <a:spcPts val="600"/>
              </a:spcAft>
              <a:buSzPct val="90000"/>
            </a:pPr>
            <a:r>
              <a:rPr lang="en-US" sz="1800">
                <a:solidFill>
                  <a:schemeClr val="accent1"/>
                </a:solidFill>
              </a:rPr>
              <a:t>A. SQL Server in an Azure virtual machine</a:t>
            </a:r>
          </a:p>
          <a:p>
            <a:pPr defTabSz="932742">
              <a:lnSpc>
                <a:spcPct val="90000"/>
              </a:lnSpc>
              <a:spcAft>
                <a:spcPts val="600"/>
              </a:spcAft>
              <a:buSzPct val="90000"/>
            </a:pPr>
            <a:r>
              <a:rPr lang="en-US" sz="1800">
                <a:solidFill>
                  <a:schemeClr val="accent1"/>
                </a:solidFill>
              </a:rPr>
              <a:t>B. Azure SQL Managed Instance</a:t>
            </a:r>
          </a:p>
          <a:p>
            <a:pPr defTabSz="932742">
              <a:lnSpc>
                <a:spcPct val="90000"/>
              </a:lnSpc>
              <a:spcAft>
                <a:spcPts val="600"/>
              </a:spcAft>
              <a:buSzPct val="90000"/>
            </a:pPr>
            <a:r>
              <a:rPr lang="en-US" sz="1800">
                <a:solidFill>
                  <a:schemeClr val="accent1"/>
                </a:solidFill>
              </a:rPr>
              <a:t>C. Azure SQL Database - single database</a:t>
            </a:r>
          </a:p>
          <a:p>
            <a:pPr defTabSz="932742">
              <a:lnSpc>
                <a:spcPct val="90000"/>
              </a:lnSpc>
              <a:spcAft>
                <a:spcPts val="600"/>
              </a:spcAft>
              <a:buSzPct val="90000"/>
            </a:pPr>
            <a:r>
              <a:rPr lang="en-US" sz="1800">
                <a:solidFill>
                  <a:schemeClr val="accent1"/>
                </a:solidFill>
              </a:rPr>
              <a:t>D. Azure SQL Database - elastic pool</a:t>
            </a:r>
          </a:p>
          <a:p>
            <a:pPr defTabSz="932742">
              <a:lnSpc>
                <a:spcPct val="90000"/>
              </a:lnSpc>
              <a:spcAft>
                <a:spcPts val="600"/>
              </a:spcAft>
              <a:buSzPct val="90000"/>
            </a:pPr>
            <a:endParaRPr lang="en-US" sz="1800">
              <a:solidFill>
                <a:schemeClr val="accent1"/>
              </a:solidFill>
            </a:endParaRPr>
          </a:p>
        </p:txBody>
      </p:sp>
      <p:sp>
        <p:nvSpPr>
          <p:cNvPr id="3" name="Rectangle: Rounded Corners 2">
            <a:extLst>
              <a:ext uri="{FF2B5EF4-FFF2-40B4-BE49-F238E27FC236}">
                <a16:creationId xmlns:a16="http://schemas.microsoft.com/office/drawing/2014/main" id="{CE5CA54E-1375-4D6D-9DCE-C7ADE5302788}"/>
              </a:ext>
            </a:extLst>
          </p:cNvPr>
          <p:cNvSpPr/>
          <p:nvPr/>
        </p:nvSpPr>
        <p:spPr bwMode="auto">
          <a:xfrm>
            <a:off x="414068" y="4108082"/>
            <a:ext cx="4502988" cy="55399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BC95DA5-4BC2-480E-B369-1951FE896197}"/>
              </a:ext>
            </a:extLst>
          </p:cNvPr>
          <p:cNvSpPr/>
          <p:nvPr/>
        </p:nvSpPr>
        <p:spPr bwMode="auto">
          <a:xfrm>
            <a:off x="6501441" y="4478540"/>
            <a:ext cx="4504015" cy="36707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31966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dirty="0">
                <a:solidFill>
                  <a:srgbClr val="0078D4"/>
                </a:solidFill>
                <a:latin typeface="Segoe UI Semibold"/>
              </a:rPr>
              <a:t>Single database</a:t>
            </a:r>
          </a:p>
          <a:p>
            <a:pPr defTabSz="914400">
              <a:spcBef>
                <a:spcPts val="600"/>
              </a:spcBef>
              <a:defRPr/>
            </a:pPr>
            <a:r>
              <a:rPr lang="en-US" sz="1200" dirty="0">
                <a:solidFill>
                  <a:srgbClr val="000000"/>
                </a:solidFill>
              </a:rPr>
              <a:t>Hyperscale storage (up to 100TB)</a:t>
            </a:r>
          </a:p>
          <a:p>
            <a:pPr defTabSz="914400">
              <a:spcBef>
                <a:spcPts val="600"/>
              </a:spcBef>
              <a:defRPr/>
            </a:pPr>
            <a:r>
              <a:rPr lang="en-US" sz="1200" dirty="0">
                <a:solidFill>
                  <a:srgbClr val="000000"/>
                </a:solidFill>
              </a:rPr>
              <a:t>Serverless compute</a:t>
            </a:r>
          </a:p>
          <a:p>
            <a:pPr defTabSz="914400">
              <a:spcBef>
                <a:spcPts val="600"/>
              </a:spcBef>
              <a:defRPr/>
            </a:pPr>
            <a:r>
              <a:rPr lang="en-US" sz="1200" dirty="0">
                <a:solidFill>
                  <a:srgbClr val="000000"/>
                </a:solidFill>
              </a:rPr>
              <a:t>Fully managed service</a:t>
            </a:r>
          </a:p>
          <a:p>
            <a:pPr defTabSz="914400">
              <a:spcBef>
                <a:spcPts val="600"/>
              </a:spcBef>
              <a:defRPr/>
            </a:pPr>
            <a:r>
              <a:rPr lang="en-US" sz="1200" dirty="0">
                <a:solidFill>
                  <a:srgbClr val="000000"/>
                </a:solidFill>
              </a:rPr>
              <a:t>Private Link support</a:t>
            </a:r>
          </a:p>
          <a:p>
            <a:pPr lvl="0" defTabSz="914400">
              <a:defRPr/>
            </a:pPr>
            <a:endParaRPr lang="en-US" sz="1600" b="1" dirty="0">
              <a:solidFill>
                <a:srgbClr val="0078D4"/>
              </a:solidFill>
              <a:latin typeface="Segoe UI Semibold"/>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Elastic pool</a:t>
            </a:r>
          </a:p>
          <a:p>
            <a:pPr lvl="0" defTabSz="914400">
              <a:spcBef>
                <a:spcPts val="600"/>
              </a:spcBef>
              <a:defRPr/>
            </a:pPr>
            <a:r>
              <a:rPr lang="en-US" sz="1200">
                <a:solidFill>
                  <a:srgbClr val="000000"/>
                </a:solidFill>
              </a:rPr>
              <a:t>Resource sharing between multiple databases to price optimize</a:t>
            </a:r>
          </a:p>
          <a:p>
            <a:pPr lvl="0" defTabSz="914400">
              <a:spcBef>
                <a:spcPts val="600"/>
              </a:spcBef>
              <a:defRPr/>
            </a:pPr>
            <a:r>
              <a:rPr lang="en-US" sz="1200">
                <a:solidFill>
                  <a:srgbClr val="000000"/>
                </a:solidFill>
              </a:rPr>
              <a:t>Simplified performance management for multiple databases</a:t>
            </a:r>
          </a:p>
          <a:p>
            <a:pPr lvl="0"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instance</a:t>
            </a:r>
          </a:p>
          <a:p>
            <a:pPr defTabSz="914400">
              <a:spcBef>
                <a:spcPts val="600"/>
              </a:spcBef>
              <a:defRPr/>
            </a:pPr>
            <a:r>
              <a:rPr lang="en-US" sz="1200">
                <a:solidFill>
                  <a:srgbClr val="000000"/>
                </a:solidFill>
              </a:rPr>
              <a:t>SQL Server surface area (vast majority)</a:t>
            </a:r>
          </a:p>
          <a:p>
            <a:pPr defTabSz="914400">
              <a:spcBef>
                <a:spcPts val="600"/>
              </a:spcBef>
              <a:defRPr/>
            </a:pPr>
            <a:r>
              <a:rPr lang="en-US" sz="1200">
                <a:solidFill>
                  <a:srgbClr val="000000"/>
                </a:solidFill>
              </a:rPr>
              <a:t>Native virtual network support</a:t>
            </a:r>
          </a:p>
          <a:p>
            <a:pPr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Instance pool</a:t>
            </a:r>
          </a:p>
          <a:p>
            <a:pPr defTabSz="914400">
              <a:spcBef>
                <a:spcPts val="600"/>
              </a:spcBef>
              <a:defRPr/>
            </a:pPr>
            <a:r>
              <a:rPr lang="en-US" sz="1200">
                <a:solidFill>
                  <a:srgbClr val="000000"/>
                </a:solidFill>
              </a:rPr>
              <a:t>Pre-provision compute resources for migration</a:t>
            </a:r>
          </a:p>
          <a:p>
            <a:pPr defTabSz="914400">
              <a:spcBef>
                <a:spcPts val="600"/>
              </a:spcBef>
              <a:defRPr/>
            </a:pPr>
            <a:r>
              <a:rPr lang="en-US" sz="1200">
                <a:solidFill>
                  <a:srgbClr val="000000"/>
                </a:solidFill>
              </a:rPr>
              <a:t>Enables cost-efficient migration.</a:t>
            </a:r>
          </a:p>
          <a:p>
            <a:pPr defTabSz="914400">
              <a:spcBef>
                <a:spcPts val="600"/>
              </a:spcBef>
              <a:defRPr/>
            </a:pPr>
            <a:r>
              <a:rPr lang="en-US" sz="1200">
                <a:solidFill>
                  <a:srgbClr val="000000"/>
                </a:solidFill>
              </a:rPr>
              <a:t>Ability to host smaller instances (2Vcore)</a:t>
            </a:r>
          </a:p>
          <a:p>
            <a:pPr defTabSz="914400">
              <a:spcBef>
                <a:spcPts val="600"/>
              </a:spcBef>
              <a:defRPr/>
            </a:pPr>
            <a:r>
              <a:rPr lang="en-US" sz="1200">
                <a:solidFill>
                  <a:srgbClr val="000000"/>
                </a:solidFill>
              </a:rPr>
              <a:t>Currently in public preview</a:t>
            </a:r>
          </a:p>
          <a:p>
            <a:pPr lvl="0" defTabSz="914400">
              <a:defRPr/>
            </a:pPr>
            <a:endParaRPr lang="en-US" sz="1600" b="1">
              <a:solidFill>
                <a:srgbClr val="0078D4"/>
              </a:solidFill>
              <a:latin typeface="Segoe UI Semibold"/>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9190166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Managed Instance</a:t>
            </a:r>
          </a:p>
        </p:txBody>
      </p:sp>
      <p:sp>
        <p:nvSpPr>
          <p:cNvPr id="20" name="TextBox 19">
            <a:extLst>
              <a:ext uri="{FF2B5EF4-FFF2-40B4-BE49-F238E27FC236}">
                <a16:creationId xmlns:a16="http://schemas.microsoft.com/office/drawing/2014/main" id="{4921B42A-37AD-4EDF-8197-5FAA8BEA4763}"/>
              </a:ext>
            </a:extLst>
          </p:cNvPr>
          <p:cNvSpPr txBox="1"/>
          <p:nvPr/>
        </p:nvSpPr>
        <p:spPr>
          <a:xfrm>
            <a:off x="5087551" y="3067726"/>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cxnSp>
        <p:nvCxnSpPr>
          <p:cNvPr id="5" name="Straight Connector 4">
            <a:extLst>
              <a:ext uri="{FF2B5EF4-FFF2-40B4-BE49-F238E27FC236}">
                <a16:creationId xmlns:a16="http://schemas.microsoft.com/office/drawing/2014/main" id="{5B99BF65-C062-4E57-A532-5E82B56F40CB}"/>
              </a:ext>
            </a:extLst>
          </p:cNvPr>
          <p:cNvCxnSpPr>
            <a:cxnSpLocks/>
          </p:cNvCxnSpPr>
          <p:nvPr/>
        </p:nvCxnSpPr>
        <p:spPr>
          <a:xfrm>
            <a:off x="6088096" y="3811008"/>
            <a:ext cx="0" cy="1747562"/>
          </a:xfrm>
          <a:prstGeom prst="line">
            <a:avLst/>
          </a:prstGeom>
          <a:ln w="12700">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910A269-6FA7-2841-A18C-8244C0DF2FA3}"/>
              </a:ext>
            </a:extLst>
          </p:cNvPr>
          <p:cNvSpPr/>
          <p:nvPr/>
        </p:nvSpPr>
        <p:spPr bwMode="auto">
          <a:xfrm>
            <a:off x="6366564"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53" name="Rectangle 52">
            <a:extLst>
              <a:ext uri="{FF2B5EF4-FFF2-40B4-BE49-F238E27FC236}">
                <a16:creationId xmlns:a16="http://schemas.microsoft.com/office/drawing/2014/main" id="{E90047F7-C6BE-CF4A-A4C3-BD15359D6364}"/>
              </a:ext>
            </a:extLst>
          </p:cNvPr>
          <p:cNvSpPr/>
          <p:nvPr/>
        </p:nvSpPr>
        <p:spPr bwMode="auto">
          <a:xfrm>
            <a:off x="2483050"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54" name="Freeform 182">
            <a:extLst>
              <a:ext uri="{FF2B5EF4-FFF2-40B4-BE49-F238E27FC236}">
                <a16:creationId xmlns:a16="http://schemas.microsoft.com/office/drawing/2014/main" id="{C18962C4-EF73-BD4D-9F66-4890E8490AD8}"/>
              </a:ext>
            </a:extLst>
          </p:cNvPr>
          <p:cNvSpPr/>
          <p:nvPr/>
        </p:nvSpPr>
        <p:spPr bwMode="auto">
          <a:xfrm>
            <a:off x="3931878"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5" name="Freeform 182">
            <a:extLst>
              <a:ext uri="{FF2B5EF4-FFF2-40B4-BE49-F238E27FC236}">
                <a16:creationId xmlns:a16="http://schemas.microsoft.com/office/drawing/2014/main" id="{CCE2E5AE-4135-0842-99EA-0B3DE27099F4}"/>
              </a:ext>
            </a:extLst>
          </p:cNvPr>
          <p:cNvSpPr/>
          <p:nvPr/>
        </p:nvSpPr>
        <p:spPr bwMode="auto">
          <a:xfrm>
            <a:off x="7266880"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6" name="Freeform 182">
            <a:extLst>
              <a:ext uri="{FF2B5EF4-FFF2-40B4-BE49-F238E27FC236}">
                <a16:creationId xmlns:a16="http://schemas.microsoft.com/office/drawing/2014/main" id="{B6B10921-5C82-7748-8AE1-22B8F5DA2155}"/>
              </a:ext>
            </a:extLst>
          </p:cNvPr>
          <p:cNvSpPr/>
          <p:nvPr/>
        </p:nvSpPr>
        <p:spPr bwMode="auto">
          <a:xfrm>
            <a:off x="7661757"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7" name="Freeform 182">
            <a:extLst>
              <a:ext uri="{FF2B5EF4-FFF2-40B4-BE49-F238E27FC236}">
                <a16:creationId xmlns:a16="http://schemas.microsoft.com/office/drawing/2014/main" id="{0A9DF0F4-0841-F240-83E6-418286F46E57}"/>
              </a:ext>
            </a:extLst>
          </p:cNvPr>
          <p:cNvSpPr/>
          <p:nvPr/>
        </p:nvSpPr>
        <p:spPr bwMode="auto">
          <a:xfrm>
            <a:off x="8050005"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8" name="Freeform 182">
            <a:extLst>
              <a:ext uri="{FF2B5EF4-FFF2-40B4-BE49-F238E27FC236}">
                <a16:creationId xmlns:a16="http://schemas.microsoft.com/office/drawing/2014/main" id="{DEC76DF0-2AAA-9946-9129-E9AD35D26640}"/>
              </a:ext>
            </a:extLst>
          </p:cNvPr>
          <p:cNvSpPr/>
          <p:nvPr/>
        </p:nvSpPr>
        <p:spPr bwMode="auto">
          <a:xfrm>
            <a:off x="8438253"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AFB3DB72-21DE-BA4B-AF1C-91C86C748513}"/>
              </a:ext>
            </a:extLst>
          </p:cNvPr>
          <p:cNvSpPr/>
          <p:nvPr/>
        </p:nvSpPr>
        <p:spPr bwMode="auto">
          <a:xfrm>
            <a:off x="24830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2000">
                <a:solidFill>
                  <a:schemeClr val="accent1"/>
                </a:solidFill>
                <a:latin typeface="+mj-lt"/>
              </a:rPr>
              <a:t>General purpose</a:t>
            </a:r>
          </a:p>
        </p:txBody>
      </p:sp>
      <p:sp>
        <p:nvSpPr>
          <p:cNvPr id="60" name="Rectangle 59">
            <a:extLst>
              <a:ext uri="{FF2B5EF4-FFF2-40B4-BE49-F238E27FC236}">
                <a16:creationId xmlns:a16="http://schemas.microsoft.com/office/drawing/2014/main" id="{B7ED2DDC-EFCC-EB4B-B352-0F2106131284}"/>
              </a:ext>
            </a:extLst>
          </p:cNvPr>
          <p:cNvSpPr/>
          <p:nvPr/>
        </p:nvSpPr>
        <p:spPr bwMode="auto">
          <a:xfrm>
            <a:off x="6366564"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61" name="Rectangle 60">
            <a:extLst>
              <a:ext uri="{FF2B5EF4-FFF2-40B4-BE49-F238E27FC236}">
                <a16:creationId xmlns:a16="http://schemas.microsoft.com/office/drawing/2014/main" id="{584D4AC3-502F-C041-98CE-8BAF1C8EFD67}"/>
              </a:ext>
            </a:extLst>
          </p:cNvPr>
          <p:cNvSpPr/>
          <p:nvPr/>
        </p:nvSpPr>
        <p:spPr bwMode="auto">
          <a:xfrm>
            <a:off x="24830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62" name="Rectangle 61">
            <a:extLst>
              <a:ext uri="{FF2B5EF4-FFF2-40B4-BE49-F238E27FC236}">
                <a16:creationId xmlns:a16="http://schemas.microsoft.com/office/drawing/2014/main" id="{7834BDFB-27E6-184D-BE74-67A055289AB4}"/>
              </a:ext>
            </a:extLst>
          </p:cNvPr>
          <p:cNvSpPr/>
          <p:nvPr/>
        </p:nvSpPr>
        <p:spPr bwMode="auto">
          <a:xfrm>
            <a:off x="6366564"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63" name="TextBox 62">
            <a:extLst>
              <a:ext uri="{FF2B5EF4-FFF2-40B4-BE49-F238E27FC236}">
                <a16:creationId xmlns:a16="http://schemas.microsoft.com/office/drawing/2014/main" id="{9C7C9ADD-F98D-3A41-ACD8-E29FBDFF4817}"/>
              </a:ext>
            </a:extLst>
          </p:cNvPr>
          <p:cNvSpPr txBox="1"/>
          <p:nvPr/>
        </p:nvSpPr>
        <p:spPr>
          <a:xfrm>
            <a:off x="2654399" y="4141938"/>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endParaRPr lang="en-US" sz="1600">
              <a:gradFill>
                <a:gsLst>
                  <a:gs pos="2917">
                    <a:schemeClr val="tx1"/>
                  </a:gs>
                  <a:gs pos="30000">
                    <a:schemeClr val="tx1"/>
                  </a:gs>
                </a:gsLst>
                <a:lin ang="5400000" scaled="0"/>
              </a:gradFill>
            </a:endParaRPr>
          </a:p>
        </p:txBody>
      </p:sp>
      <p:sp>
        <p:nvSpPr>
          <p:cNvPr id="64" name="TextBox 63">
            <a:extLst>
              <a:ext uri="{FF2B5EF4-FFF2-40B4-BE49-F238E27FC236}">
                <a16:creationId xmlns:a16="http://schemas.microsoft.com/office/drawing/2014/main" id="{330F3D22-380B-534A-9BA8-CB5CCBDF453C}"/>
              </a:ext>
            </a:extLst>
          </p:cNvPr>
          <p:cNvSpPr txBox="1"/>
          <p:nvPr/>
        </p:nvSpPr>
        <p:spPr>
          <a:xfrm>
            <a:off x="6560449" y="4141938"/>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65" name="Straight Arrow Connector 64">
            <a:extLst>
              <a:ext uri="{FF2B5EF4-FFF2-40B4-BE49-F238E27FC236}">
                <a16:creationId xmlns:a16="http://schemas.microsoft.com/office/drawing/2014/main" id="{651706B4-314A-6D4F-887B-BF1FE09EEF1C}"/>
              </a:ext>
            </a:extLst>
          </p:cNvPr>
          <p:cNvCxnSpPr>
            <a:cxnSpLocks/>
            <a:stCxn id="59" idx="2"/>
            <a:endCxn id="61" idx="0"/>
          </p:cNvCxnSpPr>
          <p:nvPr/>
        </p:nvCxnSpPr>
        <p:spPr>
          <a:xfrm>
            <a:off x="411669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84CD5E3-0DD0-6041-A316-045E323DB8BB}"/>
              </a:ext>
            </a:extLst>
          </p:cNvPr>
          <p:cNvCxnSpPr/>
          <p:nvPr/>
        </p:nvCxnSpPr>
        <p:spPr>
          <a:xfrm>
            <a:off x="791251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8944D86-87F1-CF4D-A9A4-D23E132E16E2}"/>
              </a:ext>
            </a:extLst>
          </p:cNvPr>
          <p:cNvGrpSpPr/>
          <p:nvPr/>
        </p:nvGrpSpPr>
        <p:grpSpPr>
          <a:xfrm>
            <a:off x="0" y="6215635"/>
            <a:ext cx="11444140" cy="324677"/>
            <a:chOff x="0" y="6058468"/>
            <a:chExt cx="11444140" cy="324677"/>
          </a:xfrm>
        </p:grpSpPr>
        <p:cxnSp>
          <p:nvCxnSpPr>
            <p:cNvPr id="33" name="Straight Arrow Connector 32">
              <a:extLst>
                <a:ext uri="{FF2B5EF4-FFF2-40B4-BE49-F238E27FC236}">
                  <a16:creationId xmlns:a16="http://schemas.microsoft.com/office/drawing/2014/main" id="{9CEF2398-DE8C-F24F-A8D3-1A38E4721A4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1DB0FC3-3FB9-9F49-84D5-0DA5CB2C52A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6447E6E2-2090-5A45-ABC3-917BFE4205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009F9EA6-6D4D-834B-8BF4-A311D06E76B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B618046D-99EF-F441-8214-01F66CE65B3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4C0F127B-59CE-6D49-8319-CEB54175097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3786C467-4ABB-3549-BACD-4B973756BEF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D6293C5C-8B4C-2C4F-A6ED-57C31DD23EB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5C04A897-C95F-184C-94E2-7B110F607B4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147BAE3C-C689-4540-8757-C7203FF1343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683704D0-B076-114D-923E-F4A7500B74F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78546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dirty="0">
                <a:solidFill>
                  <a:srgbClr val="0078D4"/>
                </a:solidFill>
                <a:latin typeface="Segoe UI Semibold"/>
              </a:rPr>
              <a:t>Single database</a:t>
            </a:r>
          </a:p>
          <a:p>
            <a:pPr defTabSz="914400">
              <a:spcBef>
                <a:spcPts val="600"/>
              </a:spcBef>
              <a:defRPr/>
            </a:pPr>
            <a:r>
              <a:rPr lang="en-US" sz="1200" dirty="0">
                <a:solidFill>
                  <a:srgbClr val="000000"/>
                </a:solidFill>
              </a:rPr>
              <a:t>Hyperscale storage (up to 100TB)</a:t>
            </a:r>
          </a:p>
          <a:p>
            <a:pPr defTabSz="914400">
              <a:spcBef>
                <a:spcPts val="600"/>
              </a:spcBef>
              <a:defRPr/>
            </a:pPr>
            <a:r>
              <a:rPr lang="en-US" sz="1200" dirty="0">
                <a:solidFill>
                  <a:srgbClr val="000000"/>
                </a:solidFill>
              </a:rPr>
              <a:t>Serverless compute</a:t>
            </a:r>
          </a:p>
          <a:p>
            <a:pPr defTabSz="914400">
              <a:spcBef>
                <a:spcPts val="600"/>
              </a:spcBef>
              <a:defRPr/>
            </a:pPr>
            <a:r>
              <a:rPr lang="en-US" sz="1200" dirty="0">
                <a:solidFill>
                  <a:srgbClr val="000000"/>
                </a:solidFill>
              </a:rPr>
              <a:t>Fully managed service</a:t>
            </a:r>
          </a:p>
          <a:p>
            <a:pPr defTabSz="914400">
              <a:spcBef>
                <a:spcPts val="600"/>
              </a:spcBef>
              <a:defRPr/>
            </a:pPr>
            <a:r>
              <a:rPr lang="en-US" sz="1200" dirty="0">
                <a:solidFill>
                  <a:srgbClr val="000000"/>
                </a:solidFill>
              </a:rPr>
              <a:t>Private Link support</a:t>
            </a:r>
          </a:p>
          <a:p>
            <a:pPr lvl="0" defTabSz="914400">
              <a:defRPr/>
            </a:pPr>
            <a:endParaRPr lang="en-US" sz="1600" b="1" dirty="0">
              <a:solidFill>
                <a:srgbClr val="0078D4"/>
              </a:solidFill>
              <a:latin typeface="Segoe UI Semibold"/>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Elastic pool</a:t>
            </a:r>
          </a:p>
          <a:p>
            <a:pPr lvl="0" defTabSz="914400">
              <a:spcBef>
                <a:spcPts val="600"/>
              </a:spcBef>
              <a:defRPr/>
            </a:pPr>
            <a:r>
              <a:rPr lang="en-US" sz="1200">
                <a:solidFill>
                  <a:srgbClr val="000000"/>
                </a:solidFill>
              </a:rPr>
              <a:t>Resource sharing between multiple databases to price optimize</a:t>
            </a:r>
          </a:p>
          <a:p>
            <a:pPr lvl="0" defTabSz="914400">
              <a:spcBef>
                <a:spcPts val="600"/>
              </a:spcBef>
              <a:defRPr/>
            </a:pPr>
            <a:r>
              <a:rPr lang="en-US" sz="1200">
                <a:solidFill>
                  <a:srgbClr val="000000"/>
                </a:solidFill>
              </a:rPr>
              <a:t>Simplified performance management for multiple databases</a:t>
            </a:r>
          </a:p>
          <a:p>
            <a:pPr lvl="0"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instance</a:t>
            </a:r>
          </a:p>
          <a:p>
            <a:pPr defTabSz="914400">
              <a:spcBef>
                <a:spcPts val="600"/>
              </a:spcBef>
              <a:defRPr/>
            </a:pPr>
            <a:r>
              <a:rPr lang="en-US" sz="1200">
                <a:solidFill>
                  <a:srgbClr val="000000"/>
                </a:solidFill>
              </a:rPr>
              <a:t>SQL Server surface area (vast majority)</a:t>
            </a:r>
          </a:p>
          <a:p>
            <a:pPr defTabSz="914400">
              <a:spcBef>
                <a:spcPts val="600"/>
              </a:spcBef>
              <a:defRPr/>
            </a:pPr>
            <a:r>
              <a:rPr lang="en-US" sz="1200">
                <a:solidFill>
                  <a:srgbClr val="000000"/>
                </a:solidFill>
              </a:rPr>
              <a:t>Native virtual network support</a:t>
            </a:r>
          </a:p>
          <a:p>
            <a:pPr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Instance pool</a:t>
            </a:r>
          </a:p>
          <a:p>
            <a:pPr defTabSz="914400">
              <a:spcBef>
                <a:spcPts val="600"/>
              </a:spcBef>
              <a:defRPr/>
            </a:pPr>
            <a:r>
              <a:rPr lang="en-US" sz="1200">
                <a:solidFill>
                  <a:srgbClr val="000000"/>
                </a:solidFill>
              </a:rPr>
              <a:t>Pre-provision compute resources for migration</a:t>
            </a:r>
          </a:p>
          <a:p>
            <a:pPr defTabSz="914400">
              <a:spcBef>
                <a:spcPts val="600"/>
              </a:spcBef>
              <a:defRPr/>
            </a:pPr>
            <a:r>
              <a:rPr lang="en-US" sz="1200">
                <a:solidFill>
                  <a:srgbClr val="000000"/>
                </a:solidFill>
              </a:rPr>
              <a:t>Enables cost-efficient migration.</a:t>
            </a:r>
          </a:p>
          <a:p>
            <a:pPr defTabSz="914400">
              <a:spcBef>
                <a:spcPts val="600"/>
              </a:spcBef>
              <a:defRPr/>
            </a:pPr>
            <a:r>
              <a:rPr lang="en-US" sz="1200">
                <a:solidFill>
                  <a:srgbClr val="000000"/>
                </a:solidFill>
              </a:rPr>
              <a:t>Ability to host smaller instances (2Vcore)</a:t>
            </a:r>
          </a:p>
          <a:p>
            <a:pPr defTabSz="914400">
              <a:spcBef>
                <a:spcPts val="600"/>
              </a:spcBef>
              <a:defRPr/>
            </a:pPr>
            <a:r>
              <a:rPr lang="en-US" sz="1200">
                <a:solidFill>
                  <a:srgbClr val="000000"/>
                </a:solidFill>
              </a:rPr>
              <a:t>Currently in public preview</a:t>
            </a:r>
          </a:p>
          <a:p>
            <a:pPr lvl="0" defTabSz="914400">
              <a:defRPr/>
            </a:pPr>
            <a:endParaRPr lang="en-US" sz="1600" b="1">
              <a:solidFill>
                <a:srgbClr val="0078D4"/>
              </a:solidFill>
              <a:latin typeface="Segoe UI Semibold"/>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931202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err="1">
                <a:solidFill>
                  <a:schemeClr val="accent1"/>
                </a:solidFill>
                <a:latin typeface="+mj-lt"/>
              </a:rPr>
              <a:t>vCore</a:t>
            </a:r>
            <a:r>
              <a:rPr lang="en-US" sz="2000">
                <a:solidFill>
                  <a:schemeClr val="accent1"/>
                </a:solidFill>
                <a:latin typeface="+mj-lt"/>
              </a:rPr>
              <a:t>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DTU model</a:t>
            </a:r>
          </a:p>
          <a:p>
            <a:pPr algn="ctr" defTabSz="1219140">
              <a:defRPr/>
            </a:pPr>
            <a:r>
              <a:rPr lang="en-US" sz="1400" kern="0">
                <a:latin typeface="Segoe UI"/>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This model allows you to independently choose compute and storage resources. It also allows you to use Azure Hybrid Benefit for SQL Server 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Purchasing models - Single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984885"/>
          </a:xfrm>
          <a:prstGeom prst="rect">
            <a:avLst/>
          </a:prstGeom>
        </p:spPr>
        <p:txBody>
          <a:bodyPr wrap="square" anchor="t">
            <a:spAutoFit/>
          </a:bodyPr>
          <a:lstStyle/>
          <a:p>
            <a:pPr marL="0" lvl="1" defTabSz="914400">
              <a:spcBef>
                <a:spcPts val="600"/>
              </a:spcBef>
              <a:defRPr/>
            </a:pPr>
            <a:r>
              <a:rPr lang="en-US" sz="1200">
                <a:solidFill>
                  <a:srgbClr val="000000"/>
                </a:solidFill>
              </a:rPr>
              <a:t>Pre-packaged, bundled unit that represents the database power </a:t>
            </a:r>
          </a:p>
          <a:p>
            <a:pPr marL="0" lvl="1" defTabSz="914400">
              <a:spcBef>
                <a:spcPts val="600"/>
              </a:spcBef>
              <a:defRPr/>
            </a:pPr>
            <a:r>
              <a:rPr lang="en-US" sz="1200">
                <a:solidFill>
                  <a:srgbClr val="000000"/>
                </a:solidFill>
              </a:rPr>
              <a:t>Designed for predictable performance, but somewhat inflexible and limited in options</a:t>
            </a:r>
          </a:p>
          <a:p>
            <a:pPr marL="0" lvl="1" defTabSz="914400">
              <a:spcBef>
                <a:spcPts val="600"/>
              </a:spcBef>
              <a:defRPr/>
            </a:pPr>
            <a:r>
              <a:rPr lang="en-ZA" sz="1200">
                <a:solidFill>
                  <a:srgbClr val="000000"/>
                </a:solidFill>
              </a:rPr>
              <a:t>D</a:t>
            </a:r>
            <a:r>
              <a:rPr lang="en-US" sz="1200">
                <a:solidFill>
                  <a:srgbClr val="000000"/>
                </a:solidFill>
              </a:rPr>
              <a:t>TU sizing offers simplicity of choice </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Microsoft’s recommendation</a:t>
            </a:r>
          </a:p>
        </p:txBody>
      </p:sp>
      <p:grpSp>
        <p:nvGrpSpPr>
          <p:cNvPr id="77" name="Group 76">
            <a:extLst>
              <a:ext uri="{FF2B5EF4-FFF2-40B4-BE49-F238E27FC236}">
                <a16:creationId xmlns:a16="http://schemas.microsoft.com/office/drawing/2014/main" id="{F46EB97F-9A81-1A46-9499-E610C61EE787}"/>
              </a:ext>
            </a:extLst>
          </p:cNvPr>
          <p:cNvGrpSpPr/>
          <p:nvPr/>
        </p:nvGrpSpPr>
        <p:grpSpPr>
          <a:xfrm>
            <a:off x="0" y="6215635"/>
            <a:ext cx="11444140" cy="324677"/>
            <a:chOff x="0" y="6058468"/>
            <a:chExt cx="11444140" cy="324677"/>
          </a:xfrm>
        </p:grpSpPr>
        <p:cxnSp>
          <p:nvCxnSpPr>
            <p:cNvPr id="80" name="Straight Arrow Connector 79">
              <a:extLst>
                <a:ext uri="{FF2B5EF4-FFF2-40B4-BE49-F238E27FC236}">
                  <a16:creationId xmlns:a16="http://schemas.microsoft.com/office/drawing/2014/main" id="{8D1F7872-098D-C742-B277-CD70A33DE2A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EF8730B2-B736-634E-807E-B20BD7838CB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9C0746A2-E09B-984B-AF13-9A767385E5A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038EAD98-E029-EA40-9B5C-E5C3A331E81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FD12CCD-D356-0140-9A1A-003C6D8CF956}"/>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48B514BE-8200-2A4B-B2B4-2B26ADA46B6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53A31BD9-CBB3-2241-B81C-223E1D2E5062}"/>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7" name="TextBox 86">
              <a:extLst>
                <a:ext uri="{FF2B5EF4-FFF2-40B4-BE49-F238E27FC236}">
                  <a16:creationId xmlns:a16="http://schemas.microsoft.com/office/drawing/2014/main" id="{498F201D-8024-4C40-8C69-BEB91351F20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8" name="TextBox 87">
              <a:extLst>
                <a:ext uri="{FF2B5EF4-FFF2-40B4-BE49-F238E27FC236}">
                  <a16:creationId xmlns:a16="http://schemas.microsoft.com/office/drawing/2014/main" id="{233C2F48-AFF2-C548-A125-BD65D47CCD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9" name="TextBox 88">
              <a:extLst>
                <a:ext uri="{FF2B5EF4-FFF2-40B4-BE49-F238E27FC236}">
                  <a16:creationId xmlns:a16="http://schemas.microsoft.com/office/drawing/2014/main" id="{310205F8-E41E-3C4B-8224-27FC32DA699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90" name="TextBox 89">
              <a:extLst>
                <a:ext uri="{FF2B5EF4-FFF2-40B4-BE49-F238E27FC236}">
                  <a16:creationId xmlns:a16="http://schemas.microsoft.com/office/drawing/2014/main" id="{920E8681-C6F3-BB4B-B2DD-307E287E7F6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30495870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6535-2C13-4DB7-B22F-813C716E9208}"/>
              </a:ext>
            </a:extLst>
          </p:cNvPr>
          <p:cNvSpPr>
            <a:spLocks noGrp="1"/>
          </p:cNvSpPr>
          <p:nvPr>
            <p:ph type="title"/>
          </p:nvPr>
        </p:nvSpPr>
        <p:spPr>
          <a:xfrm>
            <a:off x="584200" y="1204244"/>
            <a:ext cx="9144000" cy="553998"/>
          </a:xfrm>
        </p:spPr>
        <p:txBody>
          <a:bodyPr/>
          <a:lstStyle/>
          <a:p>
            <a:r>
              <a:rPr lang="en-US" dirty="0"/>
              <a:t>Welcome to the Azure SQL Workshop!</a:t>
            </a:r>
          </a:p>
        </p:txBody>
      </p:sp>
      <p:sp>
        <p:nvSpPr>
          <p:cNvPr id="3" name="Text Placeholder 2">
            <a:extLst>
              <a:ext uri="{FF2B5EF4-FFF2-40B4-BE49-F238E27FC236}">
                <a16:creationId xmlns:a16="http://schemas.microsoft.com/office/drawing/2014/main" id="{031C8358-5A3C-4089-8260-9A5861DF0CF8}"/>
              </a:ext>
            </a:extLst>
          </p:cNvPr>
          <p:cNvSpPr>
            <a:spLocks noGrp="1"/>
          </p:cNvSpPr>
          <p:nvPr>
            <p:ph type="body" sz="quarter" idx="12"/>
          </p:nvPr>
        </p:nvSpPr>
        <p:spPr>
          <a:xfrm>
            <a:off x="699354" y="3139835"/>
            <a:ext cx="9144000" cy="1538883"/>
          </a:xfrm>
        </p:spPr>
        <p:txBody>
          <a:bodyPr/>
          <a:lstStyle/>
          <a:p>
            <a:r>
              <a:rPr lang="en-US" dirty="0"/>
              <a:t>Tips!</a:t>
            </a:r>
          </a:p>
          <a:p>
            <a:endParaRPr lang="en-US" dirty="0"/>
          </a:p>
          <a:p>
            <a:pPr marL="342900" indent="-342900">
              <a:buFont typeface="Arial" panose="020B0604020202020204" pitchFamily="34" charset="0"/>
              <a:buChar char="•"/>
            </a:pPr>
            <a:r>
              <a:rPr lang="en-US" dirty="0"/>
              <a:t>It's interactive, so you can ask questions. Just pop them in the chat window.</a:t>
            </a:r>
          </a:p>
          <a:p>
            <a:pPr marL="342900" indent="-342900">
              <a:buFont typeface="Arial" panose="020B0604020202020204" pitchFamily="34" charset="0"/>
              <a:buChar char="•"/>
            </a:pPr>
            <a:r>
              <a:rPr lang="en-US" dirty="0"/>
              <a:t>There will be hands on activities which you can do now or later.</a:t>
            </a:r>
          </a:p>
          <a:p>
            <a:pPr marL="342900" indent="-342900">
              <a:buFont typeface="Arial" panose="020B0604020202020204" pitchFamily="34" charset="0"/>
              <a:buChar char="•"/>
            </a:pPr>
            <a:r>
              <a:rPr lang="en-US" dirty="0"/>
              <a:t>We will have breaks</a:t>
            </a:r>
          </a:p>
        </p:txBody>
      </p:sp>
      <p:sp>
        <p:nvSpPr>
          <p:cNvPr id="4" name="Rectangle 3">
            <a:extLst>
              <a:ext uri="{FF2B5EF4-FFF2-40B4-BE49-F238E27FC236}">
                <a16:creationId xmlns:a16="http://schemas.microsoft.com/office/drawing/2014/main" id="{EC4FDD46-8B8D-47CC-828C-9F73B963A26F}"/>
              </a:ext>
            </a:extLst>
          </p:cNvPr>
          <p:cNvSpPr/>
          <p:nvPr/>
        </p:nvSpPr>
        <p:spPr>
          <a:xfrm>
            <a:off x="584199" y="1942224"/>
            <a:ext cx="10734829" cy="63555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This series of modules will help you learn Azure SQL in a way you can apply what you learn to your own projects. </a:t>
            </a: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0473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fontAlgn="base">
              <a:spcBef>
                <a:spcPct val="0"/>
              </a:spcBef>
              <a:spcAft>
                <a:spcPct val="0"/>
              </a:spcAft>
            </a:pPr>
            <a:r>
              <a:rPr lang="en-US" sz="1600">
                <a:gradFill>
                  <a:gsLst>
                    <a:gs pos="2917">
                      <a:schemeClr val="tx1"/>
                    </a:gs>
                    <a:gs pos="30000">
                      <a:schemeClr val="tx1"/>
                    </a:gs>
                  </a:gsLst>
                  <a:lin ang="5400000" scaled="0"/>
                </a:gradFill>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SQL Database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*Not in managed instance</a:t>
            </a:r>
          </a:p>
        </p:txBody>
      </p:sp>
      <p:grpSp>
        <p:nvGrpSpPr>
          <p:cNvPr id="47" name="Group 46">
            <a:extLst>
              <a:ext uri="{FF2B5EF4-FFF2-40B4-BE49-F238E27FC236}">
                <a16:creationId xmlns:a16="http://schemas.microsoft.com/office/drawing/2014/main" id="{4D43D34F-4BB4-A746-A5D0-3F0DDC555F65}"/>
              </a:ext>
            </a:extLst>
          </p:cNvPr>
          <p:cNvGrpSpPr/>
          <p:nvPr/>
        </p:nvGrpSpPr>
        <p:grpSpPr>
          <a:xfrm>
            <a:off x="0" y="6215635"/>
            <a:ext cx="11444140" cy="324677"/>
            <a:chOff x="0" y="6058468"/>
            <a:chExt cx="11444140" cy="324677"/>
          </a:xfrm>
        </p:grpSpPr>
        <p:cxnSp>
          <p:nvCxnSpPr>
            <p:cNvPr id="48" name="Straight Arrow Connector 47">
              <a:extLst>
                <a:ext uri="{FF2B5EF4-FFF2-40B4-BE49-F238E27FC236}">
                  <a16:creationId xmlns:a16="http://schemas.microsoft.com/office/drawing/2014/main" id="{D2132B1E-73A1-8140-9DAC-7E78A5FD58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1CD58EA-42FD-ED44-A6A7-DD5C089BDDC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FC310E-AB42-8046-9DCF-C1FBA017AD9A}"/>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D7CB5A4A-A92C-6F40-BD69-0630FB77A66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8F8EDA83-B803-604C-B114-AC6B6620A6E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A70122C2-05B4-0548-8322-4900A40E3F0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7D193301-AB12-514B-8A7D-8E87A49F36C6}"/>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9" name="TextBox 78">
              <a:extLst>
                <a:ext uri="{FF2B5EF4-FFF2-40B4-BE49-F238E27FC236}">
                  <a16:creationId xmlns:a16="http://schemas.microsoft.com/office/drawing/2014/main" id="{AD42BC10-885C-E64B-A35A-D67131EBE549}"/>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0" name="TextBox 79">
              <a:extLst>
                <a:ext uri="{FF2B5EF4-FFF2-40B4-BE49-F238E27FC236}">
                  <a16:creationId xmlns:a16="http://schemas.microsoft.com/office/drawing/2014/main" id="{E2CFC088-51DF-1F4A-AE3F-B15DA196D30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1" name="TextBox 80">
              <a:extLst>
                <a:ext uri="{FF2B5EF4-FFF2-40B4-BE49-F238E27FC236}">
                  <a16:creationId xmlns:a16="http://schemas.microsoft.com/office/drawing/2014/main" id="{3ACF471A-F60C-BD4F-BDEE-2FEE869322D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2" name="TextBox 81">
              <a:extLst>
                <a:ext uri="{FF2B5EF4-FFF2-40B4-BE49-F238E27FC236}">
                  <a16:creationId xmlns:a16="http://schemas.microsoft.com/office/drawing/2014/main" id="{0B8EE5D4-6693-824F-AA4F-384F537D1F9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Consider the following scenario:</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t>
            </a:r>
          </a:p>
          <a:p>
            <a:pPr lvl="0" defTabSz="932742">
              <a:lnSpc>
                <a:spcPct val="90000"/>
              </a:lnSpc>
              <a:spcAft>
                <a:spcPts val="600"/>
              </a:spcAft>
              <a:buSzPct val="90000"/>
            </a:pPr>
            <a:r>
              <a:rPr lang="en-US" sz="1800">
                <a:solidFill>
                  <a:prstClr val="white"/>
                </a:solidFill>
              </a:rPr>
              <a:t>You're moving an application and database to Azure, but your database is currently 62 TB, with plans to continue to grow. You don't currently leverage any instance-scoped features. Which Azure SQL deployment option will be the easiest to move to?</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SQL Server in an Azure virtual machine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Azure SQL Managed Instance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Azure SQL Database - single database</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D. Azure SQL Database - elastic pool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Consider the following scenario: </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lang="en-US" sz="1800" dirty="0">
                <a:solidFill>
                  <a:srgbClr val="0078D4"/>
                </a:solidFill>
              </a:rPr>
              <a:t>You have an Azure SQL Database with the Serverless compute tier database deployed, with an auto-pause delay of two hours. After two hours of no activity, what happens to your database and incurred charges?</a:t>
            </a:r>
          </a:p>
          <a:p>
            <a:pPr lvl="0" defTabSz="932742">
              <a:lnSpc>
                <a:spcPct val="90000"/>
              </a:lnSpc>
              <a:spcAft>
                <a:spcPts val="600"/>
              </a:spcAft>
              <a:buSzPct val="90000"/>
            </a:pPr>
            <a:endParaRPr lang="en-US" sz="1800" dirty="0">
              <a:solidFill>
                <a:srgbClr val="0078D4"/>
              </a:solidFill>
            </a:endParaRPr>
          </a:p>
          <a:p>
            <a:pPr lvl="0" defTabSz="932742">
              <a:lnSpc>
                <a:spcPct val="90000"/>
              </a:lnSpc>
              <a:spcAft>
                <a:spcPts val="600"/>
              </a:spcAft>
              <a:buSzPct val="90000"/>
            </a:pPr>
            <a:r>
              <a:rPr lang="en-US" sz="1800" dirty="0">
                <a:solidFill>
                  <a:srgbClr val="0078D4"/>
                </a:solidFill>
              </a:rPr>
              <a:t>A. Azure will pause your database to stop compute costs and only charge you for storage</a:t>
            </a:r>
          </a:p>
          <a:p>
            <a:pPr lvl="0" defTabSz="932742">
              <a:lnSpc>
                <a:spcPct val="90000"/>
              </a:lnSpc>
              <a:spcAft>
                <a:spcPts val="600"/>
              </a:spcAft>
              <a:buSzPct val="90000"/>
            </a:pPr>
            <a:endParaRPr lang="en-US" sz="1800" dirty="0">
              <a:solidFill>
                <a:srgbClr val="0078D4"/>
              </a:solidFill>
            </a:endParaRPr>
          </a:p>
          <a:p>
            <a:pPr lvl="0" defTabSz="932742">
              <a:lnSpc>
                <a:spcPct val="90000"/>
              </a:lnSpc>
              <a:spcAft>
                <a:spcPts val="600"/>
              </a:spcAft>
              <a:buSzPct val="90000"/>
            </a:pPr>
            <a:r>
              <a:rPr lang="en-US" sz="1800" dirty="0">
                <a:solidFill>
                  <a:srgbClr val="0078D4"/>
                </a:solidFill>
              </a:rPr>
              <a:t>B. The database resources are reduced to a lower service tier to reduce costs.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CE0589A4-512A-4CA1-BEA9-0FC588216D3E}"/>
              </a:ext>
            </a:extLst>
          </p:cNvPr>
          <p:cNvSpPr/>
          <p:nvPr/>
        </p:nvSpPr>
        <p:spPr bwMode="auto">
          <a:xfrm>
            <a:off x="414067" y="4863548"/>
            <a:ext cx="4555497" cy="316116"/>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95BBB322-C85E-4350-9FC3-72AF20FC4B7A}"/>
              </a:ext>
            </a:extLst>
          </p:cNvPr>
          <p:cNvSpPr/>
          <p:nvPr/>
        </p:nvSpPr>
        <p:spPr bwMode="auto">
          <a:xfrm>
            <a:off x="6553199" y="3936337"/>
            <a:ext cx="5050537" cy="65291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919029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a:t>Hardware</a:t>
            </a:r>
          </a:p>
        </p:txBody>
      </p:sp>
      <p:sp>
        <p:nvSpPr>
          <p:cNvPr id="3" name="TextBox 2">
            <a:extLst>
              <a:ext uri="{FF2B5EF4-FFF2-40B4-BE49-F238E27FC236}">
                <a16:creationId xmlns:a16="http://schemas.microsoft.com/office/drawing/2014/main" id="{4E411A42-ABB7-024C-BC5B-412B1686F9CA}"/>
              </a:ext>
            </a:extLst>
          </p:cNvPr>
          <p:cNvSpPr txBox="1"/>
          <p:nvPr/>
        </p:nvSpPr>
        <p:spPr>
          <a:xfrm>
            <a:off x="7739413" y="1675933"/>
            <a:ext cx="3345468" cy="3231654"/>
          </a:xfrm>
          <a:prstGeom prst="rect">
            <a:avLst/>
          </a:prstGeom>
          <a:noFill/>
        </p:spPr>
        <p:txBody>
          <a:bodyPr wrap="none" lIns="0" tIns="0" rIns="0" bIns="0" rtlCol="0">
            <a:spAutoFit/>
          </a:bodyPr>
          <a:lstStyle/>
          <a:p>
            <a:pPr lvl="0">
              <a:spcAft>
                <a:spcPts val="600"/>
              </a:spcAft>
            </a:pPr>
            <a:r>
              <a:rPr lang="en-US" sz="2000" dirty="0">
                <a:solidFill>
                  <a:schemeClr val="accent1"/>
                </a:solidFill>
                <a:latin typeface="+mj-lt"/>
                <a:cs typeface="Segoe UI Semilight" panose="020B0402040204020203" pitchFamily="34" charset="0"/>
              </a:rPr>
              <a:t>Future</a:t>
            </a:r>
          </a:p>
          <a:p>
            <a:pPr lvl="0">
              <a:spcAft>
                <a:spcPts val="600"/>
              </a:spcAft>
            </a:pPr>
            <a:r>
              <a:rPr lang="en-US" sz="1400" dirty="0">
                <a:solidFill>
                  <a:srgbClr val="000000"/>
                </a:solidFill>
                <a:cs typeface="Segoe UI Semilight" panose="020B0402040204020203" pitchFamily="34" charset="0"/>
              </a:rPr>
              <a:t>Future hardware generations</a:t>
            </a:r>
          </a:p>
          <a:p>
            <a:pPr lvl="0">
              <a:spcAft>
                <a:spcPts val="600"/>
              </a:spcAft>
            </a:pPr>
            <a:r>
              <a:rPr lang="en-US" sz="1400" dirty="0">
                <a:solidFill>
                  <a:srgbClr val="000000"/>
                </a:solidFill>
                <a:cs typeface="Segoe UI Semilight" panose="020B0402040204020203" pitchFamily="34" charset="0"/>
              </a:rPr>
              <a:t>M-series (memory optimized)</a:t>
            </a:r>
          </a:p>
          <a:p>
            <a:pPr marL="457200" lvl="1" indent="-168275">
              <a:spcAft>
                <a:spcPts val="600"/>
              </a:spcAft>
              <a:buClr>
                <a:schemeClr val="accent1"/>
              </a:buClr>
              <a:buFont typeface="Arial" panose="020B0604020202020204" pitchFamily="34" charset="0"/>
              <a:buChar char="•"/>
            </a:pPr>
            <a:r>
              <a:rPr lang="en-US" sz="1400" dirty="0">
                <a:solidFill>
                  <a:srgbClr val="000000"/>
                </a:solidFill>
                <a:cs typeface="Segoe UI Semilight" panose="020B0402040204020203" pitchFamily="34" charset="0"/>
              </a:rPr>
              <a:t>128 vCores (hyperthreaded)</a:t>
            </a:r>
          </a:p>
          <a:p>
            <a:pPr marL="457200" lvl="1" indent="-168275">
              <a:spcAft>
                <a:spcPts val="600"/>
              </a:spcAft>
              <a:buClr>
                <a:schemeClr val="accent1"/>
              </a:buClr>
              <a:buFont typeface="Arial" panose="020B0604020202020204" pitchFamily="34" charset="0"/>
              <a:buChar char="•"/>
            </a:pPr>
            <a:r>
              <a:rPr lang="en-US" sz="1400" dirty="0">
                <a:solidFill>
                  <a:srgbClr val="000000"/>
                </a:solidFill>
                <a:cs typeface="Segoe UI Semilight" panose="020B0402040204020203" pitchFamily="34" charset="0"/>
              </a:rPr>
              <a:t>3.8 TB memory</a:t>
            </a:r>
          </a:p>
          <a:p>
            <a:pPr marL="457200" lvl="1" indent="-168275">
              <a:spcAft>
                <a:spcPts val="600"/>
              </a:spcAft>
              <a:buClr>
                <a:schemeClr val="accent1"/>
              </a:buClr>
              <a:buFont typeface="Arial" panose="020B0604020202020204" pitchFamily="34" charset="0"/>
              <a:buChar char="•"/>
            </a:pPr>
            <a:r>
              <a:rPr lang="en-US" sz="1400" dirty="0">
                <a:solidFill>
                  <a:srgbClr val="000000"/>
                </a:solidFill>
                <a:cs typeface="Segoe UI Semilight" panose="020B0402040204020203" pitchFamily="34" charset="0"/>
              </a:rPr>
              <a:t>Business critical </a:t>
            </a:r>
          </a:p>
          <a:p>
            <a:pPr lvl="0">
              <a:spcAft>
                <a:spcPts val="600"/>
              </a:spcAft>
            </a:pPr>
            <a:r>
              <a:rPr lang="en-US" sz="1400" dirty="0">
                <a:solidFill>
                  <a:srgbClr val="000000"/>
                </a:solidFill>
                <a:cs typeface="Segoe UI Semilight" panose="020B0402040204020203" pitchFamily="34" charset="0"/>
              </a:rPr>
              <a:t>Fsv2-series (compute optimized)</a:t>
            </a:r>
          </a:p>
          <a:p>
            <a:pPr marL="457200" lvl="1" indent="-168275">
              <a:spcAft>
                <a:spcPts val="600"/>
              </a:spcAft>
              <a:buClr>
                <a:schemeClr val="accent1"/>
              </a:buClr>
              <a:buFont typeface="Arial" panose="020B0604020202020204" pitchFamily="34" charset="0"/>
              <a:buChar char="•"/>
            </a:pPr>
            <a:r>
              <a:rPr lang="en-US" sz="1400" dirty="0">
                <a:solidFill>
                  <a:srgbClr val="000000"/>
                </a:solidFill>
                <a:cs typeface="Segoe UI Semilight" panose="020B0402040204020203" pitchFamily="34" charset="0"/>
              </a:rPr>
              <a:t>72 vCores (hyperthreaded)</a:t>
            </a:r>
          </a:p>
          <a:p>
            <a:pPr marL="457200" lvl="1" indent="-168275">
              <a:spcAft>
                <a:spcPts val="600"/>
              </a:spcAft>
              <a:buClr>
                <a:schemeClr val="accent1"/>
              </a:buClr>
              <a:buFont typeface="Arial" panose="020B0604020202020204" pitchFamily="34" charset="0"/>
              <a:buChar char="•"/>
            </a:pPr>
            <a:r>
              <a:rPr lang="en-US" sz="1400" dirty="0">
                <a:solidFill>
                  <a:srgbClr val="000000"/>
                </a:solidFill>
                <a:cs typeface="Segoe UI Semilight" panose="020B0402040204020203" pitchFamily="34" charset="0"/>
              </a:rPr>
              <a:t>3.4 GHz sustained turbo clock speed</a:t>
            </a:r>
          </a:p>
          <a:p>
            <a:pPr marL="457200" lvl="1" indent="-168275">
              <a:spcAft>
                <a:spcPts val="600"/>
              </a:spcAft>
              <a:buClr>
                <a:schemeClr val="accent1"/>
              </a:buClr>
              <a:buFont typeface="Arial" panose="020B0604020202020204" pitchFamily="34" charset="0"/>
              <a:buChar char="•"/>
            </a:pPr>
            <a:r>
              <a:rPr lang="en-US" sz="1400" dirty="0">
                <a:solidFill>
                  <a:srgbClr val="000000"/>
                </a:solidFill>
                <a:cs typeface="Segoe UI Semilight" panose="020B0402040204020203" pitchFamily="34" charset="0"/>
              </a:rPr>
              <a:t>General purpose </a:t>
            </a:r>
          </a:p>
          <a:p>
            <a:pPr algn="l"/>
            <a:endParaRPr lang="en-US" sz="1400" dirty="0">
              <a:gradFill>
                <a:gsLst>
                  <a:gs pos="2917">
                    <a:schemeClr val="tx1"/>
                  </a:gs>
                  <a:gs pos="30000">
                    <a:schemeClr val="tx1"/>
                  </a:gs>
                </a:gsLst>
                <a:lin ang="5400000" scaled="0"/>
              </a:gradFill>
            </a:endParaRPr>
          </a:p>
        </p:txBody>
      </p:sp>
      <p:sp>
        <p:nvSpPr>
          <p:cNvPr id="17" name="TextBox 16">
            <a:extLst>
              <a:ext uri="{FF2B5EF4-FFF2-40B4-BE49-F238E27FC236}">
                <a16:creationId xmlns:a16="http://schemas.microsoft.com/office/drawing/2014/main" id="{14E570C6-246D-294B-8C60-5EFA5BC261EA}"/>
              </a:ext>
            </a:extLst>
          </p:cNvPr>
          <p:cNvSpPr txBox="1"/>
          <p:nvPr/>
        </p:nvSpPr>
        <p:spPr>
          <a:xfrm>
            <a:off x="2288182" y="1675933"/>
            <a:ext cx="3032753" cy="1117229"/>
          </a:xfrm>
          <a:prstGeom prst="rect">
            <a:avLst/>
          </a:prstGeom>
          <a:noFill/>
        </p:spPr>
        <p:txBody>
          <a:bodyPr wrap="none" lIns="0" tIns="0" rIns="0" bIns="0" rtlCol="0">
            <a:spAutoFit/>
          </a:bodyPr>
          <a:lstStyle/>
          <a:p>
            <a:pPr lvl="0">
              <a:spcAft>
                <a:spcPts val="600"/>
              </a:spcAft>
            </a:pPr>
            <a:r>
              <a:rPr lang="en-US" sz="2000">
                <a:solidFill>
                  <a:schemeClr val="accent1"/>
                </a:solidFill>
                <a:latin typeface="+mj-lt"/>
                <a:cs typeface="Segoe UI Semilight" panose="020B0402040204020203" pitchFamily="34" charset="0"/>
              </a:rPr>
              <a:t>Gen5</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a:t>
            </a:r>
            <a:r>
              <a:rPr lang="en-US" sz="1400" err="1">
                <a:solidFill>
                  <a:srgbClr val="000000"/>
                </a:solidFill>
                <a:cs typeface="Segoe UI Semilight" panose="020B0402040204020203" pitchFamily="34" charset="0"/>
              </a:rPr>
              <a:t>vCore</a:t>
            </a:r>
            <a:r>
              <a:rPr lang="en-US" sz="1400">
                <a:solidFill>
                  <a:srgbClr val="000000"/>
                </a:solidFill>
                <a:cs typeface="Segoe UI Semilight" panose="020B0402040204020203" pitchFamily="34" charset="0"/>
              </a:rPr>
              <a:t>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Up to 4 TB of local storage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Accelerated Networking is guaranteed</a:t>
            </a:r>
          </a:p>
        </p:txBody>
      </p:sp>
      <p:cxnSp>
        <p:nvCxnSpPr>
          <p:cNvPr id="30" name="Straight Connector 29">
            <a:extLst>
              <a:ext uri="{FF2B5EF4-FFF2-40B4-BE49-F238E27FC236}">
                <a16:creationId xmlns:a16="http://schemas.microsoft.com/office/drawing/2014/main" id="{CB6F816E-0850-D84C-93BC-A9EB90A4D596}"/>
              </a:ext>
            </a:extLst>
          </p:cNvPr>
          <p:cNvCxnSpPr>
            <a:cxnSpLocks/>
          </p:cNvCxnSpPr>
          <p:nvPr/>
        </p:nvCxnSpPr>
        <p:spPr>
          <a:xfrm flipV="1">
            <a:off x="6119909" y="1597294"/>
            <a:ext cx="0" cy="3310293"/>
          </a:xfrm>
          <a:prstGeom prst="line">
            <a:avLst/>
          </a:prstGeom>
          <a:noFill/>
          <a:ln w="12700" cap="flat" cmpd="sng" algn="ctr">
            <a:solidFill>
              <a:schemeClr val="accent1"/>
            </a:solidFill>
            <a:prstDash val="solid"/>
          </a:ln>
          <a:effectLst/>
        </p:spPr>
      </p:cxnSp>
      <p:grpSp>
        <p:nvGrpSpPr>
          <p:cNvPr id="23" name="Group 22">
            <a:extLst>
              <a:ext uri="{FF2B5EF4-FFF2-40B4-BE49-F238E27FC236}">
                <a16:creationId xmlns:a16="http://schemas.microsoft.com/office/drawing/2014/main" id="{DCAC0847-9A6F-3143-B243-9A70A5CC7894}"/>
              </a:ext>
            </a:extLst>
          </p:cNvPr>
          <p:cNvGrpSpPr/>
          <p:nvPr/>
        </p:nvGrpSpPr>
        <p:grpSpPr>
          <a:xfrm>
            <a:off x="1405675" y="1675933"/>
            <a:ext cx="623979" cy="559998"/>
            <a:chOff x="6578130" y="4068627"/>
            <a:chExt cx="623979" cy="559998"/>
          </a:xfrm>
        </p:grpSpPr>
        <p:grpSp>
          <p:nvGrpSpPr>
            <p:cNvPr id="24" name="Group 23">
              <a:extLst>
                <a:ext uri="{FF2B5EF4-FFF2-40B4-BE49-F238E27FC236}">
                  <a16:creationId xmlns:a16="http://schemas.microsoft.com/office/drawing/2014/main" id="{15C0EA20-D80F-5347-9AE2-CA9E527FFB2B}"/>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C4F56E7A-BEBD-CF49-AFED-575EB6817B58}"/>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79">
                <a:extLst>
                  <a:ext uri="{FF2B5EF4-FFF2-40B4-BE49-F238E27FC236}">
                    <a16:creationId xmlns:a16="http://schemas.microsoft.com/office/drawing/2014/main" id="{6831E94D-AA9C-3942-8106-0764EA6AD91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0">
                <a:extLst>
                  <a:ext uri="{FF2B5EF4-FFF2-40B4-BE49-F238E27FC236}">
                    <a16:creationId xmlns:a16="http://schemas.microsoft.com/office/drawing/2014/main" id="{53A25FEC-7480-6F4D-9FEF-2ED9CDA67F6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1">
                <a:extLst>
                  <a:ext uri="{FF2B5EF4-FFF2-40B4-BE49-F238E27FC236}">
                    <a16:creationId xmlns:a16="http://schemas.microsoft.com/office/drawing/2014/main" id="{36FAE811-D238-3344-84E1-C6811EB9E6BC}"/>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2">
                <a:extLst>
                  <a:ext uri="{FF2B5EF4-FFF2-40B4-BE49-F238E27FC236}">
                    <a16:creationId xmlns:a16="http://schemas.microsoft.com/office/drawing/2014/main" id="{7EA28F70-F490-6749-981B-7B292C9E189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3">
                <a:extLst>
                  <a:ext uri="{FF2B5EF4-FFF2-40B4-BE49-F238E27FC236}">
                    <a16:creationId xmlns:a16="http://schemas.microsoft.com/office/drawing/2014/main" id="{DAB114E6-0B31-1745-8E02-AC938140A34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4">
                <a:extLst>
                  <a:ext uri="{FF2B5EF4-FFF2-40B4-BE49-F238E27FC236}">
                    <a16:creationId xmlns:a16="http://schemas.microsoft.com/office/drawing/2014/main" id="{52AF3CBB-83CD-7F4B-BF30-C8808F2B98ED}"/>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5">
                <a:extLst>
                  <a:ext uri="{FF2B5EF4-FFF2-40B4-BE49-F238E27FC236}">
                    <a16:creationId xmlns:a16="http://schemas.microsoft.com/office/drawing/2014/main" id="{4DCB0E15-0087-5540-8795-9DF73016D8A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6">
                <a:extLst>
                  <a:ext uri="{FF2B5EF4-FFF2-40B4-BE49-F238E27FC236}">
                    <a16:creationId xmlns:a16="http://schemas.microsoft.com/office/drawing/2014/main" id="{84FCE66D-420A-664B-B058-C85ED42BA9E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87">
                <a:extLst>
                  <a:ext uri="{FF2B5EF4-FFF2-40B4-BE49-F238E27FC236}">
                    <a16:creationId xmlns:a16="http://schemas.microsoft.com/office/drawing/2014/main" id="{12F397E9-A82D-4547-A5AB-D39C0DFD505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88">
                <a:extLst>
                  <a:ext uri="{FF2B5EF4-FFF2-40B4-BE49-F238E27FC236}">
                    <a16:creationId xmlns:a16="http://schemas.microsoft.com/office/drawing/2014/main" id="{B28AC4A6-82EB-E24A-86BB-2AFF9BB52AA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 name="Line 89">
                <a:extLst>
                  <a:ext uri="{FF2B5EF4-FFF2-40B4-BE49-F238E27FC236}">
                    <a16:creationId xmlns:a16="http://schemas.microsoft.com/office/drawing/2014/main" id="{993A1D6F-CC55-DA4A-B608-6CEC6506563D}"/>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Line 90">
                <a:extLst>
                  <a:ext uri="{FF2B5EF4-FFF2-40B4-BE49-F238E27FC236}">
                    <a16:creationId xmlns:a16="http://schemas.microsoft.com/office/drawing/2014/main" id="{F75F2EEF-D118-3E45-9E3E-EBA40D7B4DF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Line 91">
                <a:extLst>
                  <a:ext uri="{FF2B5EF4-FFF2-40B4-BE49-F238E27FC236}">
                    <a16:creationId xmlns:a16="http://schemas.microsoft.com/office/drawing/2014/main" id="{1188DB00-9EFB-7547-9DA6-8D219378AB2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Line 92">
                <a:extLst>
                  <a:ext uri="{FF2B5EF4-FFF2-40B4-BE49-F238E27FC236}">
                    <a16:creationId xmlns:a16="http://schemas.microsoft.com/office/drawing/2014/main" id="{A430C99C-5607-1B42-BC14-7227304467E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Line 93">
                <a:extLst>
                  <a:ext uri="{FF2B5EF4-FFF2-40B4-BE49-F238E27FC236}">
                    <a16:creationId xmlns:a16="http://schemas.microsoft.com/office/drawing/2014/main" id="{B5E333F6-0470-9346-ACB4-30478015D0A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 name="Line 94">
                <a:extLst>
                  <a:ext uri="{FF2B5EF4-FFF2-40B4-BE49-F238E27FC236}">
                    <a16:creationId xmlns:a16="http://schemas.microsoft.com/office/drawing/2014/main" id="{1B169416-BC30-EB40-A5A0-0A7B050C055B}"/>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 name="Line 95">
                <a:extLst>
                  <a:ext uri="{FF2B5EF4-FFF2-40B4-BE49-F238E27FC236}">
                    <a16:creationId xmlns:a16="http://schemas.microsoft.com/office/drawing/2014/main" id="{261A2BE3-8172-A844-9F1A-8E57A0AAD0E0}"/>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6">
                <a:extLst>
                  <a:ext uri="{FF2B5EF4-FFF2-40B4-BE49-F238E27FC236}">
                    <a16:creationId xmlns:a16="http://schemas.microsoft.com/office/drawing/2014/main" id="{0AAAC0D9-F420-C641-A962-0FE6DDE8868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7">
                <a:extLst>
                  <a:ext uri="{FF2B5EF4-FFF2-40B4-BE49-F238E27FC236}">
                    <a16:creationId xmlns:a16="http://schemas.microsoft.com/office/drawing/2014/main" id="{5F772F61-9CD2-3643-BD55-F940A936527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Line 98">
                <a:extLst>
                  <a:ext uri="{FF2B5EF4-FFF2-40B4-BE49-F238E27FC236}">
                    <a16:creationId xmlns:a16="http://schemas.microsoft.com/office/drawing/2014/main" id="{FB43A51C-4D9B-4C4C-9F9F-E5E2A9C78C8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9308C06-27F3-0243-8070-310006EFE7BA}"/>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50" name="Group 49">
            <a:extLst>
              <a:ext uri="{FF2B5EF4-FFF2-40B4-BE49-F238E27FC236}">
                <a16:creationId xmlns:a16="http://schemas.microsoft.com/office/drawing/2014/main" id="{03E2E4D8-A71F-F44B-8046-A00B3641CDE6}"/>
              </a:ext>
            </a:extLst>
          </p:cNvPr>
          <p:cNvGrpSpPr/>
          <p:nvPr/>
        </p:nvGrpSpPr>
        <p:grpSpPr>
          <a:xfrm>
            <a:off x="6808667" y="1675933"/>
            <a:ext cx="623979" cy="559998"/>
            <a:chOff x="7873530" y="4150787"/>
            <a:chExt cx="623979" cy="559998"/>
          </a:xfrm>
        </p:grpSpPr>
        <p:grpSp>
          <p:nvGrpSpPr>
            <p:cNvPr id="51" name="Group 50">
              <a:extLst>
                <a:ext uri="{FF2B5EF4-FFF2-40B4-BE49-F238E27FC236}">
                  <a16:creationId xmlns:a16="http://schemas.microsoft.com/office/drawing/2014/main" id="{77318F53-81CF-B649-A797-1A936D48C33E}"/>
                </a:ext>
              </a:extLst>
            </p:cNvPr>
            <p:cNvGrpSpPr/>
            <p:nvPr/>
          </p:nvGrpSpPr>
          <p:grpSpPr>
            <a:xfrm>
              <a:off x="7904359" y="4150787"/>
              <a:ext cx="562320" cy="559998"/>
              <a:chOff x="7643146" y="2995601"/>
              <a:chExt cx="270958" cy="269839"/>
            </a:xfrm>
          </p:grpSpPr>
          <p:sp>
            <p:nvSpPr>
              <p:cNvPr id="53" name="Freeform 78">
                <a:extLst>
                  <a:ext uri="{FF2B5EF4-FFF2-40B4-BE49-F238E27FC236}">
                    <a16:creationId xmlns:a16="http://schemas.microsoft.com/office/drawing/2014/main" id="{8B79E0D3-0262-E349-ADEA-685DDDC5723F}"/>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Line 79">
                <a:extLst>
                  <a:ext uri="{FF2B5EF4-FFF2-40B4-BE49-F238E27FC236}">
                    <a16:creationId xmlns:a16="http://schemas.microsoft.com/office/drawing/2014/main" id="{639A3375-E434-A44C-8FE2-F0BAF70DAB5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 name="Line 80">
                <a:extLst>
                  <a:ext uri="{FF2B5EF4-FFF2-40B4-BE49-F238E27FC236}">
                    <a16:creationId xmlns:a16="http://schemas.microsoft.com/office/drawing/2014/main" id="{67F50D1D-A454-364F-9A84-5978181C40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 name="Line 81">
                <a:extLst>
                  <a:ext uri="{FF2B5EF4-FFF2-40B4-BE49-F238E27FC236}">
                    <a16:creationId xmlns:a16="http://schemas.microsoft.com/office/drawing/2014/main" id="{2F7946BE-64D2-924C-AACF-FD45E0B8A420}"/>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7" name="Line 82">
                <a:extLst>
                  <a:ext uri="{FF2B5EF4-FFF2-40B4-BE49-F238E27FC236}">
                    <a16:creationId xmlns:a16="http://schemas.microsoft.com/office/drawing/2014/main" id="{21139DBC-346B-C14B-83F6-BC6893DA95D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8" name="Line 83">
                <a:extLst>
                  <a:ext uri="{FF2B5EF4-FFF2-40B4-BE49-F238E27FC236}">
                    <a16:creationId xmlns:a16="http://schemas.microsoft.com/office/drawing/2014/main" id="{325EFA66-083E-AE41-A949-211456D14B6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Line 84">
                <a:extLst>
                  <a:ext uri="{FF2B5EF4-FFF2-40B4-BE49-F238E27FC236}">
                    <a16:creationId xmlns:a16="http://schemas.microsoft.com/office/drawing/2014/main" id="{1C77C21E-6A8C-6C4B-9D82-811A01CFB54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 name="Line 85">
                <a:extLst>
                  <a:ext uri="{FF2B5EF4-FFF2-40B4-BE49-F238E27FC236}">
                    <a16:creationId xmlns:a16="http://schemas.microsoft.com/office/drawing/2014/main" id="{49D52067-952D-DE41-ACF6-03DA3E597D3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 name="Line 86">
                <a:extLst>
                  <a:ext uri="{FF2B5EF4-FFF2-40B4-BE49-F238E27FC236}">
                    <a16:creationId xmlns:a16="http://schemas.microsoft.com/office/drawing/2014/main" id="{FA110B3A-BC8E-CB43-8091-AFA9F80B84A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 name="Line 87">
                <a:extLst>
                  <a:ext uri="{FF2B5EF4-FFF2-40B4-BE49-F238E27FC236}">
                    <a16:creationId xmlns:a16="http://schemas.microsoft.com/office/drawing/2014/main" id="{231004E1-6F39-EA41-8ECE-38DF0622F45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 name="Line 88">
                <a:extLst>
                  <a:ext uri="{FF2B5EF4-FFF2-40B4-BE49-F238E27FC236}">
                    <a16:creationId xmlns:a16="http://schemas.microsoft.com/office/drawing/2014/main" id="{8CF9D81F-54AD-1641-A6A2-7C30309A7806}"/>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 name="Line 89">
                <a:extLst>
                  <a:ext uri="{FF2B5EF4-FFF2-40B4-BE49-F238E27FC236}">
                    <a16:creationId xmlns:a16="http://schemas.microsoft.com/office/drawing/2014/main" id="{AAD7ADBE-8A05-474E-A4B8-DC96148A377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5" name="Line 90">
                <a:extLst>
                  <a:ext uri="{FF2B5EF4-FFF2-40B4-BE49-F238E27FC236}">
                    <a16:creationId xmlns:a16="http://schemas.microsoft.com/office/drawing/2014/main" id="{95285325-86B9-F14B-AD4F-08DACC41D53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6" name="Line 91">
                <a:extLst>
                  <a:ext uri="{FF2B5EF4-FFF2-40B4-BE49-F238E27FC236}">
                    <a16:creationId xmlns:a16="http://schemas.microsoft.com/office/drawing/2014/main" id="{25ADFD06-FBF8-584E-BBFF-A8269F2B3EF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Line 92">
                <a:extLst>
                  <a:ext uri="{FF2B5EF4-FFF2-40B4-BE49-F238E27FC236}">
                    <a16:creationId xmlns:a16="http://schemas.microsoft.com/office/drawing/2014/main" id="{E94AA830-A12A-424B-BD08-549D9ACBF3EA}"/>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8" name="Line 93">
                <a:extLst>
                  <a:ext uri="{FF2B5EF4-FFF2-40B4-BE49-F238E27FC236}">
                    <a16:creationId xmlns:a16="http://schemas.microsoft.com/office/drawing/2014/main" id="{62343BF0-F460-4848-8464-FE5D155D7422}"/>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9" name="Line 94">
                <a:extLst>
                  <a:ext uri="{FF2B5EF4-FFF2-40B4-BE49-F238E27FC236}">
                    <a16:creationId xmlns:a16="http://schemas.microsoft.com/office/drawing/2014/main" id="{959DABA4-30A7-A545-A7C5-6992D70459D6}"/>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0" name="Line 95">
                <a:extLst>
                  <a:ext uri="{FF2B5EF4-FFF2-40B4-BE49-F238E27FC236}">
                    <a16:creationId xmlns:a16="http://schemas.microsoft.com/office/drawing/2014/main" id="{B2D1FF9F-A17A-A54A-8B6B-5E50ED17B99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1" name="Line 96">
                <a:extLst>
                  <a:ext uri="{FF2B5EF4-FFF2-40B4-BE49-F238E27FC236}">
                    <a16:creationId xmlns:a16="http://schemas.microsoft.com/office/drawing/2014/main" id="{8F41B268-C87A-B943-9CE7-ABC291E2C9C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2" name="Line 97">
                <a:extLst>
                  <a:ext uri="{FF2B5EF4-FFF2-40B4-BE49-F238E27FC236}">
                    <a16:creationId xmlns:a16="http://schemas.microsoft.com/office/drawing/2014/main" id="{8DA252A1-ABCC-BD4A-959C-8F74F5792D6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3" name="Line 98">
                <a:extLst>
                  <a:ext uri="{FF2B5EF4-FFF2-40B4-BE49-F238E27FC236}">
                    <a16:creationId xmlns:a16="http://schemas.microsoft.com/office/drawing/2014/main" id="{0698E142-F399-D241-A410-F835560D2CF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2" name="Rectangle 51">
              <a:extLst>
                <a:ext uri="{FF2B5EF4-FFF2-40B4-BE49-F238E27FC236}">
                  <a16:creationId xmlns:a16="http://schemas.microsoft.com/office/drawing/2014/main" id="{48E9FC75-B628-6A4D-BA06-DFDA16D62121}"/>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FUTURE</a:t>
              </a:r>
            </a:p>
          </p:txBody>
        </p:sp>
      </p:grpSp>
      <p:grpSp>
        <p:nvGrpSpPr>
          <p:cNvPr id="74" name="Group 73">
            <a:extLst>
              <a:ext uri="{FF2B5EF4-FFF2-40B4-BE49-F238E27FC236}">
                <a16:creationId xmlns:a16="http://schemas.microsoft.com/office/drawing/2014/main" id="{F6BD13A4-277F-BD47-8E5C-E550212F4C89}"/>
              </a:ext>
            </a:extLst>
          </p:cNvPr>
          <p:cNvGrpSpPr/>
          <p:nvPr/>
        </p:nvGrpSpPr>
        <p:grpSpPr>
          <a:xfrm>
            <a:off x="0" y="6215635"/>
            <a:ext cx="11444140" cy="324677"/>
            <a:chOff x="0" y="6058468"/>
            <a:chExt cx="11444140" cy="324677"/>
          </a:xfrm>
        </p:grpSpPr>
        <p:cxnSp>
          <p:nvCxnSpPr>
            <p:cNvPr id="75" name="Straight Arrow Connector 74">
              <a:extLst>
                <a:ext uri="{FF2B5EF4-FFF2-40B4-BE49-F238E27FC236}">
                  <a16:creationId xmlns:a16="http://schemas.microsoft.com/office/drawing/2014/main" id="{7C7D048A-04AE-A84B-8E52-55C4DAC2B3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EAAC3B20-EDAB-FE45-9603-DA8BCB7803E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0657C664-2533-1544-A12A-2D21BB97A52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4C3022D7-BACA-514E-BF34-26BA4372D96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BBF10A97-B418-7D43-81B3-45FD36A83334}"/>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0B679E0F-E9BC-3848-8C13-3B7952CA5B3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AD4050BB-C898-9A43-97DC-A9B8B94DED1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2" name="TextBox 81">
              <a:extLst>
                <a:ext uri="{FF2B5EF4-FFF2-40B4-BE49-F238E27FC236}">
                  <a16:creationId xmlns:a16="http://schemas.microsoft.com/office/drawing/2014/main" id="{1DD8A6CD-8EA3-C24C-A61B-75F7C5FF624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3" name="TextBox 82">
              <a:extLst>
                <a:ext uri="{FF2B5EF4-FFF2-40B4-BE49-F238E27FC236}">
                  <a16:creationId xmlns:a16="http://schemas.microsoft.com/office/drawing/2014/main" id="{AE8E3361-7ED8-4E47-ABC4-F66AA5624FF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4" name="TextBox 83">
              <a:extLst>
                <a:ext uri="{FF2B5EF4-FFF2-40B4-BE49-F238E27FC236}">
                  <a16:creationId xmlns:a16="http://schemas.microsoft.com/office/drawing/2014/main" id="{B12EF79F-8E9D-1643-84A9-ED1227123528}"/>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5" name="TextBox 84">
              <a:extLst>
                <a:ext uri="{FF2B5EF4-FFF2-40B4-BE49-F238E27FC236}">
                  <a16:creationId xmlns:a16="http://schemas.microsoft.com/office/drawing/2014/main" id="{7ABC6EFD-A87C-1343-B946-0F6E281192CB}"/>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20880168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p:txBody>
          <a:bodyPr/>
          <a:lstStyle/>
          <a:p>
            <a:r>
              <a:rPr lang="en-US"/>
              <a:t>Interfaces for Azure SQL</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a:solidFill>
                <a:prstClr val="white"/>
              </a:solidFill>
              <a:latin typeface="Segoe UI"/>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Powershell</a:t>
            </a:r>
            <a:endParaRPr lang="en-US" sz="1400">
              <a:solidFill>
                <a:schemeClr val="accent1"/>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az</a:t>
            </a:r>
            <a:r>
              <a:rPr lang="en-US" sz="1400">
                <a:solidFill>
                  <a:schemeClr val="accent1"/>
                </a:solidFill>
                <a:ea typeface="Segoe UI" pitchFamily="34" charset="0"/>
                <a:cs typeface="Segoe UI" pitchFamily="34" charset="0"/>
              </a:rPr>
              <a:t>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sqlcmd</a:t>
            </a:r>
            <a:endParaRPr lang="en-US" sz="1400">
              <a:solidFill>
                <a:schemeClr val="accent1"/>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bcp</a:t>
            </a:r>
            <a:endParaRPr lang="en-US" sz="1400">
              <a:solidFill>
                <a:schemeClr val="accent1"/>
              </a:soli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FFC4F56E-898E-E142-80E6-81724C432996}"/>
              </a:ext>
            </a:extLst>
          </p:cNvPr>
          <p:cNvGrpSpPr/>
          <p:nvPr/>
        </p:nvGrpSpPr>
        <p:grpSpPr>
          <a:xfrm>
            <a:off x="0" y="6215635"/>
            <a:ext cx="11444140" cy="324677"/>
            <a:chOff x="0" y="6058468"/>
            <a:chExt cx="11444140" cy="324677"/>
          </a:xfrm>
        </p:grpSpPr>
        <p:cxnSp>
          <p:nvCxnSpPr>
            <p:cNvPr id="31" name="Straight Arrow Connector 30">
              <a:extLst>
                <a:ext uri="{FF2B5EF4-FFF2-40B4-BE49-F238E27FC236}">
                  <a16:creationId xmlns:a16="http://schemas.microsoft.com/office/drawing/2014/main" id="{D474A62C-E874-6641-982A-C1406B7ECE9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10D87CE-1DA6-9141-B5A6-AF0F9A1D0C7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4096CDB-F203-AD4B-ABC4-C753C686349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D53A89CD-A1A6-224E-99DA-47BF22DFED6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B29B499C-B9A7-264A-B8BD-EDAC4670BA31}"/>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2ADF94B-5F1E-1F40-BEB5-007D02E4424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D2352277-7D98-0241-A706-63841D805BF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9395BB74-2643-3649-9453-99AEBDC2796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FDE68C0E-0E1C-254B-B0C9-D3F3F9ED81F4}"/>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6A427C50-6B80-EA4C-A92C-35FE65BF93B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7351AAB-0F4E-EC4A-ACC9-FA924421FA90}"/>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982692" y="868954"/>
            <a:ext cx="6249129" cy="4001095"/>
          </a:xfrm>
          <a:prstGeom prst="rect">
            <a:avLst/>
          </a:prstGeom>
          <a:noFill/>
        </p:spPr>
        <p:txBody>
          <a:bodyPr wrap="square" lIns="0" tIns="0" rIns="0" bIns="0" rtlCol="0">
            <a:spAutoFit/>
          </a:bodyPr>
          <a:lstStyle/>
          <a:p>
            <a:pPr>
              <a:spcAft>
                <a:spcPts val="2400"/>
              </a:spcAft>
            </a:pPr>
            <a:r>
              <a:rPr lang="en-US" sz="2000"/>
              <a:t>Azure SQL has evolved into </a:t>
            </a:r>
            <a:r>
              <a:rPr lang="en-US" sz="2000" b="1"/>
              <a:t>the world’s database</a:t>
            </a:r>
          </a:p>
          <a:p>
            <a:pPr>
              <a:spcAft>
                <a:spcPts val="2400"/>
              </a:spcAft>
            </a:pPr>
            <a:r>
              <a:rPr lang="en-US" sz="2000" b="1"/>
              <a:t>Azure SQL includes </a:t>
            </a:r>
            <a:r>
              <a:rPr lang="en-US" sz="2000"/>
              <a:t>Virtual machine, Managed Instance, and Database</a:t>
            </a:r>
          </a:p>
          <a:p>
            <a:pPr>
              <a:spcAft>
                <a:spcPts val="2400"/>
              </a:spcAft>
            </a:pPr>
            <a:r>
              <a:rPr lang="en-US" sz="2000" b="1"/>
              <a:t>SQL Server on Azure Virtual Machines</a:t>
            </a:r>
            <a:r>
              <a:rPr lang="en-US" sz="2000"/>
              <a:t> is best for 100% lift and shift</a:t>
            </a:r>
          </a:p>
          <a:p>
            <a:pPr>
              <a:spcAft>
                <a:spcPts val="2400"/>
              </a:spcAft>
            </a:pPr>
            <a:r>
              <a:rPr lang="en-US" sz="2000" b="1"/>
              <a:t>Azure SQL Managed Instances: </a:t>
            </a:r>
            <a:r>
              <a:rPr lang="en-US" sz="2000"/>
              <a:t>Database engine instance + power of PaaS</a:t>
            </a:r>
          </a:p>
          <a:p>
            <a:pPr>
              <a:spcAft>
                <a:spcPts val="2400"/>
              </a:spcAft>
            </a:pPr>
            <a:r>
              <a:rPr lang="en-US" sz="2000" b="1"/>
              <a:t>Azure SQL Database</a:t>
            </a:r>
            <a:r>
              <a:rPr lang="en-US" sz="2000"/>
              <a:t> for modern cloud apps providing you the most PaaS capabilities</a:t>
            </a:r>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419600" y="880747"/>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419600" y="1501036"/>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419600" y="2395283"/>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419600" y="335305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419600" y="4196687"/>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4D9344E2-E48D-524E-87D4-32540F810868}"/>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906153C4-70D6-C743-92AB-3BAC647F64A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E5B2F35-DC40-DE4A-A07A-94E0F7EB8E0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95DEC7D9-A10A-3D46-B659-22675257F74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BE6AF5CC-5701-2146-A738-E99EC1A5D4A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F04AECCD-A91B-9A40-BDC3-F97B946B250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1AE45B7E-E23E-EF48-B120-DA3BD24DBF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E8B0B480-C4C7-F04A-814D-0DFAB98C8B0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356FF660-FAFE-A74E-8DCE-B9821F464F9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51" name="TextBox 50">
              <a:extLst>
                <a:ext uri="{FF2B5EF4-FFF2-40B4-BE49-F238E27FC236}">
                  <a16:creationId xmlns:a16="http://schemas.microsoft.com/office/drawing/2014/main" id="{CE139324-9174-ED41-9AF9-393AD595894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52" name="TextBox 51">
              <a:extLst>
                <a:ext uri="{FF2B5EF4-FFF2-40B4-BE49-F238E27FC236}">
                  <a16:creationId xmlns:a16="http://schemas.microsoft.com/office/drawing/2014/main" id="{080C1D84-A6E1-4145-B0F9-99182DF12104}"/>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3" name="TextBox 52">
              <a:extLst>
                <a:ext uri="{FF2B5EF4-FFF2-40B4-BE49-F238E27FC236}">
                  <a16:creationId xmlns:a16="http://schemas.microsoft.com/office/drawing/2014/main" id="{CA86D72F-99D4-F04D-B475-F8404EC5317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Deploy and configure</a:t>
            </a:r>
            <a:endParaRPr lang="en-US" sz="2000" spc="0">
              <a:solidFill>
                <a:schemeClr val="tx1"/>
              </a:solidFill>
            </a:endParaRP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4553857" cy="1538883"/>
          </a:xfrm>
          <a:prstGeom prst="rect">
            <a:avLst/>
          </a:prstGeom>
          <a:noFill/>
        </p:spPr>
        <p:txBody>
          <a:bodyPr wrap="square" lIns="0" tIns="0" rIns="0" bIns="0" rtlCol="0">
            <a:spAutoFit/>
          </a:bodyPr>
          <a:lstStyle/>
          <a:p>
            <a:pPr marL="457200" indent="-457200">
              <a:spcAft>
                <a:spcPts val="600"/>
              </a:spcAft>
              <a:tabLst/>
              <a:defRPr/>
            </a:pPr>
            <a:r>
              <a:rPr lang="en-US" sz="1600">
                <a:gradFill>
                  <a:gsLst>
                    <a:gs pos="2917">
                      <a:prstClr val="white"/>
                    </a:gs>
                    <a:gs pos="30000">
                      <a:prstClr val="white"/>
                    </a:gs>
                  </a:gsLst>
                  <a:lin ang="5400000" scaled="0"/>
                </a:gradFill>
                <a:latin typeface="Segoe UI"/>
              </a:rPr>
              <a:t>Pre-deployment planning</a:t>
            </a:r>
          </a:p>
          <a:p>
            <a:pPr marL="457200" indent="-457200">
              <a:spcAft>
                <a:spcPts val="600"/>
              </a:spcAft>
              <a:tabLst/>
              <a:defRPr/>
            </a:pPr>
            <a:r>
              <a:rPr lang="en-US" sz="1600">
                <a:gradFill>
                  <a:gsLst>
                    <a:gs pos="2917">
                      <a:prstClr val="white"/>
                    </a:gs>
                    <a:gs pos="30000">
                      <a:prstClr val="white"/>
                    </a:gs>
                  </a:gsLst>
                  <a:lin ang="5400000" scaled="0"/>
                </a:gradFill>
                <a:latin typeface="Segoe UI"/>
              </a:rPr>
              <a:t>Deploy</a:t>
            </a:r>
          </a:p>
          <a:p>
            <a:pPr marL="457200" indent="-457200">
              <a:spcAft>
                <a:spcPts val="600"/>
              </a:spcAft>
              <a:tabLst/>
              <a:defRPr/>
            </a:pPr>
            <a:r>
              <a:rPr lang="en-US" sz="1600">
                <a:gradFill>
                  <a:gsLst>
                    <a:gs pos="2917">
                      <a:prstClr val="white"/>
                    </a:gs>
                    <a:gs pos="30000">
                      <a:prstClr val="white"/>
                    </a:gs>
                  </a:gsLst>
                  <a:lin ang="5400000" scaled="0"/>
                </a:gradFill>
                <a:latin typeface="Segoe UI"/>
              </a:rPr>
              <a:t>Configure</a:t>
            </a:r>
          </a:p>
          <a:p>
            <a:pPr marL="457200" indent="-457200">
              <a:spcAft>
                <a:spcPts val="600"/>
              </a:spcAft>
              <a:tabLst/>
              <a:defRPr/>
            </a:pPr>
            <a:r>
              <a:rPr lang="en-US" sz="1600">
                <a:gradFill>
                  <a:gsLst>
                    <a:gs pos="2917">
                      <a:prstClr val="white"/>
                    </a:gs>
                    <a:gs pos="30000">
                      <a:prstClr val="white"/>
                    </a:gs>
                  </a:gsLst>
                  <a:lin ang="5400000" scaled="0"/>
                </a:gradFill>
                <a:latin typeface="Segoe UI"/>
              </a:rPr>
              <a:t>Load</a:t>
            </a:r>
          </a:p>
          <a:p>
            <a:pPr marL="457200" indent="-457200">
              <a:spcAft>
                <a:spcPts val="600"/>
              </a:spcAft>
              <a:tabLst/>
              <a:defRPr/>
            </a:pPr>
            <a:r>
              <a:rPr lang="en-US" sz="160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CFEAD56E-0F80-0C47-86A0-06819FADF67C}"/>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2</a:t>
            </a:r>
          </a:p>
        </p:txBody>
      </p:sp>
      <p:grpSp>
        <p:nvGrpSpPr>
          <p:cNvPr id="7" name="Graphic 291" descr="gear, wrench, engineer">
            <a:extLst>
              <a:ext uri="{FF2B5EF4-FFF2-40B4-BE49-F238E27FC236}">
                <a16:creationId xmlns:a16="http://schemas.microsoft.com/office/drawing/2014/main" id="{E36F55A7-41C1-B047-B66D-B1CC88917742}"/>
              </a:ext>
            </a:extLst>
          </p:cNvPr>
          <p:cNvGrpSpPr/>
          <p:nvPr/>
        </p:nvGrpSpPr>
        <p:grpSpPr>
          <a:xfrm>
            <a:off x="633637" y="1886252"/>
            <a:ext cx="965933" cy="955325"/>
            <a:chOff x="3513079" y="2994448"/>
            <a:chExt cx="498751" cy="498751"/>
          </a:xfrm>
          <a:solidFill>
            <a:schemeClr val="tx1"/>
          </a:solidFill>
        </p:grpSpPr>
        <p:sp>
          <p:nvSpPr>
            <p:cNvPr id="8" name="Freeform: Shape 82">
              <a:extLst>
                <a:ext uri="{FF2B5EF4-FFF2-40B4-BE49-F238E27FC236}">
                  <a16:creationId xmlns:a16="http://schemas.microsoft.com/office/drawing/2014/main" id="{7A19F8A4-F8D9-324A-B0A8-602CD40308CB}"/>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 name="Freeform: Shape 83">
              <a:extLst>
                <a:ext uri="{FF2B5EF4-FFF2-40B4-BE49-F238E27FC236}">
                  <a16:creationId xmlns:a16="http://schemas.microsoft.com/office/drawing/2014/main" id="{6A07817A-47F4-CB46-A055-0B28A035FB1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920750874"/>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D78B3B9-38D0-4D75-AF60-F4FE286206A5}"/>
              </a:ext>
            </a:extLst>
          </p:cNvPr>
          <p:cNvSpPr/>
          <p:nvPr/>
        </p:nvSpPr>
        <p:spPr bwMode="auto">
          <a:xfrm>
            <a:off x="588264" y="2420373"/>
            <a:ext cx="3634012"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1600">
                <a:solidFill>
                  <a:schemeClr val="accent1"/>
                </a:solidFill>
                <a:latin typeface="+mj-lt"/>
                <a:ea typeface="Segoe UI" pitchFamily="34" charset="0"/>
                <a:cs typeface="Segoe UI" pitchFamily="34" charset="0"/>
              </a:rPr>
              <a:t>Pre-migration</a:t>
            </a:r>
          </a:p>
        </p:txBody>
      </p:sp>
      <p:sp>
        <p:nvSpPr>
          <p:cNvPr id="32" name="Rectangle 31">
            <a:extLst>
              <a:ext uri="{FF2B5EF4-FFF2-40B4-BE49-F238E27FC236}">
                <a16:creationId xmlns:a16="http://schemas.microsoft.com/office/drawing/2014/main" id="{0BD079BA-E1FC-47CA-8618-A0F7C0C8BA85}"/>
              </a:ext>
            </a:extLst>
          </p:cNvPr>
          <p:cNvSpPr/>
          <p:nvPr/>
        </p:nvSpPr>
        <p:spPr bwMode="auto">
          <a:xfrm>
            <a:off x="4351350" y="2420373"/>
            <a:ext cx="4061914"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mj-lt"/>
                <a:ea typeface="Segoe UI" pitchFamily="34" charset="0"/>
                <a:cs typeface="Segoe UI" pitchFamily="34" charset="0"/>
              </a:rPr>
              <a:t>Migration</a:t>
            </a:r>
          </a:p>
        </p:txBody>
      </p:sp>
      <p:sp>
        <p:nvSpPr>
          <p:cNvPr id="72" name="Rectangle 71">
            <a:extLst>
              <a:ext uri="{FF2B5EF4-FFF2-40B4-BE49-F238E27FC236}">
                <a16:creationId xmlns:a16="http://schemas.microsoft.com/office/drawing/2014/main" id="{4D3FE542-6CCB-43EC-9971-EF62A05C4E4C}"/>
              </a:ext>
            </a:extLst>
          </p:cNvPr>
          <p:cNvSpPr/>
          <p:nvPr/>
        </p:nvSpPr>
        <p:spPr bwMode="auto">
          <a:xfrm>
            <a:off x="8539742" y="1366503"/>
            <a:ext cx="3063995" cy="3980683"/>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1600">
                <a:solidFill>
                  <a:schemeClr val="accent1"/>
                </a:solidFill>
                <a:latin typeface="+mj-lt"/>
                <a:ea typeface="Segoe UI" pitchFamily="34" charset="0"/>
                <a:cs typeface="Segoe UI" pitchFamily="34" charset="0"/>
              </a:rPr>
              <a:t>Post-migration</a:t>
            </a:r>
          </a:p>
        </p:txBody>
      </p:sp>
      <p:sp>
        <p:nvSpPr>
          <p:cNvPr id="5" name="TextBox 4">
            <a:extLst>
              <a:ext uri="{FF2B5EF4-FFF2-40B4-BE49-F238E27FC236}">
                <a16:creationId xmlns:a16="http://schemas.microsoft.com/office/drawing/2014/main" id="{57D912A5-2FD2-420C-B449-5FF6EA4C0AFF}"/>
              </a:ext>
            </a:extLst>
          </p:cNvPr>
          <p:cNvSpPr txBox="1"/>
          <p:nvPr/>
        </p:nvSpPr>
        <p:spPr>
          <a:xfrm>
            <a:off x="633983" y="3891177"/>
            <a:ext cx="1112596" cy="646331"/>
          </a:xfrm>
          <a:prstGeom prst="rect">
            <a:avLst/>
          </a:prstGeom>
          <a:noFill/>
        </p:spPr>
        <p:txBody>
          <a:bodyPr wrap="square" lIns="91440" tIns="45720" rIns="91440" bIns="45720"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1864175" y="3891177"/>
            <a:ext cx="1112596" cy="5078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Assess workloads and fix recommendations</a:t>
            </a:r>
          </a:p>
        </p:txBody>
      </p:sp>
      <p:sp>
        <p:nvSpPr>
          <p:cNvPr id="7" name="Rectangle 6">
            <a:extLst>
              <a:ext uri="{FF2B5EF4-FFF2-40B4-BE49-F238E27FC236}">
                <a16:creationId xmlns:a16="http://schemas.microsoft.com/office/drawing/2014/main" id="{E09C18F8-2C1C-4F85-921A-018B697A65D0}"/>
              </a:ext>
            </a:extLst>
          </p:cNvPr>
          <p:cNvSpPr/>
          <p:nvPr/>
        </p:nvSpPr>
        <p:spPr>
          <a:xfrm>
            <a:off x="3064936" y="3891177"/>
            <a:ext cx="1176358" cy="1061829"/>
          </a:xfrm>
          <a:prstGeom prst="rect">
            <a:avLst/>
          </a:prstGeom>
        </p:spPr>
        <p:txBody>
          <a:bodyPr wrap="square" lIns="91440" tIns="45720" rIns="91440" bIns="4572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Convert the source schema to work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in the target environment. This is only relevant for heterogeneous migrations.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95712" y="3524668"/>
            <a:ext cx="1235400" cy="815608"/>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Remediate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50248" y="4332672"/>
            <a:ext cx="1312282" cy="830997"/>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Run functional &amp; performance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787316" y="2300578"/>
            <a:ext cx="1775624" cy="938719"/>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Optimize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Based on the tests you performed, address any performance issues, and </a:t>
            </a:r>
            <a:br>
              <a:rPr lang="en-US" sz="900">
                <a:solidFill>
                  <a:prstClr val="black"/>
                </a:solidFill>
                <a:latin typeface="Segoe UI"/>
              </a:rPr>
            </a:br>
            <a:r>
              <a:rPr lang="en-US" sz="900">
                <a:solidFill>
                  <a:prstClr val="black"/>
                </a:solidFill>
                <a:latin typeface="Segoe UI"/>
              </a:rPr>
              <a:t>then retest to confirm the performance improvements</a:t>
            </a:r>
          </a:p>
        </p:txBody>
      </p:sp>
      <p:sp>
        <p:nvSpPr>
          <p:cNvPr id="21" name="TextBox 20">
            <a:extLst>
              <a:ext uri="{FF2B5EF4-FFF2-40B4-BE49-F238E27FC236}">
                <a16:creationId xmlns:a16="http://schemas.microsoft.com/office/drawing/2014/main" id="{99B6D6E4-9B4A-44D6-9485-5D99C43A7726}"/>
              </a:ext>
            </a:extLst>
          </p:cNvPr>
          <p:cNvSpPr txBox="1"/>
          <p:nvPr/>
        </p:nvSpPr>
        <p:spPr>
          <a:xfrm>
            <a:off x="702380" y="3776464"/>
            <a:ext cx="57344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1902859" y="3776540"/>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Assess</a:t>
            </a:r>
          </a:p>
        </p:txBody>
      </p:sp>
      <p:sp>
        <p:nvSpPr>
          <p:cNvPr id="24" name="TextBox 23">
            <a:extLst>
              <a:ext uri="{FF2B5EF4-FFF2-40B4-BE49-F238E27FC236}">
                <a16:creationId xmlns:a16="http://schemas.microsoft.com/office/drawing/2014/main" id="{A1815E5A-763D-4BD6-AF64-65A476D1105F}"/>
              </a:ext>
            </a:extLst>
          </p:cNvPr>
          <p:cNvSpPr txBox="1"/>
          <p:nvPr/>
        </p:nvSpPr>
        <p:spPr>
          <a:xfrm>
            <a:off x="3152484" y="3776464"/>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Convert</a:t>
            </a:r>
          </a:p>
        </p:txBody>
      </p:sp>
      <p:sp>
        <p:nvSpPr>
          <p:cNvPr id="8" name="Rectangle 7">
            <a:extLst>
              <a:ext uri="{FF2B5EF4-FFF2-40B4-BE49-F238E27FC236}">
                <a16:creationId xmlns:a16="http://schemas.microsoft.com/office/drawing/2014/main" id="{46A9B904-C8EB-4B83-B339-CA1885D6FFE3}"/>
              </a:ext>
            </a:extLst>
          </p:cNvPr>
          <p:cNvSpPr/>
          <p:nvPr/>
        </p:nvSpPr>
        <p:spPr>
          <a:xfrm>
            <a:off x="4520054" y="4075842"/>
            <a:ext cx="1261249" cy="6463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914716" y="3885735"/>
            <a:ext cx="1142994" cy="1061829"/>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Sync your target schema and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221604" y="3891177"/>
            <a:ext cx="1227058" cy="923330"/>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Cut over from the source to the target environment. This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608338" y="3772217"/>
            <a:ext cx="1084680" cy="30777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Migrate schema, data &amp;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008276" y="3776464"/>
            <a:ext cx="615003"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315163" y="3774653"/>
            <a:ext cx="513258"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Cutover</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11986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65683" y="3292530"/>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rot="21176025">
            <a:off x="8973073" y="2120587"/>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Title 1">
            <a:extLst>
              <a:ext uri="{FF2B5EF4-FFF2-40B4-BE49-F238E27FC236}">
                <a16:creationId xmlns:a16="http://schemas.microsoft.com/office/drawing/2014/main" id="{FF343C3A-2321-4C08-A72C-CDE15EB46F0C}"/>
              </a:ext>
            </a:extLst>
          </p:cNvPr>
          <p:cNvSpPr>
            <a:spLocks noGrp="1"/>
          </p:cNvSpPr>
          <p:nvPr>
            <p:ph type="title"/>
          </p:nvPr>
        </p:nvSpPr>
        <p:spPr/>
        <p:txBody>
          <a:bodyPr/>
          <a:lstStyle/>
          <a:p>
            <a:pPr algn="l"/>
            <a:r>
              <a:rPr lang="en-US"/>
              <a:t>New deployment vs. Migration</a:t>
            </a:r>
          </a:p>
        </p:txBody>
      </p:sp>
      <p:sp>
        <p:nvSpPr>
          <p:cNvPr id="2" name="TextBox 1">
            <a:extLst>
              <a:ext uri="{FF2B5EF4-FFF2-40B4-BE49-F238E27FC236}">
                <a16:creationId xmlns:a16="http://schemas.microsoft.com/office/drawing/2014/main" id="{B2BAFCF5-6C0D-46C7-8D9C-A9AB0A7981A6}"/>
              </a:ext>
            </a:extLst>
          </p:cNvPr>
          <p:cNvSpPr txBox="1"/>
          <p:nvPr/>
        </p:nvSpPr>
        <p:spPr>
          <a:xfrm>
            <a:off x="8050208" y="5505229"/>
            <a:ext cx="3555579" cy="215444"/>
          </a:xfrm>
          <a:prstGeom prst="rect">
            <a:avLst/>
          </a:prstGeom>
          <a:noFill/>
        </p:spPr>
        <p:txBody>
          <a:bodyPr wrap="square" lIns="0" tIns="0" rIns="0" bIns="0" rtlCol="0">
            <a:spAutoFit/>
          </a:bodyPr>
          <a:lstStyle/>
          <a:p>
            <a:pPr algn="r"/>
            <a:r>
              <a:rPr lang="en-US" sz="1400" dirty="0">
                <a:solidFill>
                  <a:schemeClr val="accent1"/>
                </a:solidFill>
                <a:hlinkClick r:id="rId3"/>
              </a:rPr>
              <a:t>azure.com/AMP</a:t>
            </a:r>
            <a:endParaRPr lang="en-US" sz="1400" dirty="0">
              <a:solidFill>
                <a:schemeClr val="accent1"/>
              </a:solidFill>
            </a:endParaRPr>
          </a:p>
        </p:txBody>
      </p:sp>
      <p:grpSp>
        <p:nvGrpSpPr>
          <p:cNvPr id="80" name="Group 46">
            <a:extLst>
              <a:ext uri="{FF2B5EF4-FFF2-40B4-BE49-F238E27FC236}">
                <a16:creationId xmlns:a16="http://schemas.microsoft.com/office/drawing/2014/main" id="{52948F4B-9F4F-B641-A751-05954477D878}"/>
              </a:ext>
            </a:extLst>
          </p:cNvPr>
          <p:cNvGrpSpPr>
            <a:grpSpLocks noChangeAspect="1"/>
          </p:cNvGrpSpPr>
          <p:nvPr/>
        </p:nvGrpSpPr>
        <p:grpSpPr bwMode="auto">
          <a:xfrm>
            <a:off x="1965000" y="3191844"/>
            <a:ext cx="345889" cy="345889"/>
            <a:chOff x="2812" y="999"/>
            <a:chExt cx="312" cy="312"/>
          </a:xfrm>
        </p:grpSpPr>
        <p:sp>
          <p:nvSpPr>
            <p:cNvPr id="81" name="AutoShape 45">
              <a:extLst>
                <a:ext uri="{FF2B5EF4-FFF2-40B4-BE49-F238E27FC236}">
                  <a16:creationId xmlns:a16="http://schemas.microsoft.com/office/drawing/2014/main" id="{EAA70D3F-5B73-4947-AF26-7A99911B76E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
              <a:extLst>
                <a:ext uri="{FF2B5EF4-FFF2-40B4-BE49-F238E27FC236}">
                  <a16:creationId xmlns:a16="http://schemas.microsoft.com/office/drawing/2014/main" id="{3B0F493A-584F-6E4D-913A-BE332FA37EB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8">
              <a:extLst>
                <a:ext uri="{FF2B5EF4-FFF2-40B4-BE49-F238E27FC236}">
                  <a16:creationId xmlns:a16="http://schemas.microsoft.com/office/drawing/2014/main" id="{C3B034B5-0C4B-8942-A196-433AAB6F952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005A3ADB-94A6-2A4C-8E68-4ECB52981B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5" name="Straight Arrow Connector 84">
            <a:extLst>
              <a:ext uri="{FF2B5EF4-FFF2-40B4-BE49-F238E27FC236}">
                <a16:creationId xmlns:a16="http://schemas.microsoft.com/office/drawing/2014/main" id="{A9ECE09D-9648-0743-95C9-3C5DE5FCFBE2}"/>
              </a:ext>
            </a:extLst>
          </p:cNvPr>
          <p:cNvCxnSpPr/>
          <p:nvPr/>
        </p:nvCxnSpPr>
        <p:spPr>
          <a:xfrm>
            <a:off x="24559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FD9B06B-2CAB-8E45-ACB5-30563FDF2992}"/>
              </a:ext>
            </a:extLst>
          </p:cNvPr>
          <p:cNvCxnSpPr>
            <a:cxnSpLocks/>
          </p:cNvCxnSpPr>
          <p:nvPr/>
        </p:nvCxnSpPr>
        <p:spPr>
          <a:xfrm>
            <a:off x="3633430" y="3329400"/>
            <a:ext cx="95204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5BD4F22-3CCE-2349-AC47-B63AAF16AC53}"/>
              </a:ext>
            </a:extLst>
          </p:cNvPr>
          <p:cNvCxnSpPr>
            <a:cxnSpLocks/>
          </p:cNvCxnSpPr>
          <p:nvPr/>
        </p:nvCxnSpPr>
        <p:spPr>
          <a:xfrm>
            <a:off x="5067300" y="3329400"/>
            <a:ext cx="79371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2CB5203-080A-364F-9EC5-4678F5464A69}"/>
              </a:ext>
            </a:extLst>
          </p:cNvPr>
          <p:cNvCxnSpPr>
            <a:cxnSpLocks/>
          </p:cNvCxnSpPr>
          <p:nvPr/>
        </p:nvCxnSpPr>
        <p:spPr>
          <a:xfrm>
            <a:off x="6690360" y="3329400"/>
            <a:ext cx="57583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4185E86-D842-254D-8419-A3753ED80C36}"/>
              </a:ext>
            </a:extLst>
          </p:cNvPr>
          <p:cNvCxnSpPr>
            <a:cxnSpLocks/>
          </p:cNvCxnSpPr>
          <p:nvPr/>
        </p:nvCxnSpPr>
        <p:spPr>
          <a:xfrm>
            <a:off x="7730658" y="3343171"/>
            <a:ext cx="98577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2" name="Group 135">
            <a:extLst>
              <a:ext uri="{FF2B5EF4-FFF2-40B4-BE49-F238E27FC236}">
                <a16:creationId xmlns:a16="http://schemas.microsoft.com/office/drawing/2014/main" id="{E81697DB-5788-2643-AC00-5216BA262B2D}"/>
              </a:ext>
            </a:extLst>
          </p:cNvPr>
          <p:cNvGrpSpPr>
            <a:grpSpLocks noChangeAspect="1"/>
          </p:cNvGrpSpPr>
          <p:nvPr/>
        </p:nvGrpSpPr>
        <p:grpSpPr bwMode="auto">
          <a:xfrm>
            <a:off x="9905496" y="1928005"/>
            <a:ext cx="445786" cy="370060"/>
            <a:chOff x="2204" y="1026"/>
            <a:chExt cx="312" cy="259"/>
          </a:xfrm>
        </p:grpSpPr>
        <p:sp>
          <p:nvSpPr>
            <p:cNvPr id="103" name="Freeform 136">
              <a:extLst>
                <a:ext uri="{FF2B5EF4-FFF2-40B4-BE49-F238E27FC236}">
                  <a16:creationId xmlns:a16="http://schemas.microsoft.com/office/drawing/2014/main" id="{273291AA-968E-7D4D-ADE2-260D724ACA8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137">
              <a:extLst>
                <a:ext uri="{FF2B5EF4-FFF2-40B4-BE49-F238E27FC236}">
                  <a16:creationId xmlns:a16="http://schemas.microsoft.com/office/drawing/2014/main" id="{78769E79-EA28-A84B-B25D-670CACE7DF63}"/>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138">
              <a:extLst>
                <a:ext uri="{FF2B5EF4-FFF2-40B4-BE49-F238E27FC236}">
                  <a16:creationId xmlns:a16="http://schemas.microsoft.com/office/drawing/2014/main" id="{51DF237C-11F7-184D-A25D-DDDF2B32C253}"/>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139">
              <a:extLst>
                <a:ext uri="{FF2B5EF4-FFF2-40B4-BE49-F238E27FC236}">
                  <a16:creationId xmlns:a16="http://schemas.microsoft.com/office/drawing/2014/main" id="{E809B3B6-E57C-9242-9A74-A5677DC0DA0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140">
              <a:extLst>
                <a:ext uri="{FF2B5EF4-FFF2-40B4-BE49-F238E27FC236}">
                  <a16:creationId xmlns:a16="http://schemas.microsoft.com/office/drawing/2014/main" id="{F9158CF3-44DB-CA43-9CB3-1F5C34EF97F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141">
              <a:extLst>
                <a:ext uri="{FF2B5EF4-FFF2-40B4-BE49-F238E27FC236}">
                  <a16:creationId xmlns:a16="http://schemas.microsoft.com/office/drawing/2014/main" id="{D55DBB43-391A-E14B-83A3-6FFB3EC1B084}"/>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Oval 142">
              <a:extLst>
                <a:ext uri="{FF2B5EF4-FFF2-40B4-BE49-F238E27FC236}">
                  <a16:creationId xmlns:a16="http://schemas.microsoft.com/office/drawing/2014/main" id="{98E15B48-4878-5442-A8B5-9CA8E89DC4E7}"/>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143">
              <a:extLst>
                <a:ext uri="{FF2B5EF4-FFF2-40B4-BE49-F238E27FC236}">
                  <a16:creationId xmlns:a16="http://schemas.microsoft.com/office/drawing/2014/main" id="{012A87BB-2C0E-0A47-99F9-350CD949C916}"/>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14" name="Freeform 182">
            <a:extLst>
              <a:ext uri="{FF2B5EF4-FFF2-40B4-BE49-F238E27FC236}">
                <a16:creationId xmlns:a16="http://schemas.microsoft.com/office/drawing/2014/main" id="{35D4275C-1436-854C-BBE9-0AC4351303E1}"/>
              </a:ext>
            </a:extLst>
          </p:cNvPr>
          <p:cNvSpPr/>
          <p:nvPr/>
        </p:nvSpPr>
        <p:spPr bwMode="auto">
          <a:xfrm>
            <a:off x="60088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Freeform 182">
            <a:extLst>
              <a:ext uri="{FF2B5EF4-FFF2-40B4-BE49-F238E27FC236}">
                <a16:creationId xmlns:a16="http://schemas.microsoft.com/office/drawing/2014/main" id="{10FB9B49-E86B-AA4D-ADB6-54389A30503C}"/>
              </a:ext>
            </a:extLst>
          </p:cNvPr>
          <p:cNvSpPr/>
          <p:nvPr/>
        </p:nvSpPr>
        <p:spPr bwMode="auto">
          <a:xfrm>
            <a:off x="632893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33139662-103F-5A46-B086-1D466D11DA93}"/>
              </a:ext>
            </a:extLst>
          </p:cNvPr>
          <p:cNvCxnSpPr>
            <a:cxnSpLocks/>
          </p:cNvCxnSpPr>
          <p:nvPr/>
        </p:nvCxnSpPr>
        <p:spPr>
          <a:xfrm>
            <a:off x="6173360" y="3390374"/>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82">
            <a:extLst>
              <a:ext uri="{FF2B5EF4-FFF2-40B4-BE49-F238E27FC236}">
                <a16:creationId xmlns:a16="http://schemas.microsoft.com/office/drawing/2014/main" id="{6773C461-9E49-EB41-92D2-F288C67B0210}"/>
              </a:ext>
            </a:extLst>
          </p:cNvPr>
          <p:cNvSpPr/>
          <p:nvPr/>
        </p:nvSpPr>
        <p:spPr bwMode="auto">
          <a:xfrm>
            <a:off x="733477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6" name="Group 46">
            <a:extLst>
              <a:ext uri="{FF2B5EF4-FFF2-40B4-BE49-F238E27FC236}">
                <a16:creationId xmlns:a16="http://schemas.microsoft.com/office/drawing/2014/main" id="{E964D5C2-EFD5-C048-8F58-80BDEEA7BDF6}"/>
              </a:ext>
            </a:extLst>
          </p:cNvPr>
          <p:cNvGrpSpPr>
            <a:grpSpLocks noChangeAspect="1"/>
          </p:cNvGrpSpPr>
          <p:nvPr/>
        </p:nvGrpSpPr>
        <p:grpSpPr bwMode="auto">
          <a:xfrm>
            <a:off x="7426301" y="3350879"/>
            <a:ext cx="216261" cy="216261"/>
            <a:chOff x="2812" y="999"/>
            <a:chExt cx="312" cy="312"/>
          </a:xfrm>
        </p:grpSpPr>
        <p:sp>
          <p:nvSpPr>
            <p:cNvPr id="98" name="AutoShape 45">
              <a:extLst>
                <a:ext uri="{FF2B5EF4-FFF2-40B4-BE49-F238E27FC236}">
                  <a16:creationId xmlns:a16="http://schemas.microsoft.com/office/drawing/2014/main" id="{215AF1EB-B75A-7A43-A0A1-02317BD21E0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47">
              <a:extLst>
                <a:ext uri="{FF2B5EF4-FFF2-40B4-BE49-F238E27FC236}">
                  <a16:creationId xmlns:a16="http://schemas.microsoft.com/office/drawing/2014/main" id="{3B47799B-99DC-2A49-85AF-ADDB4868835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8">
              <a:extLst>
                <a:ext uri="{FF2B5EF4-FFF2-40B4-BE49-F238E27FC236}">
                  <a16:creationId xmlns:a16="http://schemas.microsoft.com/office/drawing/2014/main" id="{00FBAA60-78B9-324C-9CCD-A0675C4C9A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9">
              <a:extLst>
                <a:ext uri="{FF2B5EF4-FFF2-40B4-BE49-F238E27FC236}">
                  <a16:creationId xmlns:a16="http://schemas.microsoft.com/office/drawing/2014/main" id="{ED19044F-0D3B-B84E-BAC2-75D4A51B4A7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Freeform 182">
            <a:extLst>
              <a:ext uri="{FF2B5EF4-FFF2-40B4-BE49-F238E27FC236}">
                <a16:creationId xmlns:a16="http://schemas.microsoft.com/office/drawing/2014/main" id="{18005D0B-58E7-5042-9243-590C3145093E}"/>
              </a:ext>
            </a:extLst>
          </p:cNvPr>
          <p:cNvSpPr/>
          <p:nvPr/>
        </p:nvSpPr>
        <p:spPr bwMode="auto">
          <a:xfrm>
            <a:off x="31894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36">
            <a:extLst>
              <a:ext uri="{FF2B5EF4-FFF2-40B4-BE49-F238E27FC236}">
                <a16:creationId xmlns:a16="http://schemas.microsoft.com/office/drawing/2014/main" id="{B46B572D-A683-4D49-980F-496B7D687A58}"/>
              </a:ext>
            </a:extLst>
          </p:cNvPr>
          <p:cNvSpPr>
            <a:spLocks noEditPoints="1"/>
          </p:cNvSpPr>
          <p:nvPr/>
        </p:nvSpPr>
        <p:spPr bwMode="auto">
          <a:xfrm>
            <a:off x="3260137" y="3314678"/>
            <a:ext cx="263237" cy="261894"/>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Freeform 182">
            <a:extLst>
              <a:ext uri="{FF2B5EF4-FFF2-40B4-BE49-F238E27FC236}">
                <a16:creationId xmlns:a16="http://schemas.microsoft.com/office/drawing/2014/main" id="{B9358A59-F6D3-ED45-9865-988BD6DC8151}"/>
              </a:ext>
            </a:extLst>
          </p:cNvPr>
          <p:cNvSpPr/>
          <p:nvPr/>
        </p:nvSpPr>
        <p:spPr bwMode="auto">
          <a:xfrm>
            <a:off x="73585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28887CB4-1F9F-A048-AA11-8E2A4E567F2A}"/>
              </a:ext>
            </a:extLst>
          </p:cNvPr>
          <p:cNvGrpSpPr/>
          <p:nvPr/>
        </p:nvGrpSpPr>
        <p:grpSpPr>
          <a:xfrm>
            <a:off x="809796" y="3327006"/>
            <a:ext cx="302027" cy="302025"/>
            <a:chOff x="7328018" y="1585925"/>
            <a:chExt cx="495308" cy="495304"/>
          </a:xfrm>
        </p:grpSpPr>
        <p:sp>
          <p:nvSpPr>
            <p:cNvPr id="57" name="Freeform 5">
              <a:extLst>
                <a:ext uri="{FF2B5EF4-FFF2-40B4-BE49-F238E27FC236}">
                  <a16:creationId xmlns:a16="http://schemas.microsoft.com/office/drawing/2014/main" id="{B314374A-93C0-C840-A654-6DB5960CF2EC}"/>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6">
              <a:extLst>
                <a:ext uri="{FF2B5EF4-FFF2-40B4-BE49-F238E27FC236}">
                  <a16:creationId xmlns:a16="http://schemas.microsoft.com/office/drawing/2014/main" id="{BAFC7F36-FF9F-DE4C-AEBC-C04CE864A076}"/>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271ABBD-6306-D449-90D8-DBAD2200E95F}"/>
              </a:ext>
            </a:extLst>
          </p:cNvPr>
          <p:cNvGrpSpPr/>
          <p:nvPr/>
        </p:nvGrpSpPr>
        <p:grpSpPr>
          <a:xfrm>
            <a:off x="4619933" y="2990515"/>
            <a:ext cx="321423" cy="572434"/>
            <a:chOff x="4604693" y="3059095"/>
            <a:chExt cx="321423" cy="572434"/>
          </a:xfrm>
        </p:grpSpPr>
        <p:sp>
          <p:nvSpPr>
            <p:cNvPr id="113" name="Freeform 146">
              <a:extLst>
                <a:ext uri="{FF2B5EF4-FFF2-40B4-BE49-F238E27FC236}">
                  <a16:creationId xmlns:a16="http://schemas.microsoft.com/office/drawing/2014/main" id="{B73D0F47-6B6F-AC44-82AC-D4F60CDC8CD1}"/>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20" name="Freeform 182">
              <a:extLst>
                <a:ext uri="{FF2B5EF4-FFF2-40B4-BE49-F238E27FC236}">
                  <a16:creationId xmlns:a16="http://schemas.microsoft.com/office/drawing/2014/main" id="{06F6B838-75EB-D04B-93D3-210C688D74CD}"/>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1" name="Straight Arrow Connector 120">
              <a:extLst>
                <a:ext uri="{FF2B5EF4-FFF2-40B4-BE49-F238E27FC236}">
                  <a16:creationId xmlns:a16="http://schemas.microsoft.com/office/drawing/2014/main" id="{01E9EFC4-8132-BD4D-9A69-15EF7C8F4E3A}"/>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
        <p:nvSpPr>
          <p:cNvPr id="125" name="TextBox 124">
            <a:extLst>
              <a:ext uri="{FF2B5EF4-FFF2-40B4-BE49-F238E27FC236}">
                <a16:creationId xmlns:a16="http://schemas.microsoft.com/office/drawing/2014/main" id="{43A1E22C-8C6D-C441-98A1-E0952E6B6BCA}"/>
              </a:ext>
            </a:extLst>
          </p:cNvPr>
          <p:cNvSpPr txBox="1"/>
          <p:nvPr/>
        </p:nvSpPr>
        <p:spPr>
          <a:xfrm>
            <a:off x="585217" y="1412416"/>
            <a:ext cx="1640598"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New? </a:t>
            </a:r>
          </a:p>
        </p:txBody>
      </p:sp>
      <p:sp>
        <p:nvSpPr>
          <p:cNvPr id="126" name="Freeform: Shape 122">
            <a:extLst>
              <a:ext uri="{FF2B5EF4-FFF2-40B4-BE49-F238E27FC236}">
                <a16:creationId xmlns:a16="http://schemas.microsoft.com/office/drawing/2014/main" id="{A5FC25CC-E3AB-C746-BDB7-13F6E5ECB5D2}"/>
              </a:ext>
            </a:extLst>
          </p:cNvPr>
          <p:cNvSpPr/>
          <p:nvPr/>
        </p:nvSpPr>
        <p:spPr bwMode="auto">
          <a:xfrm rot="14375366">
            <a:off x="9138098" y="4200295"/>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7" name="Group 4">
            <a:extLst>
              <a:ext uri="{FF2B5EF4-FFF2-40B4-BE49-F238E27FC236}">
                <a16:creationId xmlns:a16="http://schemas.microsoft.com/office/drawing/2014/main" id="{921BC89C-AA2B-324B-8A7C-CE2F4E2A94D9}"/>
              </a:ext>
            </a:extLst>
          </p:cNvPr>
          <p:cNvGrpSpPr>
            <a:grpSpLocks noChangeAspect="1"/>
          </p:cNvGrpSpPr>
          <p:nvPr/>
        </p:nvGrpSpPr>
        <p:grpSpPr bwMode="auto">
          <a:xfrm>
            <a:off x="10266983" y="3898295"/>
            <a:ext cx="295312" cy="430549"/>
            <a:chOff x="459" y="1787"/>
            <a:chExt cx="214" cy="312"/>
          </a:xfrm>
        </p:grpSpPr>
        <p:sp>
          <p:nvSpPr>
            <p:cNvPr id="128" name="Oval 5">
              <a:extLst>
                <a:ext uri="{FF2B5EF4-FFF2-40B4-BE49-F238E27FC236}">
                  <a16:creationId xmlns:a16="http://schemas.microsoft.com/office/drawing/2014/main" id="{835DEA1F-FDC8-4045-B4C5-6885198B4064}"/>
                </a:ext>
              </a:extLst>
            </p:cNvPr>
            <p:cNvSpPr>
              <a:spLocks noChangeArrowheads="1"/>
            </p:cNvSpPr>
            <p:nvPr/>
          </p:nvSpPr>
          <p:spPr bwMode="auto">
            <a:xfrm>
              <a:off x="459" y="1884"/>
              <a:ext cx="214" cy="2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9" name="Rectangle 6">
              <a:extLst>
                <a:ext uri="{FF2B5EF4-FFF2-40B4-BE49-F238E27FC236}">
                  <a16:creationId xmlns:a16="http://schemas.microsoft.com/office/drawing/2014/main" id="{5E7D9C7F-EFF0-F043-A0FE-066E6559AEB1}"/>
                </a:ext>
              </a:extLst>
            </p:cNvPr>
            <p:cNvSpPr>
              <a:spLocks noChangeArrowheads="1"/>
            </p:cNvSpPr>
            <p:nvPr/>
          </p:nvSpPr>
          <p:spPr bwMode="auto">
            <a:xfrm>
              <a:off x="542" y="1787"/>
              <a:ext cx="48" cy="1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0" name="Rectangle 7">
              <a:extLst>
                <a:ext uri="{FF2B5EF4-FFF2-40B4-BE49-F238E27FC236}">
                  <a16:creationId xmlns:a16="http://schemas.microsoft.com/office/drawing/2014/main" id="{DDA39B9F-B42D-CE42-A17B-AA0E78335188}"/>
                </a:ext>
              </a:extLst>
            </p:cNvPr>
            <p:cNvSpPr>
              <a:spLocks noChangeArrowheads="1"/>
            </p:cNvSpPr>
            <p:nvPr/>
          </p:nvSpPr>
          <p:spPr bwMode="auto">
            <a:xfrm>
              <a:off x="522" y="1787"/>
              <a:ext cx="88"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1" name="Freeform 8">
              <a:extLst>
                <a:ext uri="{FF2B5EF4-FFF2-40B4-BE49-F238E27FC236}">
                  <a16:creationId xmlns:a16="http://schemas.microsoft.com/office/drawing/2014/main" id="{D252B0A2-BE62-AC42-B3D5-F10B45B6DDA5}"/>
                </a:ext>
              </a:extLst>
            </p:cNvPr>
            <p:cNvSpPr>
              <a:spLocks/>
            </p:cNvSpPr>
            <p:nvPr/>
          </p:nvSpPr>
          <p:spPr bwMode="auto">
            <a:xfrm>
              <a:off x="478" y="1992"/>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32" name="Group 131">
            <a:extLst>
              <a:ext uri="{FF2B5EF4-FFF2-40B4-BE49-F238E27FC236}">
                <a16:creationId xmlns:a16="http://schemas.microsoft.com/office/drawing/2014/main" id="{A7FEAF3C-0A6E-A84A-967F-D1EF668DE773}"/>
              </a:ext>
            </a:extLst>
          </p:cNvPr>
          <p:cNvGrpSpPr>
            <a:grpSpLocks noChangeAspect="1"/>
          </p:cNvGrpSpPr>
          <p:nvPr/>
        </p:nvGrpSpPr>
        <p:grpSpPr>
          <a:xfrm>
            <a:off x="8794984" y="3174281"/>
            <a:ext cx="410369" cy="307777"/>
            <a:chOff x="11134725" y="2487613"/>
            <a:chExt cx="495300" cy="371475"/>
          </a:xfrm>
        </p:grpSpPr>
        <p:sp>
          <p:nvSpPr>
            <p:cNvPr id="133" name="Rectangle 225">
              <a:extLst>
                <a:ext uri="{FF2B5EF4-FFF2-40B4-BE49-F238E27FC236}">
                  <a16:creationId xmlns:a16="http://schemas.microsoft.com/office/drawing/2014/main" id="{F80FD1E8-9CE3-C84E-9254-1881A070A6DB}"/>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Rectangle 226">
              <a:extLst>
                <a:ext uri="{FF2B5EF4-FFF2-40B4-BE49-F238E27FC236}">
                  <a16:creationId xmlns:a16="http://schemas.microsoft.com/office/drawing/2014/main" id="{75F28DF3-E5BC-4142-B478-7FDF33BBE39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Oval 227">
              <a:extLst>
                <a:ext uri="{FF2B5EF4-FFF2-40B4-BE49-F238E27FC236}">
                  <a16:creationId xmlns:a16="http://schemas.microsoft.com/office/drawing/2014/main" id="{E8AADCB3-FF0E-424B-87A3-0E07357A99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Oval 228">
              <a:extLst>
                <a:ext uri="{FF2B5EF4-FFF2-40B4-BE49-F238E27FC236}">
                  <a16:creationId xmlns:a16="http://schemas.microsoft.com/office/drawing/2014/main" id="{BF4B63CA-6ECF-7F4F-9823-84E32DC1713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Oval 229">
              <a:extLst>
                <a:ext uri="{FF2B5EF4-FFF2-40B4-BE49-F238E27FC236}">
                  <a16:creationId xmlns:a16="http://schemas.microsoft.com/office/drawing/2014/main" id="{548D2698-E1B0-594C-B87B-DAA69C967E0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Rectangle 230">
              <a:extLst>
                <a:ext uri="{FF2B5EF4-FFF2-40B4-BE49-F238E27FC236}">
                  <a16:creationId xmlns:a16="http://schemas.microsoft.com/office/drawing/2014/main" id="{600826A7-EF97-9D4F-975F-CBBBDA797F51}"/>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Rectangle 231">
              <a:extLst>
                <a:ext uri="{FF2B5EF4-FFF2-40B4-BE49-F238E27FC236}">
                  <a16:creationId xmlns:a16="http://schemas.microsoft.com/office/drawing/2014/main" id="{D86B4EC3-6327-7C49-ACBD-F51059E9A9D9}"/>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Rectangle 232">
              <a:extLst>
                <a:ext uri="{FF2B5EF4-FFF2-40B4-BE49-F238E27FC236}">
                  <a16:creationId xmlns:a16="http://schemas.microsoft.com/office/drawing/2014/main" id="{97CA8EAA-858A-0442-A696-22332DB1FD84}"/>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Rectangle 233">
              <a:extLst>
                <a:ext uri="{FF2B5EF4-FFF2-40B4-BE49-F238E27FC236}">
                  <a16:creationId xmlns:a16="http://schemas.microsoft.com/office/drawing/2014/main" id="{EFBC18B3-201F-CD48-BF53-0B64B40C1740}"/>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Rectangle 234">
              <a:extLst>
                <a:ext uri="{FF2B5EF4-FFF2-40B4-BE49-F238E27FC236}">
                  <a16:creationId xmlns:a16="http://schemas.microsoft.com/office/drawing/2014/main" id="{8DF240F9-7CE8-7544-8E0F-333782E0BA64}"/>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Rectangle 235">
              <a:extLst>
                <a:ext uri="{FF2B5EF4-FFF2-40B4-BE49-F238E27FC236}">
                  <a16:creationId xmlns:a16="http://schemas.microsoft.com/office/drawing/2014/main" id="{A4619913-2C33-7E48-A88E-C6A990140020}"/>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95" name="TextBox 94">
            <a:extLst>
              <a:ext uri="{FF2B5EF4-FFF2-40B4-BE49-F238E27FC236}">
                <a16:creationId xmlns:a16="http://schemas.microsoft.com/office/drawing/2014/main" id="{948D0AD5-8091-9649-B3A1-A9F8548A37F7}"/>
              </a:ext>
            </a:extLst>
          </p:cNvPr>
          <p:cNvSpPr txBox="1"/>
          <p:nvPr/>
        </p:nvSpPr>
        <p:spPr>
          <a:xfrm>
            <a:off x="2581677" y="1412416"/>
            <a:ext cx="1640599"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Existing? </a:t>
            </a:r>
          </a:p>
        </p:txBody>
      </p:sp>
      <p:grpSp>
        <p:nvGrpSpPr>
          <p:cNvPr id="14" name="Group 13">
            <a:extLst>
              <a:ext uri="{FF2B5EF4-FFF2-40B4-BE49-F238E27FC236}">
                <a16:creationId xmlns:a16="http://schemas.microsoft.com/office/drawing/2014/main" id="{ADE4DB7B-AD19-284B-889B-D87F7DD24726}"/>
              </a:ext>
            </a:extLst>
          </p:cNvPr>
          <p:cNvGrpSpPr/>
          <p:nvPr/>
        </p:nvGrpSpPr>
        <p:grpSpPr>
          <a:xfrm>
            <a:off x="-35986" y="6215635"/>
            <a:ext cx="11480126" cy="329382"/>
            <a:chOff x="-35986" y="6215635"/>
            <a:chExt cx="11480126" cy="329382"/>
          </a:xfrm>
        </p:grpSpPr>
        <p:grpSp>
          <p:nvGrpSpPr>
            <p:cNvPr id="3" name="Group 2">
              <a:extLst>
                <a:ext uri="{FF2B5EF4-FFF2-40B4-BE49-F238E27FC236}">
                  <a16:creationId xmlns:a16="http://schemas.microsoft.com/office/drawing/2014/main" id="{1A08A23A-9E0B-8C4A-9F83-7E725B078AAB}"/>
                </a:ext>
              </a:extLst>
            </p:cNvPr>
            <p:cNvGrpSpPr/>
            <p:nvPr/>
          </p:nvGrpSpPr>
          <p:grpSpPr>
            <a:xfrm>
              <a:off x="-35986" y="6406517"/>
              <a:ext cx="10834162" cy="138500"/>
              <a:chOff x="-35986" y="6316085"/>
              <a:chExt cx="10834162" cy="138500"/>
            </a:xfrm>
          </p:grpSpPr>
          <p:sp>
            <p:nvSpPr>
              <p:cNvPr id="53" name="TextBox 52">
                <a:extLst>
                  <a:ext uri="{FF2B5EF4-FFF2-40B4-BE49-F238E27FC236}">
                    <a16:creationId xmlns:a16="http://schemas.microsoft.com/office/drawing/2014/main" id="{85C8DA19-E360-AD43-A33F-4B5E50B1A6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4" name="TextBox 53">
                <a:extLst>
                  <a:ext uri="{FF2B5EF4-FFF2-40B4-BE49-F238E27FC236}">
                    <a16:creationId xmlns:a16="http://schemas.microsoft.com/office/drawing/2014/main" id="{15FCB843-2262-8141-A1AD-4C6BD9F00F0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5" name="TextBox 54">
                <a:extLst>
                  <a:ext uri="{FF2B5EF4-FFF2-40B4-BE49-F238E27FC236}">
                    <a16:creationId xmlns:a16="http://schemas.microsoft.com/office/drawing/2014/main" id="{637434E2-34F7-FF49-A44B-D6013CC4136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6" name="TextBox 55">
                <a:extLst>
                  <a:ext uri="{FF2B5EF4-FFF2-40B4-BE49-F238E27FC236}">
                    <a16:creationId xmlns:a16="http://schemas.microsoft.com/office/drawing/2014/main" id="{E66FD738-A7AD-764E-AF36-C89FE394C69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51" name="TextBox 150">
                <a:extLst>
                  <a:ext uri="{FF2B5EF4-FFF2-40B4-BE49-F238E27FC236}">
                    <a16:creationId xmlns:a16="http://schemas.microsoft.com/office/drawing/2014/main" id="{AAE450F2-0EF9-E24C-BB61-498C232799C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97" name="Group 96">
              <a:extLst>
                <a:ext uri="{FF2B5EF4-FFF2-40B4-BE49-F238E27FC236}">
                  <a16:creationId xmlns:a16="http://schemas.microsoft.com/office/drawing/2014/main" id="{17DB0400-DFE9-FB40-B226-20ACB0FC6E67}"/>
                </a:ext>
              </a:extLst>
            </p:cNvPr>
            <p:cNvGrpSpPr/>
            <p:nvPr/>
          </p:nvGrpSpPr>
          <p:grpSpPr>
            <a:xfrm>
              <a:off x="0" y="6215635"/>
              <a:ext cx="11444140" cy="131976"/>
              <a:chOff x="0" y="6058468"/>
              <a:chExt cx="11444140" cy="131976"/>
            </a:xfrm>
          </p:grpSpPr>
          <p:cxnSp>
            <p:nvCxnSpPr>
              <p:cNvPr id="111" name="Straight Arrow Connector 110">
                <a:extLst>
                  <a:ext uri="{FF2B5EF4-FFF2-40B4-BE49-F238E27FC236}">
                    <a16:creationId xmlns:a16="http://schemas.microsoft.com/office/drawing/2014/main" id="{A30807FA-21A5-D74E-8C92-86E4C75D7F9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45AFA760-F7E8-984C-8688-E95970E7DA3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EEBEDA1F-84D3-8742-9D53-E012A1A00DD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8798A64F-C605-9645-AC62-846E6D27BBF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63B78F36-E8DE-9348-BA06-3506044046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2CD3F211-2685-4041-B895-ADFAEBFAD042}"/>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6" name="TextBox 145">
            <a:extLst>
              <a:ext uri="{FF2B5EF4-FFF2-40B4-BE49-F238E27FC236}">
                <a16:creationId xmlns:a16="http://schemas.microsoft.com/office/drawing/2014/main" id="{BA5596C1-F25A-4D94-910E-BB614E981810}"/>
              </a:ext>
            </a:extLst>
          </p:cNvPr>
          <p:cNvSpPr txBox="1"/>
          <p:nvPr/>
        </p:nvSpPr>
        <p:spPr>
          <a:xfrm>
            <a:off x="8050208" y="5740162"/>
            <a:ext cx="3555579" cy="215444"/>
          </a:xfrm>
          <a:prstGeom prst="rect">
            <a:avLst/>
          </a:prstGeom>
          <a:noFill/>
        </p:spPr>
        <p:txBody>
          <a:bodyPr wrap="square" lIns="0" tIns="0" rIns="0" bIns="0" rtlCol="0">
            <a:spAutoFit/>
          </a:bodyPr>
          <a:lstStyle/>
          <a:p>
            <a:pPr algn="r"/>
            <a:r>
              <a:rPr lang="en-US" sz="1400" dirty="0">
                <a:solidFill>
                  <a:schemeClr val="accent1"/>
                </a:solidFill>
                <a:hlinkClick r:id="rId4"/>
              </a:rPr>
              <a:t>datamigration.microsoft.com</a:t>
            </a:r>
            <a:endParaRPr lang="en-US" sz="1400" dirty="0">
              <a:solidFill>
                <a:schemeClr val="accent1"/>
              </a:solidFill>
            </a:endParaRPr>
          </a:p>
        </p:txBody>
      </p:sp>
    </p:spTree>
    <p:extLst>
      <p:ext uri="{BB962C8B-B14F-4D97-AF65-F5344CB8AC3E}">
        <p14:creationId xmlns:p14="http://schemas.microsoft.com/office/powerpoint/2010/main" val="2550402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fade">
                                      <p:cBhvr>
                                        <p:cTn id="52" dur="500"/>
                                        <p:tgtEl>
                                          <p:spTgt spid="119"/>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fade">
                                      <p:cBhvr>
                                        <p:cTn id="81" dur="500"/>
                                        <p:tgtEl>
                                          <p:spTgt spid="86"/>
                                        </p:tgtEl>
                                      </p:cBhvr>
                                    </p:animEffect>
                                  </p:childTnLst>
                                </p:cTn>
                              </p:par>
                              <p:par>
                                <p:cTn id="82" presetID="10" presetClass="entr" presetSubtype="0" fill="hold" nodeType="withEffect">
                                  <p:stCondLst>
                                    <p:cond delay="0"/>
                                  </p:stCondLst>
                                  <p:childTnLst>
                                    <p:set>
                                      <p:cBhvr>
                                        <p:cTn id="83" dur="1" fill="hold">
                                          <p:stCondLst>
                                            <p:cond delay="0"/>
                                          </p:stCondLst>
                                        </p:cTn>
                                        <p:tgtEl>
                                          <p:spTgt spid="92"/>
                                        </p:tgtEl>
                                        <p:attrNameLst>
                                          <p:attrName>style.visibility</p:attrName>
                                        </p:attrNameLst>
                                      </p:cBhvr>
                                      <p:to>
                                        <p:strVal val="visible"/>
                                      </p:to>
                                    </p:set>
                                    <p:animEffect transition="in" filter="fade">
                                      <p:cBhvr>
                                        <p:cTn id="84" dur="500"/>
                                        <p:tgtEl>
                                          <p:spTgt spid="92"/>
                                        </p:tgtEl>
                                      </p:cBhvr>
                                    </p:animEffect>
                                  </p:childTnLst>
                                </p:cTn>
                              </p:par>
                              <p:par>
                                <p:cTn id="85" presetID="10" presetClass="entr" presetSubtype="0" fill="hold" nodeType="with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4"/>
                                        </p:tgtEl>
                                        <p:attrNameLst>
                                          <p:attrName>style.visibility</p:attrName>
                                        </p:attrNameLst>
                                      </p:cBhvr>
                                      <p:to>
                                        <p:strVal val="visible"/>
                                      </p:to>
                                    </p:set>
                                    <p:animEffect transition="in" filter="fade">
                                      <p:cBhvr>
                                        <p:cTn id="90" dur="500"/>
                                        <p:tgtEl>
                                          <p:spTgt spid="1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5"/>
                                        </p:tgtEl>
                                        <p:attrNameLst>
                                          <p:attrName>style.visibility</p:attrName>
                                        </p:attrNameLst>
                                      </p:cBhvr>
                                      <p:to>
                                        <p:strVal val="visible"/>
                                      </p:to>
                                    </p:set>
                                    <p:animEffect transition="in" filter="fade">
                                      <p:cBhvr>
                                        <p:cTn id="93" dur="500"/>
                                        <p:tgtEl>
                                          <p:spTgt spid="115"/>
                                        </p:tgtEl>
                                      </p:cBhvr>
                                    </p:animEffect>
                                  </p:childTnLst>
                                </p:cTn>
                              </p:par>
                              <p:par>
                                <p:cTn id="94" presetID="10" presetClass="entr" presetSubtype="0" fill="hold" nodeType="with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7"/>
                                        </p:tgtEl>
                                        <p:attrNameLst>
                                          <p:attrName>style.visibility</p:attrName>
                                        </p:attrNameLst>
                                      </p:cBhvr>
                                      <p:to>
                                        <p:strVal val="visible"/>
                                      </p:to>
                                    </p:set>
                                    <p:animEffect transition="in" filter="fade">
                                      <p:cBhvr>
                                        <p:cTn id="99" dur="500"/>
                                        <p:tgtEl>
                                          <p:spTgt spid="117"/>
                                        </p:tgtEl>
                                      </p:cBhvr>
                                    </p:animEffect>
                                  </p:childTnLst>
                                </p:cTn>
                              </p:par>
                              <p:par>
                                <p:cTn id="100" presetID="10" presetClass="entr" presetSubtype="0" fill="hold" nodeType="with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fade">
                                      <p:cBhvr>
                                        <p:cTn id="102" dur="500"/>
                                        <p:tgtEl>
                                          <p:spTgt spid="96"/>
                                        </p:tgtEl>
                                      </p:cBhvr>
                                    </p:animEffect>
                                  </p:childTnLst>
                                </p:cTn>
                              </p:par>
                              <p:par>
                                <p:cTn id="103" presetID="10" presetClass="entr" presetSubtype="0" fill="hold"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500"/>
                                        <p:tgtEl>
                                          <p:spTgt spid="2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fade">
                                      <p:cBhvr>
                                        <p:cTn id="110" dur="500"/>
                                        <p:tgtEl>
                                          <p:spTgt spid="7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fade">
                                      <p:cBhvr>
                                        <p:cTn id="113" dur="500"/>
                                        <p:tgtEl>
                                          <p:spTgt spid="1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500"/>
                                        <p:tgtEl>
                                          <p:spTgt spid="1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fade">
                                      <p:cBhvr>
                                        <p:cTn id="119" dur="500"/>
                                        <p:tgtEl>
                                          <p:spTgt spid="1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2"/>
                                        </p:tgtEl>
                                        <p:attrNameLst>
                                          <p:attrName>style.visibility</p:attrName>
                                        </p:attrNameLst>
                                      </p:cBhvr>
                                      <p:to>
                                        <p:strVal val="visible"/>
                                      </p:to>
                                    </p:set>
                                    <p:animEffect transition="in" filter="fade">
                                      <p:cBhvr>
                                        <p:cTn id="122" dur="500"/>
                                        <p:tgtEl>
                                          <p:spTgt spid="12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23"/>
                                        </p:tgtEl>
                                        <p:attrNameLst>
                                          <p:attrName>style.visibility</p:attrName>
                                        </p:attrNameLst>
                                      </p:cBhvr>
                                      <p:to>
                                        <p:strVal val="visible"/>
                                      </p:to>
                                    </p:set>
                                    <p:animEffect transition="in" filter="fade">
                                      <p:cBhvr>
                                        <p:cTn id="125" dur="500"/>
                                        <p:tgtEl>
                                          <p:spTgt spid="123"/>
                                        </p:tgtEl>
                                      </p:cBhvr>
                                    </p:animEffect>
                                  </p:childTnLst>
                                </p:cTn>
                              </p:par>
                              <p:par>
                                <p:cTn id="126" presetID="10" presetClass="entr" presetSubtype="0" fill="hold" nodeType="withEffect">
                                  <p:stCondLst>
                                    <p:cond delay="0"/>
                                  </p:stCondLst>
                                  <p:childTnLst>
                                    <p:set>
                                      <p:cBhvr>
                                        <p:cTn id="127" dur="1" fill="hold">
                                          <p:stCondLst>
                                            <p:cond delay="0"/>
                                          </p:stCondLst>
                                        </p:cTn>
                                        <p:tgtEl>
                                          <p:spTgt spid="102"/>
                                        </p:tgtEl>
                                        <p:attrNameLst>
                                          <p:attrName>style.visibility</p:attrName>
                                        </p:attrNameLst>
                                      </p:cBhvr>
                                      <p:to>
                                        <p:strVal val="visible"/>
                                      </p:to>
                                    </p:set>
                                    <p:animEffect transition="in" filter="fade">
                                      <p:cBhvr>
                                        <p:cTn id="128" dur="500"/>
                                        <p:tgtEl>
                                          <p:spTgt spid="10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6"/>
                                        </p:tgtEl>
                                        <p:attrNameLst>
                                          <p:attrName>style.visibility</p:attrName>
                                        </p:attrNameLst>
                                      </p:cBhvr>
                                      <p:to>
                                        <p:strVal val="visible"/>
                                      </p:to>
                                    </p:set>
                                    <p:animEffect transition="in" filter="fade">
                                      <p:cBhvr>
                                        <p:cTn id="131" dur="500"/>
                                        <p:tgtEl>
                                          <p:spTgt spid="126"/>
                                        </p:tgtEl>
                                      </p:cBhvr>
                                    </p:animEffect>
                                  </p:childTnLst>
                                </p:cTn>
                              </p:par>
                              <p:par>
                                <p:cTn id="132" presetID="10" presetClass="entr" presetSubtype="0" fill="hold" nodeType="withEffect">
                                  <p:stCondLst>
                                    <p:cond delay="0"/>
                                  </p:stCondLst>
                                  <p:childTnLst>
                                    <p:set>
                                      <p:cBhvr>
                                        <p:cTn id="133" dur="1" fill="hold">
                                          <p:stCondLst>
                                            <p:cond delay="0"/>
                                          </p:stCondLst>
                                        </p:cTn>
                                        <p:tgtEl>
                                          <p:spTgt spid="127"/>
                                        </p:tgtEl>
                                        <p:attrNameLst>
                                          <p:attrName>style.visibility</p:attrName>
                                        </p:attrNameLst>
                                      </p:cBhvr>
                                      <p:to>
                                        <p:strVal val="visible"/>
                                      </p:to>
                                    </p:set>
                                    <p:animEffect transition="in" filter="fade">
                                      <p:cBhvr>
                                        <p:cTn id="134" dur="500"/>
                                        <p:tgtEl>
                                          <p:spTgt spid="127"/>
                                        </p:tgtEl>
                                      </p:cBhvr>
                                    </p:animEffect>
                                  </p:childTnLst>
                                </p:cTn>
                              </p:par>
                              <p:par>
                                <p:cTn id="135" presetID="10" presetClass="entr" presetSubtype="0" fill="hold" nodeType="withEffect">
                                  <p:stCondLst>
                                    <p:cond delay="0"/>
                                  </p:stCondLst>
                                  <p:childTnLst>
                                    <p:set>
                                      <p:cBhvr>
                                        <p:cTn id="136" dur="1" fill="hold">
                                          <p:stCondLst>
                                            <p:cond delay="0"/>
                                          </p:stCondLst>
                                        </p:cTn>
                                        <p:tgtEl>
                                          <p:spTgt spid="132"/>
                                        </p:tgtEl>
                                        <p:attrNameLst>
                                          <p:attrName>style.visibility</p:attrName>
                                        </p:attrNameLst>
                                      </p:cBhvr>
                                      <p:to>
                                        <p:strVal val="visible"/>
                                      </p:to>
                                    </p:set>
                                    <p:animEffect transition="in" filter="fade">
                                      <p:cBhvr>
                                        <p:cTn id="137" dur="500"/>
                                        <p:tgtEl>
                                          <p:spTgt spid="132"/>
                                        </p:tgtEl>
                                      </p:cBhvr>
                                    </p:animEffect>
                                  </p:childTnLst>
                                </p:cTn>
                              </p:par>
                              <p:par>
                                <p:cTn id="138" presetID="10" presetClass="entr" presetSubtype="0" fill="hold" nodeType="withEffect">
                                  <p:stCondLst>
                                    <p:cond delay="0"/>
                                  </p:stCondLst>
                                  <p:childTnLst>
                                    <p:set>
                                      <p:cBhvr>
                                        <p:cTn id="139" dur="1" fill="hold">
                                          <p:stCondLst>
                                            <p:cond delay="0"/>
                                          </p:stCondLst>
                                        </p:cTn>
                                        <p:tgtEl>
                                          <p:spTgt spid="94"/>
                                        </p:tgtEl>
                                        <p:attrNameLst>
                                          <p:attrName>style.visibility</p:attrName>
                                        </p:attrNameLst>
                                      </p:cBhvr>
                                      <p:to>
                                        <p:strVal val="visible"/>
                                      </p:to>
                                    </p:set>
                                    <p:animEffect transition="in" filter="fade">
                                      <p:cBhvr>
                                        <p:cTn id="140" dur="500"/>
                                        <p:tgtEl>
                                          <p:spTgt spid="9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46"/>
                                        </p:tgtEl>
                                        <p:attrNameLst>
                                          <p:attrName>style.visibility</p:attrName>
                                        </p:attrNameLst>
                                      </p:cBhvr>
                                      <p:to>
                                        <p:strVal val="visible"/>
                                      </p:to>
                                    </p:set>
                                    <p:animEffect transition="in" filter="fade">
                                      <p:cBhvr>
                                        <p:cTn id="146"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 grpId="0" animBg="1"/>
      <p:bldP spid="72" grpId="0" animBg="1"/>
      <p:bldP spid="5" grpId="0"/>
      <p:bldP spid="6" grpId="0"/>
      <p:bldP spid="7" grpId="0"/>
      <p:bldP spid="11" grpId="0"/>
      <p:bldP spid="12" grpId="0"/>
      <p:bldP spid="13" grpId="0"/>
      <p:bldP spid="21" grpId="0"/>
      <p:bldP spid="23" grpId="0"/>
      <p:bldP spid="24" grpId="0"/>
      <p:bldP spid="8" grpId="0"/>
      <p:bldP spid="9" grpId="0"/>
      <p:bldP spid="10" grpId="0"/>
      <p:bldP spid="34" grpId="0"/>
      <p:bldP spid="35" grpId="0"/>
      <p:bldP spid="36" grpId="0"/>
      <p:bldP spid="122" grpId="0" animBg="1"/>
      <p:bldP spid="123" grpId="0" animBg="1"/>
      <p:bldP spid="2" grpId="0"/>
      <p:bldP spid="114" grpId="0" animBg="1"/>
      <p:bldP spid="115" grpId="0" animBg="1"/>
      <p:bldP spid="117" grpId="0" animBg="1"/>
      <p:bldP spid="118" grpId="0" animBg="1"/>
      <p:bldP spid="79" grpId="0" animBg="1"/>
      <p:bldP spid="119" grpId="0" animBg="1"/>
      <p:bldP spid="125" grpId="0" animBg="1"/>
      <p:bldP spid="126" grpId="0" animBg="1"/>
      <p:bldP spid="95" grpId="0" animBg="1"/>
      <p:bldP spid="14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Pre-deployment planning</a:t>
            </a:r>
          </a:p>
        </p:txBody>
      </p:sp>
      <p:grpSp>
        <p:nvGrpSpPr>
          <p:cNvPr id="18" name="Group 17">
            <a:extLst>
              <a:ext uri="{FF2B5EF4-FFF2-40B4-BE49-F238E27FC236}">
                <a16:creationId xmlns:a16="http://schemas.microsoft.com/office/drawing/2014/main" id="{1E939D9E-3037-DE4D-8B18-DE610AE86267}"/>
              </a:ext>
            </a:extLst>
          </p:cNvPr>
          <p:cNvGrpSpPr/>
          <p:nvPr/>
        </p:nvGrpSpPr>
        <p:grpSpPr>
          <a:xfrm>
            <a:off x="4858731" y="1358491"/>
            <a:ext cx="2461310" cy="1333142"/>
            <a:chOff x="4877753" y="1294323"/>
            <a:chExt cx="2461310" cy="1333142"/>
          </a:xfrm>
        </p:grpSpPr>
        <p:sp>
          <p:nvSpPr>
            <p:cNvPr id="95" name="Rectangle 94">
              <a:extLst>
                <a:ext uri="{FF2B5EF4-FFF2-40B4-BE49-F238E27FC236}">
                  <a16:creationId xmlns:a16="http://schemas.microsoft.com/office/drawing/2014/main" id="{AA7EBDC0-C2C2-B645-B28A-DAB9FD628074}"/>
                </a:ext>
              </a:extLst>
            </p:cNvPr>
            <p:cNvSpPr/>
            <p:nvPr/>
          </p:nvSpPr>
          <p:spPr bwMode="auto">
            <a:xfrm>
              <a:off x="4877753" y="1294323"/>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B48BB98B-D56C-48C8-81A5-998216A0B8B4}"/>
                </a:ext>
              </a:extLst>
            </p:cNvPr>
            <p:cNvGrpSpPr/>
            <p:nvPr/>
          </p:nvGrpSpPr>
          <p:grpSpPr>
            <a:xfrm>
              <a:off x="5044863" y="1708242"/>
              <a:ext cx="2147993" cy="505305"/>
              <a:chOff x="6697535" y="5491665"/>
              <a:chExt cx="5043318" cy="1189182"/>
            </a:xfrm>
          </p:grpSpPr>
          <p:pic>
            <p:nvPicPr>
              <p:cNvPr id="7" name="Graphic 6">
                <a:extLst>
                  <a:ext uri="{FF2B5EF4-FFF2-40B4-BE49-F238E27FC236}">
                    <a16:creationId xmlns:a16="http://schemas.microsoft.com/office/drawing/2014/main" id="{24BB3F1B-4CD0-4819-89C8-0330E41520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97535" y="5491665"/>
                <a:ext cx="1164489" cy="1164490"/>
              </a:xfrm>
              <a:prstGeom prst="rect">
                <a:avLst/>
              </a:prstGeom>
            </p:spPr>
          </p:pic>
          <p:pic>
            <p:nvPicPr>
              <p:cNvPr id="8" name="Graphic 7">
                <a:extLst>
                  <a:ext uri="{FF2B5EF4-FFF2-40B4-BE49-F238E27FC236}">
                    <a16:creationId xmlns:a16="http://schemas.microsoft.com/office/drawing/2014/main" id="{9F711731-0265-48A3-81E7-C9A4F2B2D8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6599" y="5491665"/>
                <a:ext cx="1164489" cy="1164490"/>
              </a:xfrm>
              <a:prstGeom prst="rect">
                <a:avLst/>
              </a:prstGeom>
            </p:spPr>
          </p:pic>
          <p:pic>
            <p:nvPicPr>
              <p:cNvPr id="9" name="Graphic 8">
                <a:extLst>
                  <a:ext uri="{FF2B5EF4-FFF2-40B4-BE49-F238E27FC236}">
                    <a16:creationId xmlns:a16="http://schemas.microsoft.com/office/drawing/2014/main" id="{810733E4-525C-43C8-84FD-11425CD311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02116" y="5516356"/>
                <a:ext cx="1164491" cy="1164491"/>
              </a:xfrm>
              <a:prstGeom prst="rect">
                <a:avLst/>
              </a:prstGeom>
            </p:spPr>
          </p:pic>
          <p:pic>
            <p:nvPicPr>
              <p:cNvPr id="10" name="Graphic 9">
                <a:extLst>
                  <a:ext uri="{FF2B5EF4-FFF2-40B4-BE49-F238E27FC236}">
                    <a16:creationId xmlns:a16="http://schemas.microsoft.com/office/drawing/2014/main" id="{378AC43C-A502-4EB1-8237-F97F510013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6362" y="5516354"/>
                <a:ext cx="1164491" cy="1164490"/>
              </a:xfrm>
              <a:prstGeom prst="rect">
                <a:avLst/>
              </a:prstGeom>
            </p:spPr>
          </p:pic>
        </p:grpSp>
      </p:grpSp>
      <p:sp>
        <p:nvSpPr>
          <p:cNvPr id="53" name="TextBox 52">
            <a:extLst>
              <a:ext uri="{FF2B5EF4-FFF2-40B4-BE49-F238E27FC236}">
                <a16:creationId xmlns:a16="http://schemas.microsoft.com/office/drawing/2014/main" id="{8750F6EB-3AE7-4CB2-B408-CBB3AF240459}"/>
              </a:ext>
            </a:extLst>
          </p:cNvPr>
          <p:cNvSpPr txBox="1"/>
          <p:nvPr/>
        </p:nvSpPr>
        <p:spPr>
          <a:xfrm>
            <a:off x="4858731" y="2761433"/>
            <a:ext cx="2461310" cy="246221"/>
          </a:xfrm>
          <a:prstGeom prst="rect">
            <a:avLst/>
          </a:prstGeom>
          <a:noFill/>
        </p:spPr>
        <p:txBody>
          <a:bodyPr wrap="square" lIns="0" tIns="0" rIns="0" bIns="0" rtlCol="0">
            <a:spAutoFit/>
          </a:bodyPr>
          <a:lstStyle/>
          <a:p>
            <a:pPr algn="ctr"/>
            <a:r>
              <a:rPr lang="en-US" sz="1600">
                <a:solidFill>
                  <a:schemeClr val="accent1"/>
                </a:solidFill>
                <a:latin typeface="+mj-lt"/>
              </a:rPr>
              <a:t>Deployment option</a:t>
            </a:r>
          </a:p>
        </p:txBody>
      </p:sp>
      <p:sp>
        <p:nvSpPr>
          <p:cNvPr id="54" name="TextBox 53">
            <a:extLst>
              <a:ext uri="{FF2B5EF4-FFF2-40B4-BE49-F238E27FC236}">
                <a16:creationId xmlns:a16="http://schemas.microsoft.com/office/drawing/2014/main" id="{6764E789-7457-410A-A7EC-083D67ADB39D}"/>
              </a:ext>
            </a:extLst>
          </p:cNvPr>
          <p:cNvSpPr txBox="1"/>
          <p:nvPr/>
        </p:nvSpPr>
        <p:spPr>
          <a:xfrm>
            <a:off x="590155" y="4889894"/>
            <a:ext cx="2474978" cy="246221"/>
          </a:xfrm>
          <a:prstGeom prst="rect">
            <a:avLst/>
          </a:prstGeom>
          <a:noFill/>
        </p:spPr>
        <p:txBody>
          <a:bodyPr wrap="square" lIns="0" tIns="0" rIns="0" bIns="0" rtlCol="0">
            <a:spAutoFit/>
          </a:bodyPr>
          <a:lstStyle/>
          <a:p>
            <a:pPr algn="ctr"/>
            <a:r>
              <a:rPr lang="en-US" sz="1600">
                <a:solidFill>
                  <a:schemeClr val="accent1"/>
                </a:solidFill>
                <a:latin typeface="+mj-lt"/>
              </a:rPr>
              <a:t>Purchasing model</a:t>
            </a:r>
          </a:p>
        </p:txBody>
      </p:sp>
      <p:sp>
        <p:nvSpPr>
          <p:cNvPr id="55" name="TextBox 54">
            <a:extLst>
              <a:ext uri="{FF2B5EF4-FFF2-40B4-BE49-F238E27FC236}">
                <a16:creationId xmlns:a16="http://schemas.microsoft.com/office/drawing/2014/main" id="{6DE0903D-730B-4259-9B90-214BFFE0EB5B}"/>
              </a:ext>
            </a:extLst>
          </p:cNvPr>
          <p:cNvSpPr txBox="1"/>
          <p:nvPr/>
        </p:nvSpPr>
        <p:spPr>
          <a:xfrm>
            <a:off x="3475613" y="4885306"/>
            <a:ext cx="2382515" cy="246221"/>
          </a:xfrm>
          <a:prstGeom prst="rect">
            <a:avLst/>
          </a:prstGeom>
          <a:noFill/>
        </p:spPr>
        <p:txBody>
          <a:bodyPr wrap="square" lIns="0" tIns="0" rIns="0" bIns="0" rtlCol="0">
            <a:spAutoFit/>
          </a:bodyPr>
          <a:lstStyle/>
          <a:p>
            <a:pPr algn="ctr"/>
            <a:r>
              <a:rPr lang="en-US" sz="1600">
                <a:solidFill>
                  <a:schemeClr val="accent1"/>
                </a:solidFill>
                <a:latin typeface="+mj-lt"/>
              </a:rPr>
              <a:t>Service tier (SLO)</a:t>
            </a:r>
          </a:p>
        </p:txBody>
      </p:sp>
      <p:sp>
        <p:nvSpPr>
          <p:cNvPr id="56" name="TextBox 55">
            <a:extLst>
              <a:ext uri="{FF2B5EF4-FFF2-40B4-BE49-F238E27FC236}">
                <a16:creationId xmlns:a16="http://schemas.microsoft.com/office/drawing/2014/main" id="{6012E8E0-BF6E-4B0F-9FCB-6892562207D9}"/>
              </a:ext>
            </a:extLst>
          </p:cNvPr>
          <p:cNvSpPr txBox="1"/>
          <p:nvPr/>
        </p:nvSpPr>
        <p:spPr>
          <a:xfrm>
            <a:off x="6303161" y="4885306"/>
            <a:ext cx="2455038" cy="246221"/>
          </a:xfrm>
          <a:prstGeom prst="rect">
            <a:avLst/>
          </a:prstGeom>
          <a:noFill/>
        </p:spPr>
        <p:txBody>
          <a:bodyPr wrap="square" lIns="0" tIns="0" rIns="0" bIns="0" rtlCol="0">
            <a:spAutoFit/>
          </a:bodyPr>
          <a:lstStyle/>
          <a:p>
            <a:pPr algn="ctr"/>
            <a:r>
              <a:rPr lang="en-US" sz="1600">
                <a:solidFill>
                  <a:schemeClr val="accent1"/>
                </a:solidFill>
                <a:latin typeface="+mj-lt"/>
              </a:rPr>
              <a:t>Hardware</a:t>
            </a:r>
          </a:p>
        </p:txBody>
      </p:sp>
      <p:sp>
        <p:nvSpPr>
          <p:cNvPr id="57" name="TextBox 56">
            <a:extLst>
              <a:ext uri="{FF2B5EF4-FFF2-40B4-BE49-F238E27FC236}">
                <a16:creationId xmlns:a16="http://schemas.microsoft.com/office/drawing/2014/main" id="{F56041A7-9420-4751-AB40-6E304784E816}"/>
              </a:ext>
            </a:extLst>
          </p:cNvPr>
          <p:cNvSpPr txBox="1"/>
          <p:nvPr/>
        </p:nvSpPr>
        <p:spPr>
          <a:xfrm>
            <a:off x="9140534" y="4885305"/>
            <a:ext cx="2461311" cy="246221"/>
          </a:xfrm>
          <a:prstGeom prst="rect">
            <a:avLst/>
          </a:prstGeom>
          <a:noFill/>
        </p:spPr>
        <p:txBody>
          <a:bodyPr wrap="square" lIns="0" tIns="0" rIns="0" bIns="0" rtlCol="0">
            <a:spAutoFit/>
          </a:bodyPr>
          <a:lstStyle/>
          <a:p>
            <a:pPr algn="ctr"/>
            <a:r>
              <a:rPr lang="en-US" sz="1600">
                <a:solidFill>
                  <a:schemeClr val="accent1"/>
                </a:solidFill>
                <a:latin typeface="+mj-lt"/>
              </a:rPr>
              <a:t>Size</a:t>
            </a:r>
          </a:p>
        </p:txBody>
      </p:sp>
      <p:sp>
        <p:nvSpPr>
          <p:cNvPr id="35" name="Rectangle 34">
            <a:extLst>
              <a:ext uri="{FF2B5EF4-FFF2-40B4-BE49-F238E27FC236}">
                <a16:creationId xmlns:a16="http://schemas.microsoft.com/office/drawing/2014/main" id="{461AACA6-DD5D-4724-A287-B591951655A9}"/>
              </a:ext>
            </a:extLst>
          </p:cNvPr>
          <p:cNvSpPr/>
          <p:nvPr/>
        </p:nvSpPr>
        <p:spPr>
          <a:xfrm>
            <a:off x="9374330" y="5461307"/>
            <a:ext cx="2250937"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in managed instance</a:t>
            </a:r>
          </a:p>
        </p:txBody>
      </p:sp>
      <p:sp>
        <p:nvSpPr>
          <p:cNvPr id="38" name="TextBox 37">
            <a:extLst>
              <a:ext uri="{FF2B5EF4-FFF2-40B4-BE49-F238E27FC236}">
                <a16:creationId xmlns:a16="http://schemas.microsoft.com/office/drawing/2014/main" id="{BF1F3300-B566-4A73-AA51-CA79B64535D8}"/>
              </a:ext>
            </a:extLst>
          </p:cNvPr>
          <p:cNvSpPr txBox="1"/>
          <p:nvPr/>
        </p:nvSpPr>
        <p:spPr>
          <a:xfrm>
            <a:off x="1377249" y="2759106"/>
            <a:ext cx="2474977" cy="246221"/>
          </a:xfrm>
          <a:prstGeom prst="rect">
            <a:avLst/>
          </a:prstGeom>
          <a:noFill/>
        </p:spPr>
        <p:txBody>
          <a:bodyPr wrap="square" lIns="0" tIns="0" rIns="0" bIns="0" rtlCol="0">
            <a:spAutoFit/>
          </a:bodyPr>
          <a:lstStyle/>
          <a:p>
            <a:pPr algn="ctr"/>
            <a:r>
              <a:rPr lang="en-US" sz="1600">
                <a:solidFill>
                  <a:schemeClr val="accent1"/>
                </a:solidFill>
                <a:latin typeface="+mj-lt"/>
              </a:rPr>
              <a:t>Deployment method</a:t>
            </a:r>
          </a:p>
        </p:txBody>
      </p:sp>
      <p:sp>
        <p:nvSpPr>
          <p:cNvPr id="39" name="TextBox 38">
            <a:extLst>
              <a:ext uri="{FF2B5EF4-FFF2-40B4-BE49-F238E27FC236}">
                <a16:creationId xmlns:a16="http://schemas.microsoft.com/office/drawing/2014/main" id="{24A89C7F-2FAB-4D04-A276-F2831A5E163F}"/>
              </a:ext>
            </a:extLst>
          </p:cNvPr>
          <p:cNvSpPr txBox="1"/>
          <p:nvPr/>
        </p:nvSpPr>
        <p:spPr>
          <a:xfrm>
            <a:off x="8331670" y="2754719"/>
            <a:ext cx="2436531" cy="246221"/>
          </a:xfrm>
          <a:prstGeom prst="rect">
            <a:avLst/>
          </a:prstGeom>
          <a:noFill/>
        </p:spPr>
        <p:txBody>
          <a:bodyPr wrap="square" lIns="0" tIns="0" rIns="0" bIns="0" rtlCol="0">
            <a:spAutoFit/>
          </a:bodyPr>
          <a:lstStyle/>
          <a:p>
            <a:pPr algn="ctr"/>
            <a:r>
              <a:rPr lang="en-US" sz="1600">
                <a:solidFill>
                  <a:schemeClr val="accent1"/>
                </a:solidFill>
                <a:latin typeface="+mj-lt"/>
              </a:rPr>
              <a:t>Region</a:t>
            </a:r>
          </a:p>
        </p:txBody>
      </p:sp>
      <p:sp>
        <p:nvSpPr>
          <p:cNvPr id="241" name="Rectangle 240">
            <a:extLst>
              <a:ext uri="{FF2B5EF4-FFF2-40B4-BE49-F238E27FC236}">
                <a16:creationId xmlns:a16="http://schemas.microsoft.com/office/drawing/2014/main" id="{7A828CD3-B16C-5245-89ED-924CDB66D87D}"/>
              </a:ext>
            </a:extLst>
          </p:cNvPr>
          <p:cNvSpPr/>
          <p:nvPr/>
        </p:nvSpPr>
        <p:spPr bwMode="auto">
          <a:xfrm>
            <a:off x="8326546" y="1332429"/>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B60275-53B4-6340-8AFD-26F1623F06FA}"/>
              </a:ext>
            </a:extLst>
          </p:cNvPr>
          <p:cNvGrpSpPr/>
          <p:nvPr/>
        </p:nvGrpSpPr>
        <p:grpSpPr>
          <a:xfrm>
            <a:off x="9146807" y="3453600"/>
            <a:ext cx="2461310" cy="1340761"/>
            <a:chOff x="9146807" y="3453600"/>
            <a:chExt cx="2461310" cy="1340761"/>
          </a:xfrm>
        </p:grpSpPr>
        <p:sp>
          <p:nvSpPr>
            <p:cNvPr id="148" name="Rectangle 147">
              <a:extLst>
                <a:ext uri="{FF2B5EF4-FFF2-40B4-BE49-F238E27FC236}">
                  <a16:creationId xmlns:a16="http://schemas.microsoft.com/office/drawing/2014/main" id="{40AD6614-45E1-D449-BB22-2C66FE03B92C}"/>
                </a:ext>
              </a:extLst>
            </p:cNvPr>
            <p:cNvSpPr/>
            <p:nvPr/>
          </p:nvSpPr>
          <p:spPr bwMode="auto">
            <a:xfrm>
              <a:off x="9146807" y="3453600"/>
              <a:ext cx="2461310"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6525C85C-83FC-454D-8257-71760DBAD3B1}"/>
                </a:ext>
              </a:extLst>
            </p:cNvPr>
            <p:cNvCxnSpPr/>
            <p:nvPr/>
          </p:nvCxnSpPr>
          <p:spPr>
            <a:xfrm>
              <a:off x="9423998" y="379693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06B0E55-1362-9A40-8AD9-EF306FA8CAC7}"/>
                </a:ext>
              </a:extLst>
            </p:cNvPr>
            <p:cNvSpPr/>
            <p:nvPr/>
          </p:nvSpPr>
          <p:spPr bwMode="auto">
            <a:xfrm>
              <a:off x="10916820" y="371510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FAFD72BF-4577-7045-867D-21E17B8B74E0}"/>
                </a:ext>
              </a:extLst>
            </p:cNvPr>
            <p:cNvCxnSpPr>
              <a:cxnSpLocks/>
              <a:endCxn id="15" idx="2"/>
            </p:cNvCxnSpPr>
            <p:nvPr/>
          </p:nvCxnSpPr>
          <p:spPr>
            <a:xfrm>
              <a:off x="9423998" y="3796938"/>
              <a:ext cx="149282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7DE6EDB-4302-9E47-986C-CB8D56516C6F}"/>
                </a:ext>
              </a:extLst>
            </p:cNvPr>
            <p:cNvCxnSpPr/>
            <p:nvPr/>
          </p:nvCxnSpPr>
          <p:spPr>
            <a:xfrm>
              <a:off x="9423998" y="442177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DB12EFA5-A046-8549-8FC1-4410F3C131A2}"/>
                </a:ext>
              </a:extLst>
            </p:cNvPr>
            <p:cNvSpPr/>
            <p:nvPr/>
          </p:nvSpPr>
          <p:spPr bwMode="auto">
            <a:xfrm>
              <a:off x="9746430" y="433994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836A8B28-57FA-194D-A0E4-2100C9F9EEAE}"/>
                </a:ext>
              </a:extLst>
            </p:cNvPr>
            <p:cNvCxnSpPr>
              <a:cxnSpLocks/>
              <a:endCxn id="151" idx="2"/>
            </p:cNvCxnSpPr>
            <p:nvPr/>
          </p:nvCxnSpPr>
          <p:spPr>
            <a:xfrm>
              <a:off x="9423998" y="4421778"/>
              <a:ext cx="32243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7A0AF3-AB6D-AE4E-BAB4-34C721556270}"/>
                </a:ext>
              </a:extLst>
            </p:cNvPr>
            <p:cNvSpPr txBox="1"/>
            <p:nvPr/>
          </p:nvSpPr>
          <p:spPr>
            <a:xfrm>
              <a:off x="9418566" y="3578085"/>
              <a:ext cx="403957" cy="153888"/>
            </a:xfrm>
            <a:prstGeom prst="rect">
              <a:avLst/>
            </a:prstGeom>
            <a:noFill/>
          </p:spPr>
          <p:txBody>
            <a:bodyPr wrap="none" lIns="0" tIns="0" rIns="0" bIns="0" rtlCol="0">
              <a:spAutoFit/>
            </a:bodyPr>
            <a:lstStyle/>
            <a:p>
              <a:pPr algn="l"/>
              <a:r>
                <a:rPr lang="en-US" sz="1000" b="1" err="1"/>
                <a:t>vCores</a:t>
              </a:r>
              <a:endParaRPr lang="en-US" sz="1000" b="1"/>
            </a:p>
          </p:txBody>
        </p:sp>
        <p:sp>
          <p:nvSpPr>
            <p:cNvPr id="153" name="TextBox 152">
              <a:extLst>
                <a:ext uri="{FF2B5EF4-FFF2-40B4-BE49-F238E27FC236}">
                  <a16:creationId xmlns:a16="http://schemas.microsoft.com/office/drawing/2014/main" id="{BDFC1C21-7A1B-EC4A-8B97-AA9A9B0865D4}"/>
                </a:ext>
              </a:extLst>
            </p:cNvPr>
            <p:cNvSpPr txBox="1"/>
            <p:nvPr/>
          </p:nvSpPr>
          <p:spPr>
            <a:xfrm>
              <a:off x="9418566" y="4149585"/>
              <a:ext cx="831959" cy="153888"/>
            </a:xfrm>
            <a:prstGeom prst="rect">
              <a:avLst/>
            </a:prstGeom>
            <a:noFill/>
          </p:spPr>
          <p:txBody>
            <a:bodyPr wrap="none" lIns="0" tIns="0" rIns="0" bIns="0" rtlCol="0">
              <a:spAutoFit/>
            </a:bodyPr>
            <a:lstStyle/>
            <a:p>
              <a:pPr algn="l"/>
              <a:r>
                <a:rPr lang="en-US" sz="1000" b="1"/>
                <a:t>Data max size</a:t>
              </a:r>
            </a:p>
          </p:txBody>
        </p:sp>
        <p:sp>
          <p:nvSpPr>
            <p:cNvPr id="154" name="TextBox 153">
              <a:extLst>
                <a:ext uri="{FF2B5EF4-FFF2-40B4-BE49-F238E27FC236}">
                  <a16:creationId xmlns:a16="http://schemas.microsoft.com/office/drawing/2014/main" id="{AF84DAEC-4EF8-7449-81D8-C86DC9759C2B}"/>
                </a:ext>
              </a:extLst>
            </p:cNvPr>
            <p:cNvSpPr txBox="1"/>
            <p:nvPr/>
          </p:nvSpPr>
          <p:spPr>
            <a:xfrm>
              <a:off x="9746226" y="4535115"/>
              <a:ext cx="335028" cy="153888"/>
            </a:xfrm>
            <a:prstGeom prst="rect">
              <a:avLst/>
            </a:prstGeom>
            <a:noFill/>
          </p:spPr>
          <p:txBody>
            <a:bodyPr wrap="none" lIns="0" tIns="0" rIns="0" bIns="0" rtlCol="0">
              <a:spAutoFit/>
            </a:bodyPr>
            <a:lstStyle/>
            <a:p>
              <a:pPr algn="l"/>
              <a:r>
                <a:rPr lang="en-US" sz="1000">
                  <a:solidFill>
                    <a:schemeClr val="accent1"/>
                  </a:solidFill>
                </a:rPr>
                <a:t>64 GB</a:t>
              </a:r>
            </a:p>
          </p:txBody>
        </p:sp>
        <p:sp>
          <p:nvSpPr>
            <p:cNvPr id="155" name="TextBox 154">
              <a:extLst>
                <a:ext uri="{FF2B5EF4-FFF2-40B4-BE49-F238E27FC236}">
                  <a16:creationId xmlns:a16="http://schemas.microsoft.com/office/drawing/2014/main" id="{3612183C-5941-C54D-BF73-1CA6CDE95A9B}"/>
                </a:ext>
              </a:extLst>
            </p:cNvPr>
            <p:cNvSpPr txBox="1"/>
            <p:nvPr/>
          </p:nvSpPr>
          <p:spPr>
            <a:xfrm>
              <a:off x="9419184" y="3904509"/>
              <a:ext cx="1617430" cy="153888"/>
            </a:xfrm>
            <a:prstGeom prst="rect">
              <a:avLst/>
            </a:prstGeom>
            <a:noFill/>
          </p:spPr>
          <p:txBody>
            <a:bodyPr wrap="none" lIns="0" tIns="0" rIns="0" bIns="0" rtlCol="0">
              <a:spAutoFit/>
            </a:bodyPr>
            <a:lstStyle/>
            <a:p>
              <a:pPr algn="l"/>
              <a:r>
                <a:rPr lang="en-US" sz="1000">
                  <a:solidFill>
                    <a:schemeClr val="accent1"/>
                  </a:solidFill>
                </a:rPr>
                <a:t>2                     4                   6</a:t>
              </a:r>
            </a:p>
          </p:txBody>
        </p:sp>
      </p:grpSp>
      <p:grpSp>
        <p:nvGrpSpPr>
          <p:cNvPr id="4" name="Group 3">
            <a:extLst>
              <a:ext uri="{FF2B5EF4-FFF2-40B4-BE49-F238E27FC236}">
                <a16:creationId xmlns:a16="http://schemas.microsoft.com/office/drawing/2014/main" id="{A92A77B7-4A50-AF40-824A-CCBD50B29B7F}"/>
              </a:ext>
            </a:extLst>
          </p:cNvPr>
          <p:cNvGrpSpPr/>
          <p:nvPr/>
        </p:nvGrpSpPr>
        <p:grpSpPr>
          <a:xfrm>
            <a:off x="584201" y="3457409"/>
            <a:ext cx="2480932" cy="1333142"/>
            <a:chOff x="584201" y="3457409"/>
            <a:chExt cx="2480932" cy="1333142"/>
          </a:xfrm>
        </p:grpSpPr>
        <p:sp>
          <p:nvSpPr>
            <p:cNvPr id="158" name="Rectangle 157">
              <a:extLst>
                <a:ext uri="{FF2B5EF4-FFF2-40B4-BE49-F238E27FC236}">
                  <a16:creationId xmlns:a16="http://schemas.microsoft.com/office/drawing/2014/main" id="{591AB69C-0746-F94B-BF4E-34DB3F589B68}"/>
                </a:ext>
              </a:extLst>
            </p:cNvPr>
            <p:cNvSpPr/>
            <p:nvPr/>
          </p:nvSpPr>
          <p:spPr bwMode="auto">
            <a:xfrm>
              <a:off x="584201" y="3457409"/>
              <a:ext cx="2480932"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59" name="Group 158">
              <a:extLst>
                <a:ext uri="{FF2B5EF4-FFF2-40B4-BE49-F238E27FC236}">
                  <a16:creationId xmlns:a16="http://schemas.microsoft.com/office/drawing/2014/main" id="{54738652-D9D9-6C4D-A4AA-92F861256A2B}"/>
                </a:ext>
              </a:extLst>
            </p:cNvPr>
            <p:cNvGrpSpPr/>
            <p:nvPr/>
          </p:nvGrpSpPr>
          <p:grpSpPr>
            <a:xfrm>
              <a:off x="764323" y="3827746"/>
              <a:ext cx="831239" cy="428997"/>
              <a:chOff x="807623" y="2005997"/>
              <a:chExt cx="4158393" cy="2146122"/>
            </a:xfrm>
          </p:grpSpPr>
          <p:cxnSp>
            <p:nvCxnSpPr>
              <p:cNvPr id="160" name="Straight Connector 159">
                <a:extLst>
                  <a:ext uri="{FF2B5EF4-FFF2-40B4-BE49-F238E27FC236}">
                    <a16:creationId xmlns:a16="http://schemas.microsoft.com/office/drawing/2014/main" id="{A0717205-4E57-114B-991D-7DD95B528E31}"/>
                  </a:ext>
                </a:extLst>
              </p:cNvPr>
              <p:cNvCxnSpPr>
                <a:cxnSpLocks/>
              </p:cNvCxnSpPr>
              <p:nvPr/>
            </p:nvCxnSpPr>
            <p:spPr>
              <a:xfrm>
                <a:off x="807623" y="4145095"/>
                <a:ext cx="4158393" cy="0"/>
              </a:xfrm>
              <a:prstGeom prst="line">
                <a:avLst/>
              </a:prstGeom>
              <a:noFill/>
              <a:ln w="12700" cap="flat" cmpd="sng" algn="ctr">
                <a:solidFill>
                  <a:schemeClr val="accent1"/>
                </a:solidFill>
                <a:prstDash val="solid"/>
                <a:tailEnd type="triangle"/>
              </a:ln>
              <a:effectLst/>
            </p:spPr>
          </p:cxnSp>
          <p:cxnSp>
            <p:nvCxnSpPr>
              <p:cNvPr id="161" name="Straight Connector 160">
                <a:extLst>
                  <a:ext uri="{FF2B5EF4-FFF2-40B4-BE49-F238E27FC236}">
                    <a16:creationId xmlns:a16="http://schemas.microsoft.com/office/drawing/2014/main" id="{762661A1-9C35-2648-A3C5-122F03A64880}"/>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162" name="Straight Connector 161">
                <a:extLst>
                  <a:ext uri="{FF2B5EF4-FFF2-40B4-BE49-F238E27FC236}">
                    <a16:creationId xmlns:a16="http://schemas.microsoft.com/office/drawing/2014/main" id="{37EC1391-C4CC-0347-B22E-2466E8B82716}"/>
                  </a:ext>
                </a:extLst>
              </p:cNvPr>
              <p:cNvCxnSpPr>
                <a:cxnSpLocks/>
              </p:cNvCxnSpPr>
              <p:nvPr/>
            </p:nvCxnSpPr>
            <p:spPr>
              <a:xfrm flipV="1">
                <a:off x="820475" y="2526368"/>
                <a:ext cx="4051092" cy="1604750"/>
              </a:xfrm>
              <a:prstGeom prst="line">
                <a:avLst/>
              </a:prstGeom>
              <a:noFill/>
              <a:ln w="12700" cap="flat" cmpd="sng" algn="ctr">
                <a:solidFill>
                  <a:schemeClr val="tx1"/>
                </a:solidFill>
                <a:prstDash val="solid"/>
                <a:tailEnd type="triangle"/>
              </a:ln>
              <a:effectLst/>
            </p:spPr>
          </p:cxnSp>
          <p:sp>
            <p:nvSpPr>
              <p:cNvPr id="163" name="Rectangle 162">
                <a:extLst>
                  <a:ext uri="{FF2B5EF4-FFF2-40B4-BE49-F238E27FC236}">
                    <a16:creationId xmlns:a16="http://schemas.microsoft.com/office/drawing/2014/main" id="{4BA9AE72-C851-E54C-85D5-B3BED558DB06}"/>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64" name="Straight Connector 163">
                <a:extLst>
                  <a:ext uri="{FF2B5EF4-FFF2-40B4-BE49-F238E27FC236}">
                    <a16:creationId xmlns:a16="http://schemas.microsoft.com/office/drawing/2014/main" id="{AD4224D9-47F4-EA48-BD35-F1F5E5E8A796}"/>
                  </a:ext>
                </a:extLst>
              </p:cNvPr>
              <p:cNvCxnSpPr>
                <a:cxnSpLocks/>
                <a:endCxn id="163"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165" name="Straight Connector 164">
                <a:extLst>
                  <a:ext uri="{FF2B5EF4-FFF2-40B4-BE49-F238E27FC236}">
                    <a16:creationId xmlns:a16="http://schemas.microsoft.com/office/drawing/2014/main" id="{B87B2E43-EE89-B140-9F8E-E7C3939BB02C}"/>
                  </a:ext>
                </a:extLst>
              </p:cNvPr>
              <p:cNvCxnSpPr>
                <a:cxnSpLocks/>
                <a:endCxn id="163" idx="1"/>
              </p:cNvCxnSpPr>
              <p:nvPr/>
            </p:nvCxnSpPr>
            <p:spPr>
              <a:xfrm>
                <a:off x="831157" y="2841153"/>
                <a:ext cx="3137165" cy="0"/>
              </a:xfrm>
              <a:prstGeom prst="line">
                <a:avLst/>
              </a:prstGeom>
              <a:noFill/>
              <a:ln w="12700" cap="flat" cmpd="sng" algn="ctr">
                <a:solidFill>
                  <a:schemeClr val="tx1"/>
                </a:solidFill>
                <a:prstDash val="dash"/>
              </a:ln>
              <a:effectLst/>
            </p:spPr>
          </p:cxnSp>
          <p:sp>
            <p:nvSpPr>
              <p:cNvPr id="169" name="Rectangle 168">
                <a:extLst>
                  <a:ext uri="{FF2B5EF4-FFF2-40B4-BE49-F238E27FC236}">
                    <a16:creationId xmlns:a16="http://schemas.microsoft.com/office/drawing/2014/main" id="{09736EE0-B9A1-374B-BCC4-EC45F1D80D04}"/>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83890845-5AB4-BA47-B1F4-178F39880755}"/>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1" name="Rectangle 170">
                <a:extLst>
                  <a:ext uri="{FF2B5EF4-FFF2-40B4-BE49-F238E27FC236}">
                    <a16:creationId xmlns:a16="http://schemas.microsoft.com/office/drawing/2014/main" id="{F6FC53C2-8769-6145-81E9-EEF58DF74762}"/>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72" name="Straight Connector 171">
                <a:extLst>
                  <a:ext uri="{FF2B5EF4-FFF2-40B4-BE49-F238E27FC236}">
                    <a16:creationId xmlns:a16="http://schemas.microsoft.com/office/drawing/2014/main" id="{0A45FFA3-C911-0346-80B6-6F283DFB166F}"/>
                  </a:ext>
                </a:extLst>
              </p:cNvPr>
              <p:cNvCxnSpPr>
                <a:cxnSpLocks/>
                <a:endCxn id="169"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173" name="Straight Connector 172">
                <a:extLst>
                  <a:ext uri="{FF2B5EF4-FFF2-40B4-BE49-F238E27FC236}">
                    <a16:creationId xmlns:a16="http://schemas.microsoft.com/office/drawing/2014/main" id="{A54CA9EE-F212-8A44-9A8B-B9A43B0D1186}"/>
                  </a:ext>
                </a:extLst>
              </p:cNvPr>
              <p:cNvCxnSpPr>
                <a:cxnSpLocks/>
                <a:endCxn id="170"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174" name="Straight Connector 173">
                <a:extLst>
                  <a:ext uri="{FF2B5EF4-FFF2-40B4-BE49-F238E27FC236}">
                    <a16:creationId xmlns:a16="http://schemas.microsoft.com/office/drawing/2014/main" id="{FDA4AA06-A76D-924F-8EEE-C6C450DA1566}"/>
                  </a:ext>
                </a:extLst>
              </p:cNvPr>
              <p:cNvCxnSpPr>
                <a:cxnSpLocks/>
                <a:endCxn id="171"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175" name="Straight Connector 174">
                <a:extLst>
                  <a:ext uri="{FF2B5EF4-FFF2-40B4-BE49-F238E27FC236}">
                    <a16:creationId xmlns:a16="http://schemas.microsoft.com/office/drawing/2014/main" id="{B5921224-065F-4342-855A-FE49740BEF47}"/>
                  </a:ext>
                </a:extLst>
              </p:cNvPr>
              <p:cNvCxnSpPr>
                <a:cxnSpLocks/>
                <a:endCxn id="169"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176" name="Straight Connector 175">
                <a:extLst>
                  <a:ext uri="{FF2B5EF4-FFF2-40B4-BE49-F238E27FC236}">
                    <a16:creationId xmlns:a16="http://schemas.microsoft.com/office/drawing/2014/main" id="{949DE955-F6C0-A343-89BA-5938B2925FB2}"/>
                  </a:ext>
                </a:extLst>
              </p:cNvPr>
              <p:cNvCxnSpPr>
                <a:cxnSpLocks/>
                <a:endCxn id="170"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177" name="Straight Connector 176">
                <a:extLst>
                  <a:ext uri="{FF2B5EF4-FFF2-40B4-BE49-F238E27FC236}">
                    <a16:creationId xmlns:a16="http://schemas.microsoft.com/office/drawing/2014/main" id="{C6A93DA9-62F4-914E-AAC4-CEC8136F0694}"/>
                  </a:ext>
                </a:extLst>
              </p:cNvPr>
              <p:cNvCxnSpPr>
                <a:cxnSpLocks/>
                <a:endCxn id="171"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179" name="TextBox 178">
              <a:extLst>
                <a:ext uri="{FF2B5EF4-FFF2-40B4-BE49-F238E27FC236}">
                  <a16:creationId xmlns:a16="http://schemas.microsoft.com/office/drawing/2014/main" id="{662CECBF-1515-5B4F-B58C-4BAB359656AA}"/>
                </a:ext>
              </a:extLst>
            </p:cNvPr>
            <p:cNvSpPr txBox="1"/>
            <p:nvPr/>
          </p:nvSpPr>
          <p:spPr>
            <a:xfrm>
              <a:off x="1019642" y="4374466"/>
              <a:ext cx="320601" cy="153888"/>
            </a:xfrm>
            <a:prstGeom prst="rect">
              <a:avLst/>
            </a:prstGeom>
            <a:noFill/>
          </p:spPr>
          <p:txBody>
            <a:bodyPr wrap="none" lIns="0" tIns="0" rIns="0" bIns="0" rtlCol="0">
              <a:spAutoFit/>
            </a:bodyPr>
            <a:lstStyle/>
            <a:p>
              <a:pPr algn="l"/>
              <a:r>
                <a:rPr lang="en-US" sz="1000" b="1"/>
                <a:t>DTU*</a:t>
              </a:r>
            </a:p>
          </p:txBody>
        </p:sp>
        <p:sp>
          <p:nvSpPr>
            <p:cNvPr id="180" name="TextBox 179">
              <a:extLst>
                <a:ext uri="{FF2B5EF4-FFF2-40B4-BE49-F238E27FC236}">
                  <a16:creationId xmlns:a16="http://schemas.microsoft.com/office/drawing/2014/main" id="{BB1C5A08-2A11-AB43-A9F5-9AF73FB83CB6}"/>
                </a:ext>
              </a:extLst>
            </p:cNvPr>
            <p:cNvSpPr txBox="1"/>
            <p:nvPr/>
          </p:nvSpPr>
          <p:spPr>
            <a:xfrm>
              <a:off x="2321370" y="4374466"/>
              <a:ext cx="347852" cy="153888"/>
            </a:xfrm>
            <a:prstGeom prst="rect">
              <a:avLst/>
            </a:prstGeom>
            <a:noFill/>
          </p:spPr>
          <p:txBody>
            <a:bodyPr wrap="none" lIns="0" tIns="0" rIns="0" bIns="0" rtlCol="0">
              <a:spAutoFit/>
            </a:bodyPr>
            <a:lstStyle/>
            <a:p>
              <a:pPr algn="l"/>
              <a:r>
                <a:rPr lang="en-US" sz="1000" b="1" err="1"/>
                <a:t>vCore</a:t>
              </a:r>
              <a:endParaRPr lang="en-US" sz="1000" b="1"/>
            </a:p>
          </p:txBody>
        </p:sp>
        <p:grpSp>
          <p:nvGrpSpPr>
            <p:cNvPr id="223" name="Group 222">
              <a:extLst>
                <a:ext uri="{FF2B5EF4-FFF2-40B4-BE49-F238E27FC236}">
                  <a16:creationId xmlns:a16="http://schemas.microsoft.com/office/drawing/2014/main" id="{00D5D06B-3DEA-7A41-87CF-65DD46311A7E}"/>
                </a:ext>
              </a:extLst>
            </p:cNvPr>
            <p:cNvGrpSpPr/>
            <p:nvPr/>
          </p:nvGrpSpPr>
          <p:grpSpPr>
            <a:xfrm>
              <a:off x="2048112" y="3784856"/>
              <a:ext cx="894369" cy="467143"/>
              <a:chOff x="2174387" y="4072218"/>
              <a:chExt cx="894369" cy="467143"/>
            </a:xfrm>
          </p:grpSpPr>
          <p:grpSp>
            <p:nvGrpSpPr>
              <p:cNvPr id="210" name="Group 209">
                <a:extLst>
                  <a:ext uri="{FF2B5EF4-FFF2-40B4-BE49-F238E27FC236}">
                    <a16:creationId xmlns:a16="http://schemas.microsoft.com/office/drawing/2014/main" id="{5AB889DA-28D5-584B-BCD3-618D5CC253AD}"/>
                  </a:ext>
                </a:extLst>
              </p:cNvPr>
              <p:cNvGrpSpPr/>
              <p:nvPr/>
            </p:nvGrpSpPr>
            <p:grpSpPr>
              <a:xfrm>
                <a:off x="2650227" y="4072218"/>
                <a:ext cx="203348" cy="190144"/>
                <a:chOff x="2657327" y="3948075"/>
                <a:chExt cx="203348" cy="190144"/>
              </a:xfrm>
            </p:grpSpPr>
            <p:cxnSp>
              <p:nvCxnSpPr>
                <p:cNvPr id="191" name="Straight Connector 190">
                  <a:extLst>
                    <a:ext uri="{FF2B5EF4-FFF2-40B4-BE49-F238E27FC236}">
                      <a16:creationId xmlns:a16="http://schemas.microsoft.com/office/drawing/2014/main" id="{A0DCABBC-B283-C447-BC8E-2BC23EEC9CE5}"/>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192" name="Straight Connector 191">
                  <a:extLst>
                    <a:ext uri="{FF2B5EF4-FFF2-40B4-BE49-F238E27FC236}">
                      <a16:creationId xmlns:a16="http://schemas.microsoft.com/office/drawing/2014/main" id="{6E9484BD-15BE-0248-91D3-A2AB8820C4B7}"/>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193" name="Rectangle 192">
                  <a:extLst>
                    <a:ext uri="{FF2B5EF4-FFF2-40B4-BE49-F238E27FC236}">
                      <a16:creationId xmlns:a16="http://schemas.microsoft.com/office/drawing/2014/main" id="{02816DA9-9E2E-8143-81B6-703608B6ADA2}"/>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186" name="Straight Connector 185">
                <a:extLst>
                  <a:ext uri="{FF2B5EF4-FFF2-40B4-BE49-F238E27FC236}">
                    <a16:creationId xmlns:a16="http://schemas.microsoft.com/office/drawing/2014/main" id="{2F087B21-FF9A-D843-8CB0-E1E68F1F4D29}"/>
                  </a:ext>
                </a:extLst>
              </p:cNvPr>
              <p:cNvCxnSpPr>
                <a:cxnSpLocks/>
              </p:cNvCxnSpPr>
              <p:nvPr/>
            </p:nvCxnSpPr>
            <p:spPr>
              <a:xfrm>
                <a:off x="2174387" y="4539361"/>
                <a:ext cx="894369" cy="0"/>
              </a:xfrm>
              <a:prstGeom prst="line">
                <a:avLst/>
              </a:prstGeom>
              <a:noFill/>
              <a:ln w="12700" cap="flat" cmpd="sng" algn="ctr">
                <a:solidFill>
                  <a:schemeClr val="accent1"/>
                </a:solidFill>
                <a:prstDash val="solid"/>
                <a:tailEnd type="triangle"/>
              </a:ln>
              <a:effectLst/>
            </p:spPr>
          </p:cxnSp>
          <p:cxnSp>
            <p:nvCxnSpPr>
              <p:cNvPr id="187" name="Straight Connector 186">
                <a:extLst>
                  <a:ext uri="{FF2B5EF4-FFF2-40B4-BE49-F238E27FC236}">
                    <a16:creationId xmlns:a16="http://schemas.microsoft.com/office/drawing/2014/main" id="{19B373F9-3A47-EE45-B8E0-4A597ECA7120}"/>
                  </a:ext>
                </a:extLst>
              </p:cNvPr>
              <p:cNvCxnSpPr>
                <a:cxnSpLocks/>
              </p:cNvCxnSpPr>
              <p:nvPr/>
            </p:nvCxnSpPr>
            <p:spPr>
              <a:xfrm flipV="1">
                <a:off x="2175702" y="4101717"/>
                <a:ext cx="0" cy="437072"/>
              </a:xfrm>
              <a:prstGeom prst="line">
                <a:avLst/>
              </a:prstGeom>
              <a:noFill/>
              <a:ln w="12700" cap="flat" cmpd="sng" algn="ctr">
                <a:solidFill>
                  <a:schemeClr val="accent1"/>
                </a:solidFill>
                <a:prstDash val="solid"/>
                <a:headEnd type="none"/>
                <a:tailEnd type="triangle"/>
              </a:ln>
              <a:effectLst/>
            </p:spPr>
          </p:cxnSp>
          <p:grpSp>
            <p:nvGrpSpPr>
              <p:cNvPr id="211" name="Group 210">
                <a:extLst>
                  <a:ext uri="{FF2B5EF4-FFF2-40B4-BE49-F238E27FC236}">
                    <a16:creationId xmlns:a16="http://schemas.microsoft.com/office/drawing/2014/main" id="{33B99D1D-42F4-0243-82A1-9F786C6F98FA}"/>
                  </a:ext>
                </a:extLst>
              </p:cNvPr>
              <p:cNvGrpSpPr/>
              <p:nvPr/>
            </p:nvGrpSpPr>
            <p:grpSpPr>
              <a:xfrm>
                <a:off x="2256657" y="4093421"/>
                <a:ext cx="203348" cy="190144"/>
                <a:chOff x="2657327" y="3948075"/>
                <a:chExt cx="203348" cy="190144"/>
              </a:xfrm>
            </p:grpSpPr>
            <p:cxnSp>
              <p:nvCxnSpPr>
                <p:cNvPr id="212" name="Straight Connector 211">
                  <a:extLst>
                    <a:ext uri="{FF2B5EF4-FFF2-40B4-BE49-F238E27FC236}">
                      <a16:creationId xmlns:a16="http://schemas.microsoft.com/office/drawing/2014/main" id="{BB568B03-1658-764B-A34A-74E029ACD2C0}"/>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3" name="Straight Connector 212">
                  <a:extLst>
                    <a:ext uri="{FF2B5EF4-FFF2-40B4-BE49-F238E27FC236}">
                      <a16:creationId xmlns:a16="http://schemas.microsoft.com/office/drawing/2014/main" id="{2D36236C-9F8F-C44D-B79B-3B7260AFF225}"/>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4" name="Rectangle 213">
                  <a:extLst>
                    <a:ext uri="{FF2B5EF4-FFF2-40B4-BE49-F238E27FC236}">
                      <a16:creationId xmlns:a16="http://schemas.microsoft.com/office/drawing/2014/main" id="{90B8480F-42DA-5C4D-A4BC-A2262D099A74}"/>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DAA081F8-1FA1-AA4D-B48A-D00A8C5355D8}"/>
                  </a:ext>
                </a:extLst>
              </p:cNvPr>
              <p:cNvGrpSpPr/>
              <p:nvPr/>
            </p:nvGrpSpPr>
            <p:grpSpPr>
              <a:xfrm>
                <a:off x="2828390" y="4225181"/>
                <a:ext cx="203348" cy="190144"/>
                <a:chOff x="2657327" y="3948075"/>
                <a:chExt cx="203348" cy="190144"/>
              </a:xfrm>
            </p:grpSpPr>
            <p:cxnSp>
              <p:nvCxnSpPr>
                <p:cNvPr id="216" name="Straight Connector 215">
                  <a:extLst>
                    <a:ext uri="{FF2B5EF4-FFF2-40B4-BE49-F238E27FC236}">
                      <a16:creationId xmlns:a16="http://schemas.microsoft.com/office/drawing/2014/main" id="{77192932-5767-D844-9EE4-7B06AF4E451F}"/>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7" name="Straight Connector 216">
                  <a:extLst>
                    <a:ext uri="{FF2B5EF4-FFF2-40B4-BE49-F238E27FC236}">
                      <a16:creationId xmlns:a16="http://schemas.microsoft.com/office/drawing/2014/main" id="{A36FFC90-196D-DA48-A688-8C8C7F8F2198}"/>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8" name="Rectangle 217">
                  <a:extLst>
                    <a:ext uri="{FF2B5EF4-FFF2-40B4-BE49-F238E27FC236}">
                      <a16:creationId xmlns:a16="http://schemas.microsoft.com/office/drawing/2014/main" id="{11BD3D22-4277-CE44-B293-26EA7977A51F}"/>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ACD54A89-D0FC-B04E-BD86-38B425C42E52}"/>
                  </a:ext>
                </a:extLst>
              </p:cNvPr>
              <p:cNvGrpSpPr/>
              <p:nvPr/>
            </p:nvGrpSpPr>
            <p:grpSpPr>
              <a:xfrm>
                <a:off x="2427283" y="4262311"/>
                <a:ext cx="203348" cy="190144"/>
                <a:chOff x="2657327" y="3948075"/>
                <a:chExt cx="203348" cy="190144"/>
              </a:xfrm>
            </p:grpSpPr>
            <p:cxnSp>
              <p:nvCxnSpPr>
                <p:cNvPr id="220" name="Straight Connector 219">
                  <a:extLst>
                    <a:ext uri="{FF2B5EF4-FFF2-40B4-BE49-F238E27FC236}">
                      <a16:creationId xmlns:a16="http://schemas.microsoft.com/office/drawing/2014/main" id="{D271D036-9867-3B44-BD68-B874F833FA9D}"/>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21" name="Straight Connector 220">
                  <a:extLst>
                    <a:ext uri="{FF2B5EF4-FFF2-40B4-BE49-F238E27FC236}">
                      <a16:creationId xmlns:a16="http://schemas.microsoft.com/office/drawing/2014/main" id="{83FB50DC-6229-454E-B10D-B0B95D7138A1}"/>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22" name="Rectangle 221">
                  <a:extLst>
                    <a:ext uri="{FF2B5EF4-FFF2-40B4-BE49-F238E27FC236}">
                      <a16:creationId xmlns:a16="http://schemas.microsoft.com/office/drawing/2014/main" id="{3C93AD07-A080-6949-8548-E801ADC01455}"/>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cxnSp>
          <p:nvCxnSpPr>
            <p:cNvPr id="230" name="Straight Connector 229">
              <a:extLst>
                <a:ext uri="{FF2B5EF4-FFF2-40B4-BE49-F238E27FC236}">
                  <a16:creationId xmlns:a16="http://schemas.microsoft.com/office/drawing/2014/main" id="{BB47FB3A-71B9-1941-93BD-F9531F91667B}"/>
                </a:ext>
              </a:extLst>
            </p:cNvPr>
            <p:cNvCxnSpPr>
              <a:cxnSpLocks/>
            </p:cNvCxnSpPr>
            <p:nvPr/>
          </p:nvCxnSpPr>
          <p:spPr>
            <a:xfrm>
              <a:off x="1817453"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5F944BA7-7EAD-8241-9337-FDE8201C7E33}"/>
              </a:ext>
            </a:extLst>
          </p:cNvPr>
          <p:cNvSpPr/>
          <p:nvPr/>
        </p:nvSpPr>
        <p:spPr bwMode="auto">
          <a:xfrm>
            <a:off x="1390917" y="1358491"/>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2381BBA4-D8FE-504F-9604-EA1D20563208}"/>
              </a:ext>
            </a:extLst>
          </p:cNvPr>
          <p:cNvGrpSpPr>
            <a:grpSpLocks noChangeAspect="1"/>
          </p:cNvGrpSpPr>
          <p:nvPr/>
        </p:nvGrpSpPr>
        <p:grpSpPr>
          <a:xfrm>
            <a:off x="1776531" y="1802594"/>
            <a:ext cx="410369" cy="307777"/>
            <a:chOff x="11134725" y="2487613"/>
            <a:chExt cx="495300" cy="371475"/>
          </a:xfrm>
        </p:grpSpPr>
        <p:sp>
          <p:nvSpPr>
            <p:cNvPr id="62" name="Rectangle 225">
              <a:extLst>
                <a:ext uri="{FF2B5EF4-FFF2-40B4-BE49-F238E27FC236}">
                  <a16:creationId xmlns:a16="http://schemas.microsoft.com/office/drawing/2014/main" id="{C5A0C207-8172-5442-B9A9-6C41133C22C1}"/>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226">
              <a:extLst>
                <a:ext uri="{FF2B5EF4-FFF2-40B4-BE49-F238E27FC236}">
                  <a16:creationId xmlns:a16="http://schemas.microsoft.com/office/drawing/2014/main" id="{D6069538-7FEA-8D48-96A5-3C34E12ABE9D}"/>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Oval 227">
              <a:extLst>
                <a:ext uri="{FF2B5EF4-FFF2-40B4-BE49-F238E27FC236}">
                  <a16:creationId xmlns:a16="http://schemas.microsoft.com/office/drawing/2014/main" id="{3A6D9BCE-F196-764D-8B51-83C90A6D821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Oval 228">
              <a:extLst>
                <a:ext uri="{FF2B5EF4-FFF2-40B4-BE49-F238E27FC236}">
                  <a16:creationId xmlns:a16="http://schemas.microsoft.com/office/drawing/2014/main" id="{2656A3F3-E7A9-9A4B-ADC8-981076DC304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Oval 229">
              <a:extLst>
                <a:ext uri="{FF2B5EF4-FFF2-40B4-BE49-F238E27FC236}">
                  <a16:creationId xmlns:a16="http://schemas.microsoft.com/office/drawing/2014/main" id="{7B5E814C-8567-7D43-AB20-CA51168A13A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230">
              <a:extLst>
                <a:ext uri="{FF2B5EF4-FFF2-40B4-BE49-F238E27FC236}">
                  <a16:creationId xmlns:a16="http://schemas.microsoft.com/office/drawing/2014/main" id="{9138A342-984E-9D47-94F9-ED8E01D19512}"/>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231">
              <a:extLst>
                <a:ext uri="{FF2B5EF4-FFF2-40B4-BE49-F238E27FC236}">
                  <a16:creationId xmlns:a16="http://schemas.microsoft.com/office/drawing/2014/main" id="{5371EF7D-8978-CE40-BDD1-0B1343A4DE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232">
              <a:extLst>
                <a:ext uri="{FF2B5EF4-FFF2-40B4-BE49-F238E27FC236}">
                  <a16:creationId xmlns:a16="http://schemas.microsoft.com/office/drawing/2014/main" id="{18B03AFF-B98C-DF47-8B5E-8A20D8805F2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233">
              <a:extLst>
                <a:ext uri="{FF2B5EF4-FFF2-40B4-BE49-F238E27FC236}">
                  <a16:creationId xmlns:a16="http://schemas.microsoft.com/office/drawing/2014/main" id="{B550CFAE-61AC-AD45-A882-C371DB4D5C72}"/>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234">
              <a:extLst>
                <a:ext uri="{FF2B5EF4-FFF2-40B4-BE49-F238E27FC236}">
                  <a16:creationId xmlns:a16="http://schemas.microsoft.com/office/drawing/2014/main" id="{C05C30A6-E617-B943-A604-5862DB5B5DD5}"/>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235">
              <a:extLst>
                <a:ext uri="{FF2B5EF4-FFF2-40B4-BE49-F238E27FC236}">
                  <a16:creationId xmlns:a16="http://schemas.microsoft.com/office/drawing/2014/main" id="{68708D5F-4809-CE4E-9FCF-86488B954CE2}"/>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 name="TextBox 2">
            <a:extLst>
              <a:ext uri="{FF2B5EF4-FFF2-40B4-BE49-F238E27FC236}">
                <a16:creationId xmlns:a16="http://schemas.microsoft.com/office/drawing/2014/main" id="{6A265107-AE20-6441-A170-D83253625C0B}"/>
              </a:ext>
            </a:extLst>
          </p:cNvPr>
          <p:cNvSpPr txBox="1"/>
          <p:nvPr/>
        </p:nvSpPr>
        <p:spPr>
          <a:xfrm>
            <a:off x="1796419" y="2207134"/>
            <a:ext cx="363882" cy="153888"/>
          </a:xfrm>
          <a:prstGeom prst="rect">
            <a:avLst/>
          </a:prstGeom>
          <a:noFill/>
        </p:spPr>
        <p:txBody>
          <a:bodyPr wrap="none" lIns="0" tIns="0" rIns="0" bIns="0" rtlCol="0">
            <a:spAutoFit/>
          </a:bodyPr>
          <a:lstStyle/>
          <a:p>
            <a:pPr algn="l"/>
            <a:r>
              <a:rPr lang="en-US" sz="1000" b="1"/>
              <a:t>Portal</a:t>
            </a:r>
          </a:p>
        </p:txBody>
      </p:sp>
      <p:sp>
        <p:nvSpPr>
          <p:cNvPr id="86" name="TextBox 85">
            <a:extLst>
              <a:ext uri="{FF2B5EF4-FFF2-40B4-BE49-F238E27FC236}">
                <a16:creationId xmlns:a16="http://schemas.microsoft.com/office/drawing/2014/main" id="{1531B2FE-0D08-CC43-AFB9-6D53A5DA38D0}"/>
              </a:ext>
            </a:extLst>
          </p:cNvPr>
          <p:cNvSpPr txBox="1"/>
          <p:nvPr/>
        </p:nvSpPr>
        <p:spPr>
          <a:xfrm>
            <a:off x="3053177" y="2207134"/>
            <a:ext cx="407163" cy="153888"/>
          </a:xfrm>
          <a:prstGeom prst="rect">
            <a:avLst/>
          </a:prstGeom>
          <a:noFill/>
        </p:spPr>
        <p:txBody>
          <a:bodyPr wrap="none" lIns="0" tIns="0" rIns="0" bIns="0" rtlCol="0">
            <a:spAutoFit/>
          </a:bodyPr>
          <a:lstStyle/>
          <a:p>
            <a:pPr algn="l"/>
            <a:r>
              <a:rPr lang="en-US" sz="1000" b="1"/>
              <a:t>Scripts</a:t>
            </a:r>
          </a:p>
        </p:txBody>
      </p:sp>
      <p:grpSp>
        <p:nvGrpSpPr>
          <p:cNvPr id="87" name="Group 18">
            <a:extLst>
              <a:ext uri="{FF2B5EF4-FFF2-40B4-BE49-F238E27FC236}">
                <a16:creationId xmlns:a16="http://schemas.microsoft.com/office/drawing/2014/main" id="{2BBF8127-BED3-A14D-97B3-09D06339C995}"/>
              </a:ext>
            </a:extLst>
          </p:cNvPr>
          <p:cNvGrpSpPr>
            <a:grpSpLocks noChangeAspect="1"/>
          </p:cNvGrpSpPr>
          <p:nvPr/>
        </p:nvGrpSpPr>
        <p:grpSpPr bwMode="auto">
          <a:xfrm>
            <a:off x="3022110" y="1852696"/>
            <a:ext cx="469299" cy="207572"/>
            <a:chOff x="2204" y="1874"/>
            <a:chExt cx="312" cy="138"/>
          </a:xfrm>
        </p:grpSpPr>
        <p:sp>
          <p:nvSpPr>
            <p:cNvPr id="88" name="Freeform 19">
              <a:extLst>
                <a:ext uri="{FF2B5EF4-FFF2-40B4-BE49-F238E27FC236}">
                  <a16:creationId xmlns:a16="http://schemas.microsoft.com/office/drawing/2014/main" id="{54DB699C-E3D1-B042-9453-4B0053E00A45}"/>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20">
              <a:extLst>
                <a:ext uri="{FF2B5EF4-FFF2-40B4-BE49-F238E27FC236}">
                  <a16:creationId xmlns:a16="http://schemas.microsoft.com/office/drawing/2014/main" id="{D8DD7A59-8569-6F43-9752-442DDCA0928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21">
              <a:extLst>
                <a:ext uri="{FF2B5EF4-FFF2-40B4-BE49-F238E27FC236}">
                  <a16:creationId xmlns:a16="http://schemas.microsoft.com/office/drawing/2014/main" id="{4D2A155B-3F13-2E47-BB37-E9EA9A104185}"/>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22">
              <a:extLst>
                <a:ext uri="{FF2B5EF4-FFF2-40B4-BE49-F238E27FC236}">
                  <a16:creationId xmlns:a16="http://schemas.microsoft.com/office/drawing/2014/main" id="{F4C4840D-DB8C-7A41-ACF8-6F338D37B4EB}"/>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Oval 23">
              <a:extLst>
                <a:ext uri="{FF2B5EF4-FFF2-40B4-BE49-F238E27FC236}">
                  <a16:creationId xmlns:a16="http://schemas.microsoft.com/office/drawing/2014/main" id="{9A6B548E-0C6E-194C-B83E-80F105461267}"/>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Oval 24">
              <a:extLst>
                <a:ext uri="{FF2B5EF4-FFF2-40B4-BE49-F238E27FC236}">
                  <a16:creationId xmlns:a16="http://schemas.microsoft.com/office/drawing/2014/main" id="{57477DDC-5C00-5F41-ADD9-3374595E2205}"/>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Oval 25">
              <a:extLst>
                <a:ext uri="{FF2B5EF4-FFF2-40B4-BE49-F238E27FC236}">
                  <a16:creationId xmlns:a16="http://schemas.microsoft.com/office/drawing/2014/main" id="{D28CC8D8-654E-7343-AD2E-E5EA1E9472A2}"/>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233" name="Straight Connector 232">
            <a:extLst>
              <a:ext uri="{FF2B5EF4-FFF2-40B4-BE49-F238E27FC236}">
                <a16:creationId xmlns:a16="http://schemas.microsoft.com/office/drawing/2014/main" id="{294CA12B-425E-E74D-BD4E-85EDF5F53214}"/>
              </a:ext>
            </a:extLst>
          </p:cNvPr>
          <p:cNvCxnSpPr>
            <a:cxnSpLocks/>
          </p:cNvCxnSpPr>
          <p:nvPr/>
        </p:nvCxnSpPr>
        <p:spPr>
          <a:xfrm>
            <a:off x="2594954" y="1565510"/>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A6FF70C-516A-EB4A-9FC3-3BD025F0A9FF}"/>
              </a:ext>
            </a:extLst>
          </p:cNvPr>
          <p:cNvSpPr/>
          <p:nvPr/>
        </p:nvSpPr>
        <p:spPr bwMode="auto">
          <a:xfrm>
            <a:off x="6300240" y="3453600"/>
            <a:ext cx="2458029"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27" name="Group 226">
            <a:extLst>
              <a:ext uri="{FF2B5EF4-FFF2-40B4-BE49-F238E27FC236}">
                <a16:creationId xmlns:a16="http://schemas.microsoft.com/office/drawing/2014/main" id="{007620F7-5F49-9248-ACC2-33B44772BAA2}"/>
              </a:ext>
            </a:extLst>
          </p:cNvPr>
          <p:cNvGrpSpPr/>
          <p:nvPr/>
        </p:nvGrpSpPr>
        <p:grpSpPr>
          <a:xfrm>
            <a:off x="6617755" y="3830473"/>
            <a:ext cx="623979" cy="559998"/>
            <a:chOff x="6578130" y="4068627"/>
            <a:chExt cx="623979" cy="559998"/>
          </a:xfrm>
        </p:grpSpPr>
        <p:grpSp>
          <p:nvGrpSpPr>
            <p:cNvPr id="101" name="Group 100">
              <a:extLst>
                <a:ext uri="{FF2B5EF4-FFF2-40B4-BE49-F238E27FC236}">
                  <a16:creationId xmlns:a16="http://schemas.microsoft.com/office/drawing/2014/main" id="{99063FCE-6C1F-0A4C-8C0F-20040D289B46}"/>
                </a:ext>
              </a:extLst>
            </p:cNvPr>
            <p:cNvGrpSpPr/>
            <p:nvPr/>
          </p:nvGrpSpPr>
          <p:grpSpPr>
            <a:xfrm>
              <a:off x="6608959" y="4068627"/>
              <a:ext cx="562320" cy="559998"/>
              <a:chOff x="7643146" y="2995601"/>
              <a:chExt cx="270958" cy="269839"/>
            </a:xfrm>
          </p:grpSpPr>
          <p:sp>
            <p:nvSpPr>
              <p:cNvPr id="102" name="Freeform 78">
                <a:extLst>
                  <a:ext uri="{FF2B5EF4-FFF2-40B4-BE49-F238E27FC236}">
                    <a16:creationId xmlns:a16="http://schemas.microsoft.com/office/drawing/2014/main" id="{243371B6-11B7-824D-A12C-68201A04930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79">
                <a:extLst>
                  <a:ext uri="{FF2B5EF4-FFF2-40B4-BE49-F238E27FC236}">
                    <a16:creationId xmlns:a16="http://schemas.microsoft.com/office/drawing/2014/main" id="{7044F610-A28E-8845-B361-ABBCB88666F1}"/>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80">
                <a:extLst>
                  <a:ext uri="{FF2B5EF4-FFF2-40B4-BE49-F238E27FC236}">
                    <a16:creationId xmlns:a16="http://schemas.microsoft.com/office/drawing/2014/main" id="{E974FF9C-2832-CA45-A0C6-A7D63B91A3A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Line 81">
                <a:extLst>
                  <a:ext uri="{FF2B5EF4-FFF2-40B4-BE49-F238E27FC236}">
                    <a16:creationId xmlns:a16="http://schemas.microsoft.com/office/drawing/2014/main" id="{6309E295-B439-0945-AE66-A14902D91D73}"/>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82">
                <a:extLst>
                  <a:ext uri="{FF2B5EF4-FFF2-40B4-BE49-F238E27FC236}">
                    <a16:creationId xmlns:a16="http://schemas.microsoft.com/office/drawing/2014/main" id="{D0F66EB9-1878-424B-B8C9-5C9DA8942D2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83">
                <a:extLst>
                  <a:ext uri="{FF2B5EF4-FFF2-40B4-BE49-F238E27FC236}">
                    <a16:creationId xmlns:a16="http://schemas.microsoft.com/office/drawing/2014/main" id="{C773F845-A9BC-704E-A3FC-1F63CD5D882F}"/>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84">
                <a:extLst>
                  <a:ext uri="{FF2B5EF4-FFF2-40B4-BE49-F238E27FC236}">
                    <a16:creationId xmlns:a16="http://schemas.microsoft.com/office/drawing/2014/main" id="{EAE2693D-4E81-D14F-965E-96A212793E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85">
                <a:extLst>
                  <a:ext uri="{FF2B5EF4-FFF2-40B4-BE49-F238E27FC236}">
                    <a16:creationId xmlns:a16="http://schemas.microsoft.com/office/drawing/2014/main" id="{7D2E3033-2F5E-4C40-B0F4-72D8815A8662}"/>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86">
                <a:extLst>
                  <a:ext uri="{FF2B5EF4-FFF2-40B4-BE49-F238E27FC236}">
                    <a16:creationId xmlns:a16="http://schemas.microsoft.com/office/drawing/2014/main" id="{47086403-593C-214E-8ABF-B50E6773032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1" name="Line 87">
                <a:extLst>
                  <a:ext uri="{FF2B5EF4-FFF2-40B4-BE49-F238E27FC236}">
                    <a16:creationId xmlns:a16="http://schemas.microsoft.com/office/drawing/2014/main" id="{2FBE407E-37B1-464E-88EF-56EB8F7DBB9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2" name="Line 88">
                <a:extLst>
                  <a:ext uri="{FF2B5EF4-FFF2-40B4-BE49-F238E27FC236}">
                    <a16:creationId xmlns:a16="http://schemas.microsoft.com/office/drawing/2014/main" id="{AD3863E1-51C9-5849-B6B5-04681F570CF9}"/>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3" name="Line 89">
                <a:extLst>
                  <a:ext uri="{FF2B5EF4-FFF2-40B4-BE49-F238E27FC236}">
                    <a16:creationId xmlns:a16="http://schemas.microsoft.com/office/drawing/2014/main" id="{78B96B0C-68CB-0644-8C93-CD7B6F3715C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4" name="Line 90">
                <a:extLst>
                  <a:ext uri="{FF2B5EF4-FFF2-40B4-BE49-F238E27FC236}">
                    <a16:creationId xmlns:a16="http://schemas.microsoft.com/office/drawing/2014/main" id="{0876A978-EE9E-1649-9400-3371C167511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5" name="Line 91">
                <a:extLst>
                  <a:ext uri="{FF2B5EF4-FFF2-40B4-BE49-F238E27FC236}">
                    <a16:creationId xmlns:a16="http://schemas.microsoft.com/office/drawing/2014/main" id="{ADF5D581-AEDE-D747-A159-CA17D084EA5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Line 92">
                <a:extLst>
                  <a:ext uri="{FF2B5EF4-FFF2-40B4-BE49-F238E27FC236}">
                    <a16:creationId xmlns:a16="http://schemas.microsoft.com/office/drawing/2014/main" id="{01400D16-974F-0E48-B7B5-1E9145A0E8F7}"/>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Line 93">
                <a:extLst>
                  <a:ext uri="{FF2B5EF4-FFF2-40B4-BE49-F238E27FC236}">
                    <a16:creationId xmlns:a16="http://schemas.microsoft.com/office/drawing/2014/main" id="{A51B37D0-4347-9345-A211-6BE5AAD9521C}"/>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8" name="Line 94">
                <a:extLst>
                  <a:ext uri="{FF2B5EF4-FFF2-40B4-BE49-F238E27FC236}">
                    <a16:creationId xmlns:a16="http://schemas.microsoft.com/office/drawing/2014/main" id="{B643E940-A201-9B42-91CF-C4A5F9777F1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9" name="Line 95">
                <a:extLst>
                  <a:ext uri="{FF2B5EF4-FFF2-40B4-BE49-F238E27FC236}">
                    <a16:creationId xmlns:a16="http://schemas.microsoft.com/office/drawing/2014/main" id="{808B83F9-2B2F-B947-976F-E8F83E5D0CD9}"/>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0" name="Line 96">
                <a:extLst>
                  <a:ext uri="{FF2B5EF4-FFF2-40B4-BE49-F238E27FC236}">
                    <a16:creationId xmlns:a16="http://schemas.microsoft.com/office/drawing/2014/main" id="{26B529E4-384E-BB43-8610-BE65D91CD54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1" name="Line 97">
                <a:extLst>
                  <a:ext uri="{FF2B5EF4-FFF2-40B4-BE49-F238E27FC236}">
                    <a16:creationId xmlns:a16="http://schemas.microsoft.com/office/drawing/2014/main" id="{580AD82B-3D02-8840-B0DE-F4548DD9DD34}"/>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2" name="Line 98">
                <a:extLst>
                  <a:ext uri="{FF2B5EF4-FFF2-40B4-BE49-F238E27FC236}">
                    <a16:creationId xmlns:a16="http://schemas.microsoft.com/office/drawing/2014/main" id="{FC9A57FC-D90C-BB40-BE7C-D83CC9DEE0DE}"/>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Rectangle 4">
              <a:extLst>
                <a:ext uri="{FF2B5EF4-FFF2-40B4-BE49-F238E27FC236}">
                  <a16:creationId xmlns:a16="http://schemas.microsoft.com/office/drawing/2014/main" id="{9470989C-4321-6A4F-A68E-EE856A7CFB4F}"/>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239" name="Group 238">
            <a:extLst>
              <a:ext uri="{FF2B5EF4-FFF2-40B4-BE49-F238E27FC236}">
                <a16:creationId xmlns:a16="http://schemas.microsoft.com/office/drawing/2014/main" id="{46E73EEF-E80A-2941-8368-DC851889117D}"/>
              </a:ext>
            </a:extLst>
          </p:cNvPr>
          <p:cNvGrpSpPr/>
          <p:nvPr/>
        </p:nvGrpSpPr>
        <p:grpSpPr>
          <a:xfrm>
            <a:off x="7814507" y="3830473"/>
            <a:ext cx="623979" cy="559998"/>
            <a:chOff x="7873530" y="4150787"/>
            <a:chExt cx="623979" cy="559998"/>
          </a:xfrm>
        </p:grpSpPr>
        <p:grpSp>
          <p:nvGrpSpPr>
            <p:cNvPr id="125" name="Group 124">
              <a:extLst>
                <a:ext uri="{FF2B5EF4-FFF2-40B4-BE49-F238E27FC236}">
                  <a16:creationId xmlns:a16="http://schemas.microsoft.com/office/drawing/2014/main" id="{47E59DB1-88CF-7D4D-9A91-258C6E9DE250}"/>
                </a:ext>
              </a:extLst>
            </p:cNvPr>
            <p:cNvGrpSpPr/>
            <p:nvPr/>
          </p:nvGrpSpPr>
          <p:grpSpPr>
            <a:xfrm>
              <a:off x="7904359" y="4150787"/>
              <a:ext cx="562320" cy="559998"/>
              <a:chOff x="7643146" y="2995601"/>
              <a:chExt cx="270958" cy="269839"/>
            </a:xfrm>
          </p:grpSpPr>
          <p:sp>
            <p:nvSpPr>
              <p:cNvPr id="126" name="Freeform 78">
                <a:extLst>
                  <a:ext uri="{FF2B5EF4-FFF2-40B4-BE49-F238E27FC236}">
                    <a16:creationId xmlns:a16="http://schemas.microsoft.com/office/drawing/2014/main" id="{343E8F5F-3961-D94C-BE7F-6F83F74F7819}"/>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Line 79">
                <a:extLst>
                  <a:ext uri="{FF2B5EF4-FFF2-40B4-BE49-F238E27FC236}">
                    <a16:creationId xmlns:a16="http://schemas.microsoft.com/office/drawing/2014/main" id="{EC3A4D28-3E9C-5B4F-8579-ED3462928647}"/>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Line 80">
                <a:extLst>
                  <a:ext uri="{FF2B5EF4-FFF2-40B4-BE49-F238E27FC236}">
                    <a16:creationId xmlns:a16="http://schemas.microsoft.com/office/drawing/2014/main" id="{C75172BE-1C36-DC4C-A96B-69103FE54E5E}"/>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Line 81">
                <a:extLst>
                  <a:ext uri="{FF2B5EF4-FFF2-40B4-BE49-F238E27FC236}">
                    <a16:creationId xmlns:a16="http://schemas.microsoft.com/office/drawing/2014/main" id="{B1BDF9D9-96C8-064C-BA16-E710AAC3AD8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Line 82">
                <a:extLst>
                  <a:ext uri="{FF2B5EF4-FFF2-40B4-BE49-F238E27FC236}">
                    <a16:creationId xmlns:a16="http://schemas.microsoft.com/office/drawing/2014/main" id="{25E3B73E-2348-5048-9EFD-DC751E2AE052}"/>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Line 83">
                <a:extLst>
                  <a:ext uri="{FF2B5EF4-FFF2-40B4-BE49-F238E27FC236}">
                    <a16:creationId xmlns:a16="http://schemas.microsoft.com/office/drawing/2014/main" id="{B829770B-D680-6C45-A49F-CB16A3450E1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Line 84">
                <a:extLst>
                  <a:ext uri="{FF2B5EF4-FFF2-40B4-BE49-F238E27FC236}">
                    <a16:creationId xmlns:a16="http://schemas.microsoft.com/office/drawing/2014/main" id="{8F15CC0E-2750-354D-A527-E5D5A588BCC5}"/>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Line 85">
                <a:extLst>
                  <a:ext uri="{FF2B5EF4-FFF2-40B4-BE49-F238E27FC236}">
                    <a16:creationId xmlns:a16="http://schemas.microsoft.com/office/drawing/2014/main" id="{85AC71DA-3CFE-4443-88D7-09078DF4577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Line 86">
                <a:extLst>
                  <a:ext uri="{FF2B5EF4-FFF2-40B4-BE49-F238E27FC236}">
                    <a16:creationId xmlns:a16="http://schemas.microsoft.com/office/drawing/2014/main" id="{115D190C-2CB0-B94E-925F-F8F847691332}"/>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Line 87">
                <a:extLst>
                  <a:ext uri="{FF2B5EF4-FFF2-40B4-BE49-F238E27FC236}">
                    <a16:creationId xmlns:a16="http://schemas.microsoft.com/office/drawing/2014/main" id="{E8302E94-9057-2C45-8922-CF692A7F124F}"/>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Line 88">
                <a:extLst>
                  <a:ext uri="{FF2B5EF4-FFF2-40B4-BE49-F238E27FC236}">
                    <a16:creationId xmlns:a16="http://schemas.microsoft.com/office/drawing/2014/main" id="{1EE6FF74-CF2D-3740-B95E-56A393623A7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Line 89">
                <a:extLst>
                  <a:ext uri="{FF2B5EF4-FFF2-40B4-BE49-F238E27FC236}">
                    <a16:creationId xmlns:a16="http://schemas.microsoft.com/office/drawing/2014/main" id="{BB7D64E2-D0F7-4847-9C4D-93A6B4CE910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Line 90">
                <a:extLst>
                  <a:ext uri="{FF2B5EF4-FFF2-40B4-BE49-F238E27FC236}">
                    <a16:creationId xmlns:a16="http://schemas.microsoft.com/office/drawing/2014/main" id="{5C3AC54B-CEB8-254E-8429-0BA97502C105}"/>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9" name="Line 91">
                <a:extLst>
                  <a:ext uri="{FF2B5EF4-FFF2-40B4-BE49-F238E27FC236}">
                    <a16:creationId xmlns:a16="http://schemas.microsoft.com/office/drawing/2014/main" id="{13662FF4-5EE9-FF48-854C-6191182C246D}"/>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0" name="Line 92">
                <a:extLst>
                  <a:ext uri="{FF2B5EF4-FFF2-40B4-BE49-F238E27FC236}">
                    <a16:creationId xmlns:a16="http://schemas.microsoft.com/office/drawing/2014/main" id="{49C53725-E223-944D-8012-87957F3A36C0}"/>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1" name="Line 93">
                <a:extLst>
                  <a:ext uri="{FF2B5EF4-FFF2-40B4-BE49-F238E27FC236}">
                    <a16:creationId xmlns:a16="http://schemas.microsoft.com/office/drawing/2014/main" id="{25CFB303-EF06-4046-A070-051321363F43}"/>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Line 94">
                <a:extLst>
                  <a:ext uri="{FF2B5EF4-FFF2-40B4-BE49-F238E27FC236}">
                    <a16:creationId xmlns:a16="http://schemas.microsoft.com/office/drawing/2014/main" id="{8B5E6125-B4F0-2C41-9449-A30AFF7D4A8A}"/>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Line 95">
                <a:extLst>
                  <a:ext uri="{FF2B5EF4-FFF2-40B4-BE49-F238E27FC236}">
                    <a16:creationId xmlns:a16="http://schemas.microsoft.com/office/drawing/2014/main" id="{43823716-9BB2-794A-AA6F-FE45E33D6658}"/>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Line 96">
                <a:extLst>
                  <a:ext uri="{FF2B5EF4-FFF2-40B4-BE49-F238E27FC236}">
                    <a16:creationId xmlns:a16="http://schemas.microsoft.com/office/drawing/2014/main" id="{BBEF1563-A724-634F-A22E-B8D49C89D44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5" name="Line 97">
                <a:extLst>
                  <a:ext uri="{FF2B5EF4-FFF2-40B4-BE49-F238E27FC236}">
                    <a16:creationId xmlns:a16="http://schemas.microsoft.com/office/drawing/2014/main" id="{FC2F111E-00F4-8444-BE60-150BE3536E1C}"/>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6" name="Line 98">
                <a:extLst>
                  <a:ext uri="{FF2B5EF4-FFF2-40B4-BE49-F238E27FC236}">
                    <a16:creationId xmlns:a16="http://schemas.microsoft.com/office/drawing/2014/main" id="{23E51629-9CC6-6E43-BD14-157E9BBAEA3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47" name="Rectangle 146">
              <a:extLst>
                <a:ext uri="{FF2B5EF4-FFF2-40B4-BE49-F238E27FC236}">
                  <a16:creationId xmlns:a16="http://schemas.microsoft.com/office/drawing/2014/main" id="{198E6E08-A4B6-D74B-A9AC-871AE42AA43B}"/>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FUTURE</a:t>
              </a:r>
            </a:p>
          </p:txBody>
        </p:sp>
      </p:grpSp>
      <p:cxnSp>
        <p:nvCxnSpPr>
          <p:cNvPr id="234" name="Straight Connector 233">
            <a:extLst>
              <a:ext uri="{FF2B5EF4-FFF2-40B4-BE49-F238E27FC236}">
                <a16:creationId xmlns:a16="http://schemas.microsoft.com/office/drawing/2014/main" id="{02551C45-7714-7E4D-A40D-D00D4CF1B1B1}"/>
              </a:ext>
            </a:extLst>
          </p:cNvPr>
          <p:cNvCxnSpPr>
            <a:cxnSpLocks/>
          </p:cNvCxnSpPr>
          <p:nvPr/>
        </p:nvCxnSpPr>
        <p:spPr>
          <a:xfrm>
            <a:off x="7533154"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7362B46-E8A2-4244-8349-890EE9ACD87B}"/>
              </a:ext>
            </a:extLst>
          </p:cNvPr>
          <p:cNvGrpSpPr/>
          <p:nvPr/>
        </p:nvGrpSpPr>
        <p:grpSpPr>
          <a:xfrm>
            <a:off x="3453672" y="3457409"/>
            <a:ext cx="2458029" cy="1333142"/>
            <a:chOff x="3440888" y="3457409"/>
            <a:chExt cx="2458029" cy="1333142"/>
          </a:xfrm>
        </p:grpSpPr>
        <p:sp>
          <p:nvSpPr>
            <p:cNvPr id="225" name="Rectangle 224">
              <a:extLst>
                <a:ext uri="{FF2B5EF4-FFF2-40B4-BE49-F238E27FC236}">
                  <a16:creationId xmlns:a16="http://schemas.microsoft.com/office/drawing/2014/main" id="{6B65F3F9-0C72-9A4E-8F06-E07C85FA6C0B}"/>
                </a:ext>
              </a:extLst>
            </p:cNvPr>
            <p:cNvSpPr/>
            <p:nvPr/>
          </p:nvSpPr>
          <p:spPr bwMode="auto">
            <a:xfrm>
              <a:off x="3440888" y="3457409"/>
              <a:ext cx="2458029"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4" name="Freeform 182">
              <a:extLst>
                <a:ext uri="{FF2B5EF4-FFF2-40B4-BE49-F238E27FC236}">
                  <a16:creationId xmlns:a16="http://schemas.microsoft.com/office/drawing/2014/main" id="{F6943A45-0A57-5742-9A65-C110837BF756}"/>
                </a:ext>
              </a:extLst>
            </p:cNvPr>
            <p:cNvSpPr/>
            <p:nvPr/>
          </p:nvSpPr>
          <p:spPr bwMode="auto">
            <a:xfrm>
              <a:off x="3745404"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TextBox 225">
              <a:extLst>
                <a:ext uri="{FF2B5EF4-FFF2-40B4-BE49-F238E27FC236}">
                  <a16:creationId xmlns:a16="http://schemas.microsoft.com/office/drawing/2014/main" id="{F1B208F8-33DE-7847-A4D9-0B9D9ED1FEAA}"/>
                </a:ext>
              </a:extLst>
            </p:cNvPr>
            <p:cNvSpPr txBox="1"/>
            <p:nvPr/>
          </p:nvSpPr>
          <p:spPr>
            <a:xfrm>
              <a:off x="3644518" y="4251427"/>
              <a:ext cx="498534" cy="307777"/>
            </a:xfrm>
            <a:prstGeom prst="rect">
              <a:avLst/>
            </a:prstGeom>
            <a:noFill/>
          </p:spPr>
          <p:txBody>
            <a:bodyPr wrap="none" lIns="0" tIns="0" rIns="0" bIns="0" rtlCol="0">
              <a:spAutoFit/>
            </a:bodyPr>
            <a:lstStyle/>
            <a:p>
              <a:pPr algn="ctr"/>
              <a:r>
                <a:rPr lang="en-US" sz="1000" b="1"/>
                <a:t>General </a:t>
              </a:r>
            </a:p>
            <a:p>
              <a:pPr algn="ctr"/>
              <a:r>
                <a:rPr lang="en-US" sz="1000" b="1"/>
                <a:t>purpose</a:t>
              </a:r>
            </a:p>
          </p:txBody>
        </p:sp>
        <p:sp>
          <p:nvSpPr>
            <p:cNvPr id="235" name="Freeform 182">
              <a:extLst>
                <a:ext uri="{FF2B5EF4-FFF2-40B4-BE49-F238E27FC236}">
                  <a16:creationId xmlns:a16="http://schemas.microsoft.com/office/drawing/2014/main" id="{2957F5FD-2E6C-594C-8490-D00573938E55}"/>
                </a:ext>
              </a:extLst>
            </p:cNvPr>
            <p:cNvSpPr/>
            <p:nvPr/>
          </p:nvSpPr>
          <p:spPr bwMode="auto">
            <a:xfrm>
              <a:off x="4529405"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TextBox 235">
              <a:extLst>
                <a:ext uri="{FF2B5EF4-FFF2-40B4-BE49-F238E27FC236}">
                  <a16:creationId xmlns:a16="http://schemas.microsoft.com/office/drawing/2014/main" id="{BEEE845B-BBE7-1548-BB19-8D0F73C3984F}"/>
                </a:ext>
              </a:extLst>
            </p:cNvPr>
            <p:cNvSpPr txBox="1"/>
            <p:nvPr/>
          </p:nvSpPr>
          <p:spPr>
            <a:xfrm>
              <a:off x="4415025" y="4251427"/>
              <a:ext cx="509755" cy="307777"/>
            </a:xfrm>
            <a:prstGeom prst="rect">
              <a:avLst/>
            </a:prstGeom>
            <a:noFill/>
          </p:spPr>
          <p:txBody>
            <a:bodyPr wrap="none" lIns="0" tIns="0" rIns="0" bIns="0" rtlCol="0">
              <a:spAutoFit/>
            </a:bodyPr>
            <a:lstStyle/>
            <a:p>
              <a:pPr algn="ctr"/>
              <a:r>
                <a:rPr lang="en-US" sz="1000" b="1"/>
                <a:t>Business</a:t>
              </a:r>
              <a:br>
                <a:rPr lang="en-US" sz="1000" b="1"/>
              </a:br>
              <a:r>
                <a:rPr lang="en-US" sz="1000" b="1"/>
                <a:t>Critical</a:t>
              </a:r>
            </a:p>
          </p:txBody>
        </p:sp>
        <p:sp>
          <p:nvSpPr>
            <p:cNvPr id="237" name="Freeform 182">
              <a:extLst>
                <a:ext uri="{FF2B5EF4-FFF2-40B4-BE49-F238E27FC236}">
                  <a16:creationId xmlns:a16="http://schemas.microsoft.com/office/drawing/2014/main" id="{6013134B-9AFB-9443-B566-FEC9F7C54C5D}"/>
                </a:ext>
              </a:extLst>
            </p:cNvPr>
            <p:cNvSpPr/>
            <p:nvPr/>
          </p:nvSpPr>
          <p:spPr bwMode="auto">
            <a:xfrm>
              <a:off x="5284998"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TextBox 237">
              <a:extLst>
                <a:ext uri="{FF2B5EF4-FFF2-40B4-BE49-F238E27FC236}">
                  <a16:creationId xmlns:a16="http://schemas.microsoft.com/office/drawing/2014/main" id="{A62B6863-C899-4940-8658-8F9E10128258}"/>
                </a:ext>
              </a:extLst>
            </p:cNvPr>
            <p:cNvSpPr txBox="1"/>
            <p:nvPr/>
          </p:nvSpPr>
          <p:spPr>
            <a:xfrm>
              <a:off x="5083701" y="4251427"/>
              <a:ext cx="716543" cy="153888"/>
            </a:xfrm>
            <a:prstGeom prst="rect">
              <a:avLst/>
            </a:prstGeom>
            <a:noFill/>
          </p:spPr>
          <p:txBody>
            <a:bodyPr wrap="none" lIns="0" tIns="0" rIns="0" bIns="0" rtlCol="0">
              <a:spAutoFit/>
            </a:bodyPr>
            <a:lstStyle/>
            <a:p>
              <a:pPr algn="ctr"/>
              <a:r>
                <a:rPr lang="en-US" sz="1000" b="1"/>
                <a:t>Hyperscale*</a:t>
              </a:r>
            </a:p>
          </p:txBody>
        </p:sp>
        <p:sp>
          <p:nvSpPr>
            <p:cNvPr id="243" name="Freeform 28">
              <a:extLst>
                <a:ext uri="{FF2B5EF4-FFF2-40B4-BE49-F238E27FC236}">
                  <a16:creationId xmlns:a16="http://schemas.microsoft.com/office/drawing/2014/main" id="{D4A5CCFA-5711-AB4E-A91A-8D46058CFB3F}"/>
                </a:ext>
              </a:extLst>
            </p:cNvPr>
            <p:cNvSpPr/>
            <p:nvPr/>
          </p:nvSpPr>
          <p:spPr bwMode="auto">
            <a:xfrm>
              <a:off x="4626885" y="3928492"/>
              <a:ext cx="105814" cy="206391"/>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45" name="Straight Arrow Connector 244">
              <a:extLst>
                <a:ext uri="{FF2B5EF4-FFF2-40B4-BE49-F238E27FC236}">
                  <a16:creationId xmlns:a16="http://schemas.microsoft.com/office/drawing/2014/main" id="{2A59AF4E-B68C-484D-A12A-86C7FF1AF071}"/>
                </a:ext>
              </a:extLst>
            </p:cNvPr>
            <p:cNvCxnSpPr>
              <a:cxnSpLocks/>
            </p:cNvCxnSpPr>
            <p:nvPr/>
          </p:nvCxnSpPr>
          <p:spPr>
            <a:xfrm flipV="1">
              <a:off x="5421640" y="3904509"/>
              <a:ext cx="242030" cy="173174"/>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9DA60954-FFA1-F947-A3F7-4F41FA7B73D8}"/>
              </a:ext>
            </a:extLst>
          </p:cNvPr>
          <p:cNvGrpSpPr/>
          <p:nvPr/>
        </p:nvGrpSpPr>
        <p:grpSpPr>
          <a:xfrm>
            <a:off x="-35986" y="6215635"/>
            <a:ext cx="11480126" cy="329382"/>
            <a:chOff x="-35986" y="6215635"/>
            <a:chExt cx="11480126" cy="329382"/>
          </a:xfrm>
        </p:grpSpPr>
        <p:grpSp>
          <p:nvGrpSpPr>
            <p:cNvPr id="181" name="Group 180">
              <a:extLst>
                <a:ext uri="{FF2B5EF4-FFF2-40B4-BE49-F238E27FC236}">
                  <a16:creationId xmlns:a16="http://schemas.microsoft.com/office/drawing/2014/main" id="{DE977743-6272-394F-9E5F-EFF83E8F0E4C}"/>
                </a:ext>
              </a:extLst>
            </p:cNvPr>
            <p:cNvGrpSpPr/>
            <p:nvPr/>
          </p:nvGrpSpPr>
          <p:grpSpPr>
            <a:xfrm>
              <a:off x="-35986" y="6406517"/>
              <a:ext cx="10834162" cy="138500"/>
              <a:chOff x="-35986" y="6316085"/>
              <a:chExt cx="10834162" cy="138500"/>
            </a:xfrm>
          </p:grpSpPr>
          <p:sp>
            <p:nvSpPr>
              <p:cNvPr id="194" name="TextBox 193">
                <a:extLst>
                  <a:ext uri="{FF2B5EF4-FFF2-40B4-BE49-F238E27FC236}">
                    <a16:creationId xmlns:a16="http://schemas.microsoft.com/office/drawing/2014/main" id="{4EF42A76-1D58-3448-A68E-F14B14B03FD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95" name="TextBox 194">
                <a:extLst>
                  <a:ext uri="{FF2B5EF4-FFF2-40B4-BE49-F238E27FC236}">
                    <a16:creationId xmlns:a16="http://schemas.microsoft.com/office/drawing/2014/main" id="{01131952-672F-6749-AF09-D3BD23E69C36}"/>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196" name="TextBox 195">
                <a:extLst>
                  <a:ext uri="{FF2B5EF4-FFF2-40B4-BE49-F238E27FC236}">
                    <a16:creationId xmlns:a16="http://schemas.microsoft.com/office/drawing/2014/main" id="{E50CE0CA-AAEE-CB46-84B8-74134F17D0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97" name="TextBox 196">
                <a:extLst>
                  <a:ext uri="{FF2B5EF4-FFF2-40B4-BE49-F238E27FC236}">
                    <a16:creationId xmlns:a16="http://schemas.microsoft.com/office/drawing/2014/main" id="{6B9575AC-13A1-E448-B41C-1AEDCA8DD88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8" name="TextBox 197">
                <a:extLst>
                  <a:ext uri="{FF2B5EF4-FFF2-40B4-BE49-F238E27FC236}">
                    <a16:creationId xmlns:a16="http://schemas.microsoft.com/office/drawing/2014/main" id="{5BE6260D-AEAF-3545-9D6B-F9847F29D1DF}"/>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182" name="Group 181">
              <a:extLst>
                <a:ext uri="{FF2B5EF4-FFF2-40B4-BE49-F238E27FC236}">
                  <a16:creationId xmlns:a16="http://schemas.microsoft.com/office/drawing/2014/main" id="{6916344E-8F23-7444-B3E9-1A2DD1243A02}"/>
                </a:ext>
              </a:extLst>
            </p:cNvPr>
            <p:cNvGrpSpPr/>
            <p:nvPr/>
          </p:nvGrpSpPr>
          <p:grpSpPr>
            <a:xfrm>
              <a:off x="0" y="6215635"/>
              <a:ext cx="11444140" cy="131976"/>
              <a:chOff x="0" y="6058468"/>
              <a:chExt cx="11444140" cy="131976"/>
            </a:xfrm>
          </p:grpSpPr>
          <p:cxnSp>
            <p:nvCxnSpPr>
              <p:cNvPr id="183" name="Straight Arrow Connector 182">
                <a:extLst>
                  <a:ext uri="{FF2B5EF4-FFF2-40B4-BE49-F238E27FC236}">
                    <a16:creationId xmlns:a16="http://schemas.microsoft.com/office/drawing/2014/main" id="{55E77A52-6A6A-5C4F-B4DF-7BA290EFE0E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8C69CB2D-642F-534D-9ED3-98F39F26322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a:extLst>
                  <a:ext uri="{FF2B5EF4-FFF2-40B4-BE49-F238E27FC236}">
                    <a16:creationId xmlns:a16="http://schemas.microsoft.com/office/drawing/2014/main" id="{5B344FBF-89CF-C14F-BF80-909D12197BB0}"/>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5F34325E-8DF1-A546-8D69-44682377764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A3CABDD3-97AF-6243-817F-7EC3EBB7EA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9A71AE09-EED4-4243-9FA1-538312319899}"/>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9" name="Group 198">
            <a:extLst>
              <a:ext uri="{FF2B5EF4-FFF2-40B4-BE49-F238E27FC236}">
                <a16:creationId xmlns:a16="http://schemas.microsoft.com/office/drawing/2014/main" id="{6721D8EA-7367-104C-8A8C-B1C1AEF5F98A}"/>
              </a:ext>
            </a:extLst>
          </p:cNvPr>
          <p:cNvGrpSpPr/>
          <p:nvPr/>
        </p:nvGrpSpPr>
        <p:grpSpPr>
          <a:xfrm>
            <a:off x="9231126" y="1678144"/>
            <a:ext cx="652149" cy="652151"/>
            <a:chOff x="587828" y="3719272"/>
            <a:chExt cx="1442357" cy="1442360"/>
          </a:xfrm>
        </p:grpSpPr>
        <p:sp>
          <p:nvSpPr>
            <p:cNvPr id="200" name="Oval 199">
              <a:extLst>
                <a:ext uri="{FF2B5EF4-FFF2-40B4-BE49-F238E27FC236}">
                  <a16:creationId xmlns:a16="http://schemas.microsoft.com/office/drawing/2014/main" id="{492BCA74-6868-9E43-A882-20084AB0F036}"/>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01" name="Freeform: Shape 557">
              <a:extLst>
                <a:ext uri="{FF2B5EF4-FFF2-40B4-BE49-F238E27FC236}">
                  <a16:creationId xmlns:a16="http://schemas.microsoft.com/office/drawing/2014/main" id="{4887C474-8C80-5946-81DE-3AD014EC3A55}"/>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02" name="Freeform: Shape 558">
              <a:extLst>
                <a:ext uri="{FF2B5EF4-FFF2-40B4-BE49-F238E27FC236}">
                  <a16:creationId xmlns:a16="http://schemas.microsoft.com/office/drawing/2014/main" id="{2DB7AD33-7B55-1E40-B8E1-209D74B121E8}"/>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967445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nodeType="withEffect">
                                  <p:stCondLst>
                                    <p:cond delay="0"/>
                                  </p:stCondLst>
                                  <p:childTnLst>
                                    <p:set>
                                      <p:cBhvr>
                                        <p:cTn id="24" dur="1" fill="hold">
                                          <p:stCondLst>
                                            <p:cond delay="0"/>
                                          </p:stCondLst>
                                        </p:cTn>
                                        <p:tgtEl>
                                          <p:spTgt spid="233"/>
                                        </p:tgtEl>
                                        <p:attrNameLst>
                                          <p:attrName>style.visibility</p:attrName>
                                        </p:attrNameLst>
                                      </p:cBhvr>
                                      <p:to>
                                        <p:strVal val="visible"/>
                                      </p:to>
                                    </p:set>
                                    <p:animEffect transition="in" filter="fade">
                                      <p:cBhvr>
                                        <p:cTn id="25" dur="500"/>
                                        <p:tgtEl>
                                          <p:spTgt spid="2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1"/>
                                        </p:tgtEl>
                                        <p:attrNameLst>
                                          <p:attrName>style.visibility</p:attrName>
                                        </p:attrNameLst>
                                      </p:cBhvr>
                                      <p:to>
                                        <p:strVal val="visible"/>
                                      </p:to>
                                    </p:set>
                                    <p:animEffect transition="in" filter="fade">
                                      <p:cBhvr>
                                        <p:cTn id="41" dur="500"/>
                                        <p:tgtEl>
                                          <p:spTgt spid="241"/>
                                        </p:tgtEl>
                                      </p:cBhvr>
                                    </p:animEffect>
                                  </p:childTnLst>
                                </p:cTn>
                              </p:par>
                              <p:par>
                                <p:cTn id="42" presetID="10" presetClass="entr" presetSubtype="0" fill="hold" nodeType="withEffect">
                                  <p:stCondLst>
                                    <p:cond delay="0"/>
                                  </p:stCondLst>
                                  <p:childTnLst>
                                    <p:set>
                                      <p:cBhvr>
                                        <p:cTn id="43" dur="1" fill="hold">
                                          <p:stCondLst>
                                            <p:cond delay="0"/>
                                          </p:stCondLst>
                                        </p:cTn>
                                        <p:tgtEl>
                                          <p:spTgt spid="199"/>
                                        </p:tgtEl>
                                        <p:attrNameLst>
                                          <p:attrName>style.visibility</p:attrName>
                                        </p:attrNameLst>
                                      </p:cBhvr>
                                      <p:to>
                                        <p:strVal val="visible"/>
                                      </p:to>
                                    </p:set>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4"/>
                                        </p:tgtEl>
                                        <p:attrNameLst>
                                          <p:attrName>style.visibility</p:attrName>
                                        </p:attrNameLst>
                                      </p:cBhvr>
                                      <p:to>
                                        <p:strVal val="visible"/>
                                      </p:to>
                                    </p:set>
                                    <p:animEffect transition="in" filter="fade">
                                      <p:cBhvr>
                                        <p:cTn id="71" dur="500"/>
                                        <p:tgtEl>
                                          <p:spTgt spid="124"/>
                                        </p:tgtEl>
                                      </p:cBhvr>
                                    </p:animEffect>
                                  </p:childTnLst>
                                </p:cTn>
                              </p:par>
                              <p:par>
                                <p:cTn id="72" presetID="10" presetClass="entr" presetSubtype="0" fill="hold" nodeType="withEffect">
                                  <p:stCondLst>
                                    <p:cond delay="0"/>
                                  </p:stCondLst>
                                  <p:childTnLst>
                                    <p:set>
                                      <p:cBhvr>
                                        <p:cTn id="73" dur="1" fill="hold">
                                          <p:stCondLst>
                                            <p:cond delay="0"/>
                                          </p:stCondLst>
                                        </p:cTn>
                                        <p:tgtEl>
                                          <p:spTgt spid="227"/>
                                        </p:tgtEl>
                                        <p:attrNameLst>
                                          <p:attrName>style.visibility</p:attrName>
                                        </p:attrNameLst>
                                      </p:cBhvr>
                                      <p:to>
                                        <p:strVal val="visible"/>
                                      </p:to>
                                    </p:set>
                                    <p:animEffect transition="in" filter="fade">
                                      <p:cBhvr>
                                        <p:cTn id="74" dur="500"/>
                                        <p:tgtEl>
                                          <p:spTgt spid="227"/>
                                        </p:tgtEl>
                                      </p:cBhvr>
                                    </p:animEffect>
                                  </p:childTnLst>
                                </p:cTn>
                              </p:par>
                              <p:par>
                                <p:cTn id="75" presetID="10" presetClass="entr" presetSubtype="0" fill="hold" nodeType="withEffect">
                                  <p:stCondLst>
                                    <p:cond delay="0"/>
                                  </p:stCondLst>
                                  <p:childTnLst>
                                    <p:set>
                                      <p:cBhvr>
                                        <p:cTn id="76" dur="1" fill="hold">
                                          <p:stCondLst>
                                            <p:cond delay="0"/>
                                          </p:stCondLst>
                                        </p:cTn>
                                        <p:tgtEl>
                                          <p:spTgt spid="239"/>
                                        </p:tgtEl>
                                        <p:attrNameLst>
                                          <p:attrName>style.visibility</p:attrName>
                                        </p:attrNameLst>
                                      </p:cBhvr>
                                      <p:to>
                                        <p:strVal val="visible"/>
                                      </p:to>
                                    </p:set>
                                    <p:animEffect transition="in" filter="fade">
                                      <p:cBhvr>
                                        <p:cTn id="77" dur="500"/>
                                        <p:tgtEl>
                                          <p:spTgt spid="239"/>
                                        </p:tgtEl>
                                      </p:cBhvr>
                                    </p:animEffect>
                                  </p:childTnLst>
                                </p:cTn>
                              </p:par>
                              <p:par>
                                <p:cTn id="78" presetID="10" presetClass="entr" presetSubtype="0" fill="hold" nodeType="withEffect">
                                  <p:stCondLst>
                                    <p:cond delay="0"/>
                                  </p:stCondLst>
                                  <p:childTnLst>
                                    <p:set>
                                      <p:cBhvr>
                                        <p:cTn id="79" dur="1" fill="hold">
                                          <p:stCondLst>
                                            <p:cond delay="0"/>
                                          </p:stCondLst>
                                        </p:cTn>
                                        <p:tgtEl>
                                          <p:spTgt spid="234"/>
                                        </p:tgtEl>
                                        <p:attrNameLst>
                                          <p:attrName>style.visibility</p:attrName>
                                        </p:attrNameLst>
                                      </p:cBhvr>
                                      <p:to>
                                        <p:strVal val="visible"/>
                                      </p:to>
                                    </p:set>
                                    <p:animEffect transition="in" filter="fade">
                                      <p:cBhvr>
                                        <p:cTn id="80" dur="500"/>
                                        <p:tgtEl>
                                          <p:spTgt spid="23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P spid="35" grpId="0"/>
      <p:bldP spid="38" grpId="0"/>
      <p:bldP spid="39" grpId="0"/>
      <p:bldP spid="241" grpId="0" animBg="1"/>
      <p:bldP spid="73" grpId="0" animBg="1"/>
      <p:bldP spid="3" grpId="0"/>
      <p:bldP spid="86" grpId="0"/>
      <p:bldP spid="1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a:t>Resource limit considerations</a:t>
            </a:r>
          </a:p>
        </p:txBody>
      </p:sp>
      <p:sp>
        <p:nvSpPr>
          <p:cNvPr id="17" name="Text Placeholder 2">
            <a:extLst>
              <a:ext uri="{FF2B5EF4-FFF2-40B4-BE49-F238E27FC236}">
                <a16:creationId xmlns:a16="http://schemas.microsoft.com/office/drawing/2014/main" id="{3A11FDD5-6D96-9E48-B645-2DF25875245A}"/>
              </a:ext>
            </a:extLst>
          </p:cNvPr>
          <p:cNvSpPr txBox="1">
            <a:spLocks/>
          </p:cNvSpPr>
          <p:nvPr/>
        </p:nvSpPr>
        <p:spPr>
          <a:xfrm>
            <a:off x="584200" y="1435100"/>
            <a:ext cx="10434638" cy="1785104"/>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Memory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Log Size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Size of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concurrent workers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Backup Retention</a:t>
            </a:r>
          </a:p>
        </p:txBody>
      </p:sp>
      <p:grpSp>
        <p:nvGrpSpPr>
          <p:cNvPr id="18" name="Group 17">
            <a:extLst>
              <a:ext uri="{FF2B5EF4-FFF2-40B4-BE49-F238E27FC236}">
                <a16:creationId xmlns:a16="http://schemas.microsoft.com/office/drawing/2014/main" id="{60974BF9-BDF8-3440-8F1C-543BF230F888}"/>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6D7AA1AA-4DC0-544F-B87D-AAD9A2D4993B}"/>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F80CBE82-F502-5841-A110-3D6BF5AA1E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FB40011E-D568-754E-936D-8D53BF8E2655}"/>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C11E439C-DBCA-0543-B58B-16EC14C592A4}"/>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0" name="TextBox 29">
                <a:extLst>
                  <a:ext uri="{FF2B5EF4-FFF2-40B4-BE49-F238E27FC236}">
                    <a16:creationId xmlns:a16="http://schemas.microsoft.com/office/drawing/2014/main" id="{D40020F1-2BC0-2745-9490-42CA578F2D0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8C2D664C-C4E0-E540-B73E-51B961395451}"/>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20" name="Group 19">
              <a:extLst>
                <a:ext uri="{FF2B5EF4-FFF2-40B4-BE49-F238E27FC236}">
                  <a16:creationId xmlns:a16="http://schemas.microsoft.com/office/drawing/2014/main" id="{FF0ADF8C-8C23-E14E-A5E7-051C5EF988FF}"/>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8202F73C-09C1-3D4E-A009-2FF825CFF6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6E6A9D7-16F0-1246-B8C1-ADF166939961}"/>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6BD4AF1-AEF1-774C-98BB-5AD73A258FEF}"/>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0B466C4F-BB7A-4E44-9E2B-DBF08287740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89ED6375-7782-A244-949B-F91E875365A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72FC3E0A-E22C-2443-8424-BAA8E54642F5}"/>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2910966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of the following options do have limits depending on your deployment option and service tier?</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Size of </a:t>
            </a:r>
            <a:r>
              <a:rPr lang="en-US" sz="1800" err="1">
                <a:solidFill>
                  <a:srgbClr val="0078D4"/>
                </a:solidFill>
              </a:rPr>
              <a:t>tempdb</a:t>
            </a:r>
            <a:endParaRPr lang="en-US" sz="1800">
              <a:solidFill>
                <a:srgbClr val="0078D4"/>
              </a:solidFill>
            </a:endParaRP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Max log size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Backup retention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6DA0FAC8-8AB4-4DF7-9FE2-60F8917FE8CC}"/>
              </a:ext>
            </a:extLst>
          </p:cNvPr>
          <p:cNvSpPr/>
          <p:nvPr/>
        </p:nvSpPr>
        <p:spPr bwMode="auto">
          <a:xfrm>
            <a:off x="6504317" y="3549976"/>
            <a:ext cx="4502988" cy="417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0783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9CEC06-82A4-431A-A908-AC83B29E7938}"/>
              </a:ext>
            </a:extLst>
          </p:cNvPr>
          <p:cNvSpPr/>
          <p:nvPr/>
        </p:nvSpPr>
        <p:spPr>
          <a:xfrm>
            <a:off x="8649476" y="6169967"/>
            <a:ext cx="3057632"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3"/>
              </a:rPr>
              <a:t>aka.ms/</a:t>
            </a:r>
            <a:r>
              <a:rPr lang="en-US" sz="2400" spc="-50" err="1">
                <a:ln w="3175">
                  <a:noFill/>
                </a:ln>
                <a:solidFill>
                  <a:schemeClr val="accent1"/>
                </a:solidFill>
                <a:latin typeface="+mj-lt"/>
                <a:cs typeface="Segoe UI" pitchFamily="34" charset="0"/>
                <a:hlinkClick r:id="rId3"/>
              </a:rPr>
              <a:t>sqlworkshops</a:t>
            </a:r>
            <a:endParaRPr lang="en-US" sz="2400">
              <a:solidFill>
                <a:schemeClr val="accent1"/>
              </a:solidFill>
              <a:latin typeface="+mj-lt"/>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2572819"/>
            <a:ext cx="4407943" cy="1107996"/>
          </a:xfrm>
        </p:spPr>
        <p:txBody>
          <a:bodyPr/>
          <a:lstStyle/>
          <a:p>
            <a:r>
              <a:rPr lang="en-US">
                <a:solidFill>
                  <a:schemeClr val="tx1"/>
                </a:solidFill>
              </a:rPr>
              <a:t>The Azure SQL Bootcamp</a:t>
            </a:r>
          </a:p>
        </p:txBody>
      </p:sp>
      <p:sp>
        <p:nvSpPr>
          <p:cNvPr id="2" name="TextBox 1">
            <a:extLst>
              <a:ext uri="{FF2B5EF4-FFF2-40B4-BE49-F238E27FC236}">
                <a16:creationId xmlns:a16="http://schemas.microsoft.com/office/drawing/2014/main" id="{FF5B65D3-DE27-6B44-A5C1-45CE492DCA74}"/>
              </a:ext>
            </a:extLst>
          </p:cNvPr>
          <p:cNvSpPr txBox="1"/>
          <p:nvPr/>
        </p:nvSpPr>
        <p:spPr>
          <a:xfrm>
            <a:off x="7183348" y="1084269"/>
            <a:ext cx="2722733" cy="553998"/>
          </a:xfrm>
          <a:prstGeom prst="rect">
            <a:avLst/>
          </a:prstGeom>
          <a:noFill/>
        </p:spPr>
        <p:txBody>
          <a:bodyPr wrap="none" lIns="0" tIns="0" rIns="0" bIns="0" rtlCol="0">
            <a:spAutoFit/>
          </a:bodyPr>
          <a:lstStyle/>
          <a:p>
            <a:pPr lvl="0" defTabSz="896350">
              <a:defRPr/>
            </a:pPr>
            <a:r>
              <a:rPr lang="en-US" sz="1600" dirty="0">
                <a:solidFill>
                  <a:srgbClr val="0078D4"/>
                </a:solidFill>
                <a:hlinkClick r:id="rId4" action="ppaction://hlinksldjump"/>
              </a:rPr>
              <a:t>Module 1</a:t>
            </a:r>
            <a:br>
              <a:rPr lang="en-US" sz="2000" spc="-69" dirty="0">
                <a:latin typeface="Segoe UI" panose="020B0502040204020203" pitchFamily="34" charset="0"/>
                <a:cs typeface="Segoe UI" panose="020B0502040204020203" pitchFamily="34" charset="0"/>
              </a:rPr>
            </a:br>
            <a:r>
              <a:rPr lang="en-US" sz="2000" spc="-69" dirty="0">
                <a:latin typeface="Segoe UI" panose="020B0502040204020203" pitchFamily="34" charset="0"/>
                <a:cs typeface="Segoe UI" panose="020B0502040204020203" pitchFamily="34" charset="0"/>
              </a:rPr>
              <a:t>Introduction to </a:t>
            </a:r>
            <a:r>
              <a:rPr lang="en-US" sz="2000" spc="-69" dirty="0"/>
              <a:t>Azure SQL</a:t>
            </a:r>
          </a:p>
        </p:txBody>
      </p:sp>
      <p:sp>
        <p:nvSpPr>
          <p:cNvPr id="8" name="Rectangle 7">
            <a:extLst>
              <a:ext uri="{FF2B5EF4-FFF2-40B4-BE49-F238E27FC236}">
                <a16:creationId xmlns:a16="http://schemas.microsoft.com/office/drawing/2014/main" id="{3FD4F17C-EEBA-9D4F-A3CA-BE2BFE5A2BC3}"/>
              </a:ext>
            </a:extLst>
          </p:cNvPr>
          <p:cNvSpPr/>
          <p:nvPr/>
        </p:nvSpPr>
        <p:spPr>
          <a:xfrm>
            <a:off x="7195874" y="1913683"/>
            <a:ext cx="2267416" cy="553998"/>
          </a:xfrm>
          <a:prstGeom prst="rect">
            <a:avLst/>
          </a:prstGeom>
        </p:spPr>
        <p:txBody>
          <a:bodyPr wrap="none" lIns="0" tIns="0" rIns="0" bIns="0">
            <a:spAutoFit/>
          </a:bodyPr>
          <a:lstStyle/>
          <a:p>
            <a:pPr lvl="0" defTabSz="896350">
              <a:defRPr/>
            </a:pPr>
            <a:r>
              <a:rPr lang="en-US" sz="1600" dirty="0">
                <a:solidFill>
                  <a:srgbClr val="0078D4"/>
                </a:solidFill>
                <a:hlinkClick r:id="rId5" action="ppaction://hlinksldjump"/>
              </a:rPr>
              <a:t>Module 2</a:t>
            </a:r>
            <a:br>
              <a:rPr lang="en-US" sz="2000" spc="-69" dirty="0"/>
            </a:br>
            <a:r>
              <a:rPr lang="en-US" sz="2000" spc="-69" dirty="0"/>
              <a:t>Deploy and configure</a:t>
            </a:r>
          </a:p>
        </p:txBody>
      </p:sp>
      <p:sp>
        <p:nvSpPr>
          <p:cNvPr id="12" name="Rectangle 11">
            <a:extLst>
              <a:ext uri="{FF2B5EF4-FFF2-40B4-BE49-F238E27FC236}">
                <a16:creationId xmlns:a16="http://schemas.microsoft.com/office/drawing/2014/main" id="{665EAA2E-AC02-4D4D-B997-A412B4CC4642}"/>
              </a:ext>
            </a:extLst>
          </p:cNvPr>
          <p:cNvSpPr/>
          <p:nvPr/>
        </p:nvSpPr>
        <p:spPr>
          <a:xfrm>
            <a:off x="7195874" y="2690539"/>
            <a:ext cx="864019" cy="553998"/>
          </a:xfrm>
          <a:prstGeom prst="rect">
            <a:avLst/>
          </a:prstGeom>
        </p:spPr>
        <p:txBody>
          <a:bodyPr wrap="none" lIns="0" tIns="0" rIns="0" bIns="0">
            <a:spAutoFit/>
          </a:bodyPr>
          <a:lstStyle/>
          <a:p>
            <a:pPr lvl="0" defTabSz="896350">
              <a:defRPr/>
            </a:pPr>
            <a:r>
              <a:rPr lang="en-US" sz="1600" dirty="0">
                <a:solidFill>
                  <a:srgbClr val="0078D4"/>
                </a:solidFill>
                <a:hlinkClick r:id="rId6" action="ppaction://hlinksldjump"/>
              </a:rPr>
              <a:t>Module 3</a:t>
            </a:r>
            <a:br>
              <a:rPr lang="en-US" sz="2000" spc="-69" dirty="0"/>
            </a:br>
            <a:r>
              <a:rPr lang="en-US" sz="2000" spc="-69" dirty="0"/>
              <a:t>Security</a:t>
            </a:r>
          </a:p>
        </p:txBody>
      </p:sp>
      <p:sp>
        <p:nvSpPr>
          <p:cNvPr id="13" name="Rectangle 12">
            <a:extLst>
              <a:ext uri="{FF2B5EF4-FFF2-40B4-BE49-F238E27FC236}">
                <a16:creationId xmlns:a16="http://schemas.microsoft.com/office/drawing/2014/main" id="{93CA8765-CA8A-0340-80FC-F105FC681B47}"/>
              </a:ext>
            </a:extLst>
          </p:cNvPr>
          <p:cNvSpPr/>
          <p:nvPr/>
        </p:nvSpPr>
        <p:spPr>
          <a:xfrm>
            <a:off x="7195874" y="3481016"/>
            <a:ext cx="1337033" cy="584775"/>
          </a:xfrm>
          <a:prstGeom prst="rect">
            <a:avLst/>
          </a:prstGeom>
        </p:spPr>
        <p:txBody>
          <a:bodyPr wrap="none" lIns="0" tIns="0" rIns="0" bIns="0">
            <a:spAutoFit/>
          </a:bodyPr>
          <a:lstStyle/>
          <a:p>
            <a:pPr lvl="0" defTabSz="896350">
              <a:defRPr/>
            </a:pPr>
            <a:r>
              <a:rPr lang="en-US" sz="1600" dirty="0">
                <a:solidFill>
                  <a:srgbClr val="0078D4"/>
                </a:solidFill>
                <a:hlinkClick r:id="rId7" action="ppaction://hlinksldjump"/>
              </a:rPr>
              <a:t>Module 4</a:t>
            </a:r>
            <a:endParaRPr lang="en-US" sz="1600" dirty="0">
              <a:solidFill>
                <a:srgbClr val="0078D4"/>
              </a:solidFill>
            </a:endParaRPr>
          </a:p>
          <a:p>
            <a:pPr defTabSz="896350">
              <a:lnSpc>
                <a:spcPct val="90000"/>
              </a:lnSpc>
              <a:spcBef>
                <a:spcPct val="20000"/>
              </a:spcBef>
              <a:buSzPct val="90000"/>
              <a:defRPr/>
            </a:pPr>
            <a:r>
              <a:rPr lang="en-US" sz="2000" spc="-69" dirty="0"/>
              <a:t>Performance</a:t>
            </a:r>
          </a:p>
        </p:txBody>
      </p:sp>
      <p:sp>
        <p:nvSpPr>
          <p:cNvPr id="14" name="Rectangle 13">
            <a:extLst>
              <a:ext uri="{FF2B5EF4-FFF2-40B4-BE49-F238E27FC236}">
                <a16:creationId xmlns:a16="http://schemas.microsoft.com/office/drawing/2014/main" id="{7AC16A8D-C13B-4A4C-846E-46FCE4C15402}"/>
              </a:ext>
            </a:extLst>
          </p:cNvPr>
          <p:cNvSpPr/>
          <p:nvPr/>
        </p:nvSpPr>
        <p:spPr>
          <a:xfrm>
            <a:off x="7195874" y="4261579"/>
            <a:ext cx="1105303" cy="584775"/>
          </a:xfrm>
          <a:prstGeom prst="rect">
            <a:avLst/>
          </a:prstGeom>
        </p:spPr>
        <p:txBody>
          <a:bodyPr wrap="none" lIns="0" tIns="0" rIns="0" bIns="0">
            <a:spAutoFit/>
          </a:bodyPr>
          <a:lstStyle/>
          <a:p>
            <a:pPr lvl="0" defTabSz="896350">
              <a:defRPr/>
            </a:pPr>
            <a:r>
              <a:rPr lang="en-US" sz="1600" dirty="0">
                <a:solidFill>
                  <a:srgbClr val="0078D4"/>
                </a:solidFill>
                <a:hlinkClick r:id="rId8" action="ppaction://hlinksldjump"/>
              </a:rPr>
              <a:t>Module 5</a:t>
            </a:r>
            <a:endParaRPr lang="en-US" sz="1600" dirty="0">
              <a:solidFill>
                <a:srgbClr val="0078D4"/>
              </a:solidFill>
            </a:endParaRPr>
          </a:p>
          <a:p>
            <a:pPr defTabSz="896350">
              <a:lnSpc>
                <a:spcPct val="90000"/>
              </a:lnSpc>
              <a:spcBef>
                <a:spcPct val="20000"/>
              </a:spcBef>
              <a:buSzPct val="90000"/>
              <a:defRPr/>
            </a:pPr>
            <a:r>
              <a:rPr lang="en-US" sz="2000" spc="-69" dirty="0"/>
              <a:t>Availability</a:t>
            </a:r>
          </a:p>
        </p:txBody>
      </p:sp>
      <p:sp>
        <p:nvSpPr>
          <p:cNvPr id="15" name="Rectangle 14">
            <a:extLst>
              <a:ext uri="{FF2B5EF4-FFF2-40B4-BE49-F238E27FC236}">
                <a16:creationId xmlns:a16="http://schemas.microsoft.com/office/drawing/2014/main" id="{FA09960E-E45A-7D4B-92CB-0B2428B0C489}"/>
              </a:ext>
            </a:extLst>
          </p:cNvPr>
          <p:cNvSpPr/>
          <p:nvPr/>
        </p:nvSpPr>
        <p:spPr>
          <a:xfrm>
            <a:off x="7183348" y="5083739"/>
            <a:ext cx="2211824" cy="584775"/>
          </a:xfrm>
          <a:prstGeom prst="rect">
            <a:avLst/>
          </a:prstGeom>
        </p:spPr>
        <p:txBody>
          <a:bodyPr wrap="none" lIns="0" tIns="0" rIns="0" bIns="0">
            <a:spAutoFit/>
          </a:bodyPr>
          <a:lstStyle/>
          <a:p>
            <a:pPr lvl="0" defTabSz="896350">
              <a:defRPr/>
            </a:pPr>
            <a:r>
              <a:rPr lang="en-US" sz="1600" dirty="0">
                <a:solidFill>
                  <a:srgbClr val="0078D4"/>
                </a:solidFill>
                <a:hlinkClick r:id="rId9" action="ppaction://hlinksldjump"/>
              </a:rPr>
              <a:t>Module 6</a:t>
            </a:r>
            <a:endParaRPr lang="en-US" sz="1600" dirty="0">
              <a:solidFill>
                <a:srgbClr val="0078D4"/>
              </a:solidFill>
            </a:endParaRPr>
          </a:p>
          <a:p>
            <a:pPr defTabSz="896350">
              <a:lnSpc>
                <a:spcPct val="90000"/>
              </a:lnSpc>
              <a:spcBef>
                <a:spcPct val="20000"/>
              </a:spcBef>
              <a:buSzPct val="90000"/>
              <a:defRPr/>
            </a:pPr>
            <a:r>
              <a:rPr lang="en-US" sz="2000" spc="-69" dirty="0"/>
              <a:t>Putting it all together</a:t>
            </a: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5377548" y="886968"/>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C9E9768E-DDFC-1942-A8C1-58C60DF03A0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268973" y="1107818"/>
            <a:ext cx="509007" cy="509007"/>
          </a:xfrm>
          <a:prstGeom prst="rect">
            <a:avLst/>
          </a:prstGeom>
        </p:spPr>
      </p:pic>
      <p:grpSp>
        <p:nvGrpSpPr>
          <p:cNvPr id="19" name="Graphic 291" descr="gear, wrench, engineer">
            <a:extLst>
              <a:ext uri="{FF2B5EF4-FFF2-40B4-BE49-F238E27FC236}">
                <a16:creationId xmlns:a16="http://schemas.microsoft.com/office/drawing/2014/main" id="{0CF76514-F8BD-2644-9620-B29149310FED}"/>
              </a:ext>
            </a:extLst>
          </p:cNvPr>
          <p:cNvGrpSpPr/>
          <p:nvPr/>
        </p:nvGrpSpPr>
        <p:grpSpPr>
          <a:xfrm>
            <a:off x="6288904" y="1968349"/>
            <a:ext cx="469145" cy="463993"/>
            <a:chOff x="3513079" y="2994448"/>
            <a:chExt cx="498751" cy="498751"/>
          </a:xfrm>
        </p:grpSpPr>
        <p:sp>
          <p:nvSpPr>
            <p:cNvPr id="20" name="Freeform: Shape 82">
              <a:extLst>
                <a:ext uri="{FF2B5EF4-FFF2-40B4-BE49-F238E27FC236}">
                  <a16:creationId xmlns:a16="http://schemas.microsoft.com/office/drawing/2014/main" id="{AE46EF5A-E422-FA4F-AC06-A2687410F5A5}"/>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Shape 83">
              <a:extLst>
                <a:ext uri="{FF2B5EF4-FFF2-40B4-BE49-F238E27FC236}">
                  <a16:creationId xmlns:a16="http://schemas.microsoft.com/office/drawing/2014/main" id="{FFBCA115-5384-064A-822B-2BBE4BA54DE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01CE0963-398C-3746-A870-0F3352D963F9}"/>
              </a:ext>
            </a:extLst>
          </p:cNvPr>
          <p:cNvGrpSpPr>
            <a:grpSpLocks noChangeAspect="1"/>
          </p:cNvGrpSpPr>
          <p:nvPr/>
        </p:nvGrpSpPr>
        <p:grpSpPr>
          <a:xfrm>
            <a:off x="6339259" y="2749854"/>
            <a:ext cx="368434" cy="454695"/>
            <a:chOff x="1980078" y="253998"/>
            <a:chExt cx="3830386" cy="4727197"/>
          </a:xfrm>
        </p:grpSpPr>
        <p:sp>
          <p:nvSpPr>
            <p:cNvPr id="23" name="Rectangle 27">
              <a:extLst>
                <a:ext uri="{FF2B5EF4-FFF2-40B4-BE49-F238E27FC236}">
                  <a16:creationId xmlns:a16="http://schemas.microsoft.com/office/drawing/2014/main" id="{FD0CB0F3-6E4F-B84B-99A3-E74C2DA8D3D2}"/>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29">
              <a:extLst>
                <a:ext uri="{FF2B5EF4-FFF2-40B4-BE49-F238E27FC236}">
                  <a16:creationId xmlns:a16="http://schemas.microsoft.com/office/drawing/2014/main" id="{4EE8F8A6-30CB-BC42-A7A8-05D4B5E33CC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30">
              <a:extLst>
                <a:ext uri="{FF2B5EF4-FFF2-40B4-BE49-F238E27FC236}">
                  <a16:creationId xmlns:a16="http://schemas.microsoft.com/office/drawing/2014/main" id="{0F04E3AB-7059-AE4E-AB36-7893BB2139E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Shape 136">
              <a:extLst>
                <a:ext uri="{FF2B5EF4-FFF2-40B4-BE49-F238E27FC236}">
                  <a16:creationId xmlns:a16="http://schemas.microsoft.com/office/drawing/2014/main" id="{3C01C269-C441-8E40-B5FD-82C35A10220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41" name="Group 135">
            <a:extLst>
              <a:ext uri="{FF2B5EF4-FFF2-40B4-BE49-F238E27FC236}">
                <a16:creationId xmlns:a16="http://schemas.microsoft.com/office/drawing/2014/main" id="{DAED1895-CAF8-4F4B-AEA2-4703045D581D}"/>
              </a:ext>
            </a:extLst>
          </p:cNvPr>
          <p:cNvGrpSpPr>
            <a:grpSpLocks noChangeAspect="1"/>
          </p:cNvGrpSpPr>
          <p:nvPr/>
        </p:nvGrpSpPr>
        <p:grpSpPr bwMode="auto">
          <a:xfrm>
            <a:off x="6304618" y="3611049"/>
            <a:ext cx="437717" cy="363362"/>
            <a:chOff x="2204" y="1026"/>
            <a:chExt cx="312" cy="259"/>
          </a:xfrm>
        </p:grpSpPr>
        <p:sp>
          <p:nvSpPr>
            <p:cNvPr id="42" name="Freeform 136">
              <a:extLst>
                <a:ext uri="{FF2B5EF4-FFF2-40B4-BE49-F238E27FC236}">
                  <a16:creationId xmlns:a16="http://schemas.microsoft.com/office/drawing/2014/main" id="{0A81D01B-87C8-9244-AE2D-51E29DD25B4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137">
              <a:extLst>
                <a:ext uri="{FF2B5EF4-FFF2-40B4-BE49-F238E27FC236}">
                  <a16:creationId xmlns:a16="http://schemas.microsoft.com/office/drawing/2014/main" id="{98B46877-3F36-F047-92BE-199DA83BCD10}"/>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138">
              <a:extLst>
                <a:ext uri="{FF2B5EF4-FFF2-40B4-BE49-F238E27FC236}">
                  <a16:creationId xmlns:a16="http://schemas.microsoft.com/office/drawing/2014/main" id="{31ED6A02-664B-D24C-948E-41F2051D1B17}"/>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139">
              <a:extLst>
                <a:ext uri="{FF2B5EF4-FFF2-40B4-BE49-F238E27FC236}">
                  <a16:creationId xmlns:a16="http://schemas.microsoft.com/office/drawing/2014/main" id="{2058544F-9489-1743-8838-31C7FE970B94}"/>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140">
              <a:extLst>
                <a:ext uri="{FF2B5EF4-FFF2-40B4-BE49-F238E27FC236}">
                  <a16:creationId xmlns:a16="http://schemas.microsoft.com/office/drawing/2014/main" id="{B6A17CA6-FC57-9F4E-89CC-56D5F4C501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141">
              <a:extLst>
                <a:ext uri="{FF2B5EF4-FFF2-40B4-BE49-F238E27FC236}">
                  <a16:creationId xmlns:a16="http://schemas.microsoft.com/office/drawing/2014/main" id="{1CBF22FF-770D-7F44-ACDA-B5DC77C3B72C}"/>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Oval 142">
              <a:extLst>
                <a:ext uri="{FF2B5EF4-FFF2-40B4-BE49-F238E27FC236}">
                  <a16:creationId xmlns:a16="http://schemas.microsoft.com/office/drawing/2014/main" id="{041B81A7-B8C3-AE4D-AE9B-466674389A7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143">
              <a:extLst>
                <a:ext uri="{FF2B5EF4-FFF2-40B4-BE49-F238E27FC236}">
                  <a16:creationId xmlns:a16="http://schemas.microsoft.com/office/drawing/2014/main" id="{58938054-FA6E-AA46-B8AA-1B49A119D96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51" name="Group 46">
            <a:extLst>
              <a:ext uri="{FF2B5EF4-FFF2-40B4-BE49-F238E27FC236}">
                <a16:creationId xmlns:a16="http://schemas.microsoft.com/office/drawing/2014/main" id="{9A38943A-F6D2-5244-B4F5-A95D115CA4A9}"/>
              </a:ext>
            </a:extLst>
          </p:cNvPr>
          <p:cNvGrpSpPr>
            <a:grpSpLocks noChangeAspect="1"/>
          </p:cNvGrpSpPr>
          <p:nvPr/>
        </p:nvGrpSpPr>
        <p:grpSpPr bwMode="auto">
          <a:xfrm>
            <a:off x="6311933" y="4361750"/>
            <a:ext cx="423087" cy="423087"/>
            <a:chOff x="2812" y="999"/>
            <a:chExt cx="312" cy="312"/>
          </a:xfrm>
        </p:grpSpPr>
        <p:sp>
          <p:nvSpPr>
            <p:cNvPr id="52" name="AutoShape 45">
              <a:extLst>
                <a:ext uri="{FF2B5EF4-FFF2-40B4-BE49-F238E27FC236}">
                  <a16:creationId xmlns:a16="http://schemas.microsoft.com/office/drawing/2014/main" id="{195E33B3-0FDB-3242-B6B4-D836FA706F1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a:extLst>
                <a:ext uri="{FF2B5EF4-FFF2-40B4-BE49-F238E27FC236}">
                  <a16:creationId xmlns:a16="http://schemas.microsoft.com/office/drawing/2014/main" id="{528CC90D-E16A-5949-BBC0-7DB5CC6DF70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a:extLst>
                <a:ext uri="{FF2B5EF4-FFF2-40B4-BE49-F238E27FC236}">
                  <a16:creationId xmlns:a16="http://schemas.microsoft.com/office/drawing/2014/main" id="{840DD121-54E3-2D44-BAA7-4788A7EEF4C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a:extLst>
                <a:ext uri="{FF2B5EF4-FFF2-40B4-BE49-F238E27FC236}">
                  <a16:creationId xmlns:a16="http://schemas.microsoft.com/office/drawing/2014/main" id="{22507311-8F22-8441-923F-637E64B1FC5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260">
            <a:extLst>
              <a:ext uri="{FF2B5EF4-FFF2-40B4-BE49-F238E27FC236}">
                <a16:creationId xmlns:a16="http://schemas.microsoft.com/office/drawing/2014/main" id="{97E2748F-8155-8C43-95DE-27DA32B884C2}"/>
              </a:ext>
            </a:extLst>
          </p:cNvPr>
          <p:cNvGrpSpPr>
            <a:grpSpLocks noChangeAspect="1"/>
          </p:cNvGrpSpPr>
          <p:nvPr/>
        </p:nvGrpSpPr>
        <p:grpSpPr bwMode="auto">
          <a:xfrm>
            <a:off x="6318966" y="5178417"/>
            <a:ext cx="409021" cy="409021"/>
            <a:chOff x="388" y="3388"/>
            <a:chExt cx="359" cy="359"/>
          </a:xfrm>
        </p:grpSpPr>
        <p:sp>
          <p:nvSpPr>
            <p:cNvPr id="60" name="AutoShape 259">
              <a:extLst>
                <a:ext uri="{FF2B5EF4-FFF2-40B4-BE49-F238E27FC236}">
                  <a16:creationId xmlns:a16="http://schemas.microsoft.com/office/drawing/2014/main" id="{295468F6-CEF9-4742-B5AA-748A2E9B4941}"/>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
              <a:extLst>
                <a:ext uri="{FF2B5EF4-FFF2-40B4-BE49-F238E27FC236}">
                  <a16:creationId xmlns:a16="http://schemas.microsoft.com/office/drawing/2014/main" id="{8594B2DC-CEDE-BC48-9EDE-EBCCD9D92CF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2">
              <a:extLst>
                <a:ext uri="{FF2B5EF4-FFF2-40B4-BE49-F238E27FC236}">
                  <a16:creationId xmlns:a16="http://schemas.microsoft.com/office/drawing/2014/main" id="{8C3BAA7F-31C6-8D4C-8DAE-BCE0AFD7C57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3">
              <a:extLst>
                <a:ext uri="{FF2B5EF4-FFF2-40B4-BE49-F238E27FC236}">
                  <a16:creationId xmlns:a16="http://schemas.microsoft.com/office/drawing/2014/main" id="{A3D443C6-B399-C940-9C65-FA1B5A5FD08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64">
              <a:extLst>
                <a:ext uri="{FF2B5EF4-FFF2-40B4-BE49-F238E27FC236}">
                  <a16:creationId xmlns:a16="http://schemas.microsoft.com/office/drawing/2014/main" id="{712C1D85-8855-1148-91C0-A4201C044EC4}"/>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5">
              <a:extLst>
                <a:ext uri="{FF2B5EF4-FFF2-40B4-BE49-F238E27FC236}">
                  <a16:creationId xmlns:a16="http://schemas.microsoft.com/office/drawing/2014/main" id="{E1E12FF9-E510-3F43-9D0A-A580DADECE0C}"/>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6">
              <a:extLst>
                <a:ext uri="{FF2B5EF4-FFF2-40B4-BE49-F238E27FC236}">
                  <a16:creationId xmlns:a16="http://schemas.microsoft.com/office/drawing/2014/main" id="{876DF0B4-15BD-984D-B40B-92A88C5E7A08}"/>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7">
              <a:extLst>
                <a:ext uri="{FF2B5EF4-FFF2-40B4-BE49-F238E27FC236}">
                  <a16:creationId xmlns:a16="http://schemas.microsoft.com/office/drawing/2014/main" id="{A2E02DA6-E0AB-1D4A-8794-CBC9DB3D3BEE}"/>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8">
              <a:extLst>
                <a:ext uri="{FF2B5EF4-FFF2-40B4-BE49-F238E27FC236}">
                  <a16:creationId xmlns:a16="http://schemas.microsoft.com/office/drawing/2014/main" id="{19F4D889-409E-2946-A83A-33A537E4A262}"/>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Rectangle 49">
            <a:extLst>
              <a:ext uri="{FF2B5EF4-FFF2-40B4-BE49-F238E27FC236}">
                <a16:creationId xmlns:a16="http://schemas.microsoft.com/office/drawing/2014/main" id="{743B52B0-0AF5-4AD2-A22E-B7A2877008AE}"/>
              </a:ext>
            </a:extLst>
          </p:cNvPr>
          <p:cNvSpPr/>
          <p:nvPr/>
        </p:nvSpPr>
        <p:spPr>
          <a:xfrm>
            <a:off x="206516" y="6169967"/>
            <a:ext cx="4167038" cy="461665"/>
          </a:xfrm>
          <a:prstGeom prst="rect">
            <a:avLst/>
          </a:prstGeom>
        </p:spPr>
        <p:txBody>
          <a:bodyPr wrap="none">
            <a:spAutoFit/>
          </a:bodyPr>
          <a:lstStyle/>
          <a:p>
            <a:r>
              <a:rPr lang="en-US" sz="2400" spc="-50" dirty="0">
                <a:ln w="3175">
                  <a:noFill/>
                </a:ln>
                <a:solidFill>
                  <a:schemeClr val="accent1"/>
                </a:solidFill>
                <a:latin typeface="+mj-lt"/>
                <a:cs typeface="Segoe UI" pitchFamily="34" charset="0"/>
                <a:hlinkClick r:id="rId12"/>
              </a:rPr>
              <a:t>aka.ms/azuresqlfundamentals</a:t>
            </a:r>
            <a:endParaRPr lang="en-US" sz="2400" dirty="0">
              <a:solidFill>
                <a:schemeClr val="accent1"/>
              </a:solidFill>
              <a:latin typeface="+mj-lt"/>
            </a:endParaRPr>
          </a:p>
        </p:txBody>
      </p:sp>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Deploy</a:t>
            </a:r>
          </a:p>
        </p:txBody>
      </p:sp>
      <p:sp>
        <p:nvSpPr>
          <p:cNvPr id="17" name="Rectangle 16">
            <a:extLst>
              <a:ext uri="{FF2B5EF4-FFF2-40B4-BE49-F238E27FC236}">
                <a16:creationId xmlns:a16="http://schemas.microsoft.com/office/drawing/2014/main" id="{9F2E8E78-1B0A-E543-980F-08F6C6CD6E89}"/>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Basics</a:t>
            </a:r>
          </a:p>
          <a:p>
            <a:pPr marL="114300" lvl="1" indent="-106363">
              <a:lnSpc>
                <a:spcPts val="2000"/>
              </a:lnSpc>
              <a:buClr>
                <a:schemeClr val="accent1"/>
              </a:buClr>
              <a:buFont typeface="Arial" panose="020B0604020202020204" pitchFamily="34" charset="0"/>
              <a:buChar char="•"/>
            </a:pPr>
            <a:r>
              <a:rPr lang="en-US" sz="1200">
                <a:solidFill>
                  <a:schemeClr val="tx1"/>
                </a:solidFill>
              </a:rPr>
              <a:t>Subscription</a:t>
            </a:r>
          </a:p>
          <a:p>
            <a:pPr marL="114300" lvl="1" indent="-106363">
              <a:lnSpc>
                <a:spcPts val="2000"/>
              </a:lnSpc>
              <a:buClr>
                <a:schemeClr val="accent1"/>
              </a:buClr>
              <a:buFont typeface="Arial" panose="020B0604020202020204" pitchFamily="34" charset="0"/>
              <a:buChar char="•"/>
            </a:pPr>
            <a:r>
              <a:rPr lang="en-US" sz="1200">
                <a:solidFill>
                  <a:schemeClr val="tx1"/>
                </a:solidFill>
              </a:rPr>
              <a:t>Resource group</a:t>
            </a:r>
          </a:p>
          <a:p>
            <a:pPr marL="114300" lvl="1" indent="-106363">
              <a:lnSpc>
                <a:spcPts val="2000"/>
              </a:lnSpc>
              <a:buClr>
                <a:schemeClr val="accent1"/>
              </a:buClr>
              <a:buFont typeface="Arial" panose="020B0604020202020204" pitchFamily="34" charset="0"/>
              <a:buChar char="•"/>
            </a:pPr>
            <a:r>
              <a:rPr lang="en-US" sz="1200">
                <a:solidFill>
                  <a:schemeClr val="tx1"/>
                </a:solidFill>
              </a:rPr>
              <a:t>Managed Instance/ Server name</a:t>
            </a:r>
          </a:p>
          <a:p>
            <a:pPr marL="114300" lvl="1" indent="-106363">
              <a:lnSpc>
                <a:spcPts val="2000"/>
              </a:lnSpc>
              <a:buClr>
                <a:schemeClr val="accent1"/>
              </a:buClr>
              <a:buFont typeface="Arial" panose="020B0604020202020204" pitchFamily="34" charset="0"/>
              <a:buChar char="•"/>
            </a:pPr>
            <a:r>
              <a:rPr lang="en-US" sz="1200">
                <a:solidFill>
                  <a:schemeClr val="tx1"/>
                </a:solidFill>
              </a:rPr>
              <a:t>Database Name (DB)</a:t>
            </a:r>
          </a:p>
          <a:p>
            <a:pPr marL="114300" lvl="1" indent="-106363">
              <a:lnSpc>
                <a:spcPts val="2000"/>
              </a:lnSpc>
              <a:buClr>
                <a:schemeClr val="accent1"/>
              </a:buClr>
              <a:buFont typeface="Arial" panose="020B0604020202020204" pitchFamily="34" charset="0"/>
              <a:buChar char="•"/>
            </a:pPr>
            <a:r>
              <a:rPr lang="en-US" sz="1200">
                <a:solidFill>
                  <a:schemeClr val="tx1"/>
                </a:solidFill>
              </a:rPr>
              <a:t>Admin Login</a:t>
            </a:r>
          </a:p>
          <a:p>
            <a:pPr marL="114300" lvl="1" indent="-106363">
              <a:lnSpc>
                <a:spcPts val="2000"/>
              </a:lnSpc>
              <a:buClr>
                <a:schemeClr val="accent1"/>
              </a:buClr>
              <a:buFont typeface="Arial" panose="020B0604020202020204" pitchFamily="34" charset="0"/>
              <a:buChar char="•"/>
            </a:pPr>
            <a:r>
              <a:rPr lang="en-US" sz="1200">
                <a:solidFill>
                  <a:schemeClr val="tx1"/>
                </a:solidFill>
              </a:rPr>
              <a:t>Password</a:t>
            </a:r>
          </a:p>
          <a:p>
            <a:pPr marL="114300" lvl="1" indent="-106363">
              <a:lnSpc>
                <a:spcPts val="2000"/>
              </a:lnSpc>
              <a:buClr>
                <a:schemeClr val="accent1"/>
              </a:buClr>
              <a:buFont typeface="Arial" panose="020B0604020202020204" pitchFamily="34" charset="0"/>
              <a:buChar char="•"/>
            </a:pPr>
            <a:r>
              <a:rPr lang="en-US" sz="1200">
                <a:solidFill>
                  <a:schemeClr val="tx1"/>
                </a:solidFill>
              </a:rPr>
              <a:t>Region</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pools (DB)</a:t>
            </a:r>
          </a:p>
          <a:p>
            <a:pPr marL="114300" lvl="1" indent="-106363">
              <a:lnSpc>
                <a:spcPts val="2000"/>
              </a:lnSpc>
              <a:buClr>
                <a:schemeClr val="accent1"/>
              </a:buClr>
              <a:buFont typeface="Arial" panose="020B0604020202020204" pitchFamily="34" charset="0"/>
              <a:buChar char="•"/>
            </a:pPr>
            <a:r>
              <a:rPr lang="en-US" sz="1200">
                <a:solidFill>
                  <a:schemeClr val="tx1"/>
                </a:solidFill>
              </a:rPr>
              <a:t>Compute + storage</a:t>
            </a:r>
          </a:p>
        </p:txBody>
      </p:sp>
      <p:sp>
        <p:nvSpPr>
          <p:cNvPr id="18" name="Rectangle 17">
            <a:extLst>
              <a:ext uri="{FF2B5EF4-FFF2-40B4-BE49-F238E27FC236}">
                <a16:creationId xmlns:a16="http://schemas.microsoft.com/office/drawing/2014/main" id="{B0FF8394-9D3C-AF4A-9840-8A9594ADA769}"/>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Network connectivity</a:t>
            </a:r>
          </a:p>
          <a:p>
            <a:pPr marL="114300" lvl="1" indent="-106363">
              <a:lnSpc>
                <a:spcPts val="2000"/>
              </a:lnSpc>
              <a:buClr>
                <a:schemeClr val="accent1"/>
              </a:buClr>
              <a:buFont typeface="Arial" panose="020B0604020202020204" pitchFamily="34" charset="0"/>
              <a:buChar char="•"/>
            </a:pPr>
            <a:r>
              <a:rPr lang="en-US" sz="1200">
                <a:solidFill>
                  <a:schemeClr val="tx1"/>
                </a:solidFill>
              </a:rPr>
              <a:t>Public vs Private access</a:t>
            </a:r>
          </a:p>
          <a:p>
            <a:pPr marL="114300" lvl="1" indent="-106363">
              <a:lnSpc>
                <a:spcPts val="2000"/>
              </a:lnSpc>
              <a:buClr>
                <a:schemeClr val="accent1"/>
              </a:buClr>
              <a:buFont typeface="Arial" panose="020B0604020202020204" pitchFamily="34" charset="0"/>
              <a:buChar char="•"/>
            </a:pPr>
            <a:r>
              <a:rPr lang="en-US" sz="1200" err="1">
                <a:solidFill>
                  <a:schemeClr val="tx1"/>
                </a:solidFill>
              </a:rPr>
              <a:t>VNet</a:t>
            </a:r>
            <a:r>
              <a:rPr lang="en-US" sz="1200">
                <a:solidFill>
                  <a:schemeClr val="tx1"/>
                </a:solidFill>
              </a:rPr>
              <a:t> / Firewall rules</a:t>
            </a:r>
          </a:p>
          <a:p>
            <a:pPr marL="114300" lvl="1" indent="-106363">
              <a:lnSpc>
                <a:spcPts val="2000"/>
              </a:lnSpc>
              <a:buClr>
                <a:schemeClr val="accent1"/>
              </a:buClr>
              <a:buFont typeface="Arial" panose="020B0604020202020204" pitchFamily="34" charset="0"/>
              <a:buChar char="•"/>
            </a:pPr>
            <a:r>
              <a:rPr lang="en-US" sz="1200">
                <a:solidFill>
                  <a:schemeClr val="tx1"/>
                </a:solidFill>
              </a:rPr>
              <a:t>Connection type (MI)</a:t>
            </a:r>
          </a:p>
        </p:txBody>
      </p:sp>
      <p:sp>
        <p:nvSpPr>
          <p:cNvPr id="19" name="Rectangle 18">
            <a:extLst>
              <a:ext uri="{FF2B5EF4-FFF2-40B4-BE49-F238E27FC236}">
                <a16:creationId xmlns:a16="http://schemas.microsoft.com/office/drawing/2014/main" id="{94E2782F-9A81-1A49-8C82-43C7A98714FD}"/>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Additional settings</a:t>
            </a:r>
          </a:p>
          <a:p>
            <a:pPr marL="114300" lvl="1" indent="-106363">
              <a:lnSpc>
                <a:spcPts val="2000"/>
              </a:lnSpc>
              <a:buClr>
                <a:schemeClr val="accent1"/>
              </a:buClr>
              <a:buFont typeface="Arial" panose="020B0604020202020204" pitchFamily="34" charset="0"/>
              <a:buChar char="•"/>
            </a:pPr>
            <a:r>
              <a:rPr lang="en-US" sz="1200">
                <a:solidFill>
                  <a:schemeClr val="tx1"/>
                </a:solidFill>
              </a:rPr>
              <a:t>Data source (DB)</a:t>
            </a:r>
          </a:p>
          <a:p>
            <a:pPr marL="114300" lvl="1" indent="-106363">
              <a:lnSpc>
                <a:spcPts val="2000"/>
              </a:lnSpc>
              <a:buClr>
                <a:schemeClr val="accent1"/>
              </a:buClr>
              <a:buFont typeface="Arial" panose="020B0604020202020204" pitchFamily="34" charset="0"/>
              <a:buChar char="•"/>
            </a:pPr>
            <a:r>
              <a:rPr lang="en-US" sz="1200">
                <a:solidFill>
                  <a:schemeClr val="tx1"/>
                </a:solidFill>
              </a:rPr>
              <a:t>Server Collation (MI)</a:t>
            </a:r>
          </a:p>
          <a:p>
            <a:pPr marL="114300" lvl="1" indent="-106363">
              <a:lnSpc>
                <a:spcPts val="2000"/>
              </a:lnSpc>
              <a:buClr>
                <a:schemeClr val="accent1"/>
              </a:buClr>
              <a:buFont typeface="Arial" panose="020B0604020202020204" pitchFamily="34" charset="0"/>
              <a:buChar char="•"/>
            </a:pPr>
            <a:r>
              <a:rPr lang="en-US" sz="1200">
                <a:solidFill>
                  <a:schemeClr val="tx1"/>
                </a:solidFill>
              </a:rPr>
              <a:t>Database Collation (DB)</a:t>
            </a:r>
          </a:p>
          <a:p>
            <a:pPr marL="114300" lvl="1" indent="-106363">
              <a:lnSpc>
                <a:spcPts val="2000"/>
              </a:lnSpc>
              <a:buClr>
                <a:schemeClr val="accent1"/>
              </a:buClr>
              <a:buFont typeface="Arial" panose="020B0604020202020204" pitchFamily="34" charset="0"/>
              <a:buChar char="•"/>
            </a:pPr>
            <a:r>
              <a:rPr lang="en-US" sz="1200">
                <a:solidFill>
                  <a:schemeClr val="tx1"/>
                </a:solidFill>
              </a:rPr>
              <a:t>Time zone (MI)</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Advanced data security (DB)</a:t>
            </a:r>
          </a:p>
        </p:txBody>
      </p:sp>
      <p:sp>
        <p:nvSpPr>
          <p:cNvPr id="20" name="Rectangle 19">
            <a:extLst>
              <a:ext uri="{FF2B5EF4-FFF2-40B4-BE49-F238E27FC236}">
                <a16:creationId xmlns:a16="http://schemas.microsoft.com/office/drawing/2014/main" id="{D75D9D64-36A2-EA43-9706-E74727784DC6}"/>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Tags (DB)</a:t>
            </a:r>
          </a:p>
        </p:txBody>
      </p:sp>
      <p:sp>
        <p:nvSpPr>
          <p:cNvPr id="21" name="Rectangle 20">
            <a:extLst>
              <a:ext uri="{FF2B5EF4-FFF2-40B4-BE49-F238E27FC236}">
                <a16:creationId xmlns:a16="http://schemas.microsoft.com/office/drawing/2014/main" id="{A39DE7A3-1EB4-BB49-811E-1E85337CC0B3}"/>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Review &amp; create</a:t>
            </a:r>
          </a:p>
          <a:p>
            <a:pPr marL="114300" lvl="0" indent="-114300">
              <a:buClr>
                <a:schemeClr val="accent1"/>
              </a:buClr>
              <a:buFont typeface="Arial" panose="020B0604020202020204" pitchFamily="34" charset="0"/>
              <a:buChar char="•"/>
            </a:pPr>
            <a:r>
              <a:rPr lang="en-US" sz="1200">
                <a:solidFill>
                  <a:schemeClr val="tx1"/>
                </a:solidFill>
              </a:rPr>
              <a:t>Terms and Privacy</a:t>
            </a:r>
          </a:p>
        </p:txBody>
      </p:sp>
      <p:grpSp>
        <p:nvGrpSpPr>
          <p:cNvPr id="26" name="Group 25">
            <a:extLst>
              <a:ext uri="{FF2B5EF4-FFF2-40B4-BE49-F238E27FC236}">
                <a16:creationId xmlns:a16="http://schemas.microsoft.com/office/drawing/2014/main" id="{CA1ABE1B-BF15-4246-AC13-C44740759033}"/>
              </a:ext>
            </a:extLst>
          </p:cNvPr>
          <p:cNvGrpSpPr/>
          <p:nvPr/>
        </p:nvGrpSpPr>
        <p:grpSpPr>
          <a:xfrm>
            <a:off x="-35986" y="6215635"/>
            <a:ext cx="11480126" cy="329382"/>
            <a:chOff x="-35986" y="6215635"/>
            <a:chExt cx="11480126" cy="329382"/>
          </a:xfrm>
        </p:grpSpPr>
        <p:grpSp>
          <p:nvGrpSpPr>
            <p:cNvPr id="27" name="Group 26">
              <a:extLst>
                <a:ext uri="{FF2B5EF4-FFF2-40B4-BE49-F238E27FC236}">
                  <a16:creationId xmlns:a16="http://schemas.microsoft.com/office/drawing/2014/main" id="{89A514EF-B6E4-214E-9651-F54CEC90F3C5}"/>
                </a:ext>
              </a:extLst>
            </p:cNvPr>
            <p:cNvGrpSpPr/>
            <p:nvPr/>
          </p:nvGrpSpPr>
          <p:grpSpPr>
            <a:xfrm>
              <a:off x="-35986" y="6406517"/>
              <a:ext cx="10834162" cy="138500"/>
              <a:chOff x="-35986" y="6316085"/>
              <a:chExt cx="10834162" cy="138500"/>
            </a:xfrm>
          </p:grpSpPr>
          <p:sp>
            <p:nvSpPr>
              <p:cNvPr id="35" name="TextBox 34">
                <a:extLst>
                  <a:ext uri="{FF2B5EF4-FFF2-40B4-BE49-F238E27FC236}">
                    <a16:creationId xmlns:a16="http://schemas.microsoft.com/office/drawing/2014/main" id="{F1971A08-C571-2743-9E99-A8ACA351535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6" name="TextBox 35">
                <a:extLst>
                  <a:ext uri="{FF2B5EF4-FFF2-40B4-BE49-F238E27FC236}">
                    <a16:creationId xmlns:a16="http://schemas.microsoft.com/office/drawing/2014/main" id="{3A54E8BA-0EDF-DE45-9905-9E3164880A0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7" name="TextBox 36">
                <a:extLst>
                  <a:ext uri="{FF2B5EF4-FFF2-40B4-BE49-F238E27FC236}">
                    <a16:creationId xmlns:a16="http://schemas.microsoft.com/office/drawing/2014/main" id="{6E28E30F-0E98-A941-B3AC-505978D4D0ED}"/>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8" name="TextBox 37">
                <a:extLst>
                  <a:ext uri="{FF2B5EF4-FFF2-40B4-BE49-F238E27FC236}">
                    <a16:creationId xmlns:a16="http://schemas.microsoft.com/office/drawing/2014/main" id="{7453BA49-B138-E246-B5A4-78BFB71EBE5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9" name="TextBox 38">
                <a:extLst>
                  <a:ext uri="{FF2B5EF4-FFF2-40B4-BE49-F238E27FC236}">
                    <a16:creationId xmlns:a16="http://schemas.microsoft.com/office/drawing/2014/main" id="{AE4DCA4F-E29F-9744-96DA-54366082A1B7}"/>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8" name="Group 27">
              <a:extLst>
                <a:ext uri="{FF2B5EF4-FFF2-40B4-BE49-F238E27FC236}">
                  <a16:creationId xmlns:a16="http://schemas.microsoft.com/office/drawing/2014/main" id="{099DA671-9F57-8344-AFC4-C4F357592C63}"/>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41C76E73-8C2F-8D47-B68B-AE572FE31A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54E13AE-5477-EE47-8CD7-877E49BEBA9D}"/>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38C509CC-28C6-2640-A2BB-A1E14446A34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FB1CE4E2-AA26-8A4D-8DA2-2807BBDEA2C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EEDA2616-71E9-214F-82F0-5319F517A0F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BA0F0257-5F01-284E-852E-56489DF4712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 name="Triangle 5">
            <a:extLst>
              <a:ext uri="{FF2B5EF4-FFF2-40B4-BE49-F238E27FC236}">
                <a16:creationId xmlns:a16="http://schemas.microsoft.com/office/drawing/2014/main" id="{B7F55AEE-10EE-854C-ACC9-EF343F19C90A}"/>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riangle 39">
            <a:extLst>
              <a:ext uri="{FF2B5EF4-FFF2-40B4-BE49-F238E27FC236}">
                <a16:creationId xmlns:a16="http://schemas.microsoft.com/office/drawing/2014/main" id="{C3E11249-ACB6-A74B-9713-411A3F506332}"/>
              </a:ext>
            </a:extLst>
          </p:cNvPr>
          <p:cNvSpPr/>
          <p:nvPr/>
        </p:nvSpPr>
        <p:spPr bwMode="auto">
          <a:xfrm rot="5400000">
            <a:off x="4653852"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Triangle 40">
            <a:extLst>
              <a:ext uri="{FF2B5EF4-FFF2-40B4-BE49-F238E27FC236}">
                <a16:creationId xmlns:a16="http://schemas.microsoft.com/office/drawing/2014/main" id="{2B1DB89C-94B0-A94C-8E61-8372A42CD955}"/>
              </a:ext>
            </a:extLst>
          </p:cNvPr>
          <p:cNvSpPr/>
          <p:nvPr/>
        </p:nvSpPr>
        <p:spPr bwMode="auto">
          <a:xfrm rot="5400000">
            <a:off x="6899341"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riangle 41">
            <a:extLst>
              <a:ext uri="{FF2B5EF4-FFF2-40B4-BE49-F238E27FC236}">
                <a16:creationId xmlns:a16="http://schemas.microsoft.com/office/drawing/2014/main" id="{DEFF821E-38E5-424D-B7C9-A0C0DA101FEB}"/>
              </a:ext>
            </a:extLst>
          </p:cNvPr>
          <p:cNvSpPr/>
          <p:nvPr/>
        </p:nvSpPr>
        <p:spPr bwMode="auto">
          <a:xfrm rot="5400000">
            <a:off x="9144830"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438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6" grpId="0" animBg="1"/>
      <p:bldP spid="40" grpId="0" animBg="1"/>
      <p:bldP spid="41" grpId="0" animBg="1"/>
      <p:bldP spid="4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3A4C-420D-4BCD-9BE3-316BA636688F}"/>
              </a:ext>
            </a:extLst>
          </p:cNvPr>
          <p:cNvSpPr>
            <a:spLocks noGrp="1"/>
          </p:cNvSpPr>
          <p:nvPr>
            <p:ph type="title"/>
          </p:nvPr>
        </p:nvSpPr>
        <p:spPr/>
        <p:txBody>
          <a:bodyPr/>
          <a:lstStyle/>
          <a:p>
            <a:r>
              <a:rPr lang="en-US"/>
              <a:t>Key Deployment Implementation Details</a:t>
            </a:r>
          </a:p>
        </p:txBody>
      </p:sp>
      <p:sp>
        <p:nvSpPr>
          <p:cNvPr id="6" name="Rectangle 5">
            <a:extLst>
              <a:ext uri="{FF2B5EF4-FFF2-40B4-BE49-F238E27FC236}">
                <a16:creationId xmlns:a16="http://schemas.microsoft.com/office/drawing/2014/main" id="{6B837D45-E79D-46E2-99B7-9578672BA960}"/>
              </a:ext>
            </a:extLst>
          </p:cNvPr>
          <p:cNvSpPr/>
          <p:nvPr/>
        </p:nvSpPr>
        <p:spPr bwMode="auto">
          <a:xfrm>
            <a:off x="673031" y="5418744"/>
            <a:ext cx="10858638" cy="553998"/>
          </a:xfrm>
          <a:prstGeom prst="rect">
            <a:avLst/>
          </a:prstGeom>
          <a:solidFill>
            <a:schemeClr val="accent5"/>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accent1"/>
                </a:solidFill>
                <a:latin typeface="+mj-lt"/>
              </a:rPr>
              <a:t>Azure Service Fabric</a:t>
            </a:r>
          </a:p>
        </p:txBody>
      </p:sp>
      <p:sp>
        <p:nvSpPr>
          <p:cNvPr id="10" name="Rectangle 9">
            <a:extLst>
              <a:ext uri="{FF2B5EF4-FFF2-40B4-BE49-F238E27FC236}">
                <a16:creationId xmlns:a16="http://schemas.microsoft.com/office/drawing/2014/main" id="{2A36483E-A8D7-074C-9627-6035C12E641B}"/>
              </a:ext>
            </a:extLst>
          </p:cNvPr>
          <p:cNvSpPr/>
          <p:nvPr/>
        </p:nvSpPr>
        <p:spPr bwMode="auto">
          <a:xfrm>
            <a:off x="673030"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Managed Instance</a:t>
            </a:r>
          </a:p>
          <a:p>
            <a:pPr lvl="0" algn="ctr"/>
            <a:endParaRPr lang="en-US" sz="1800">
              <a:solidFill>
                <a:schemeClr val="accent1"/>
              </a:solidFill>
              <a:latin typeface="+mj-lt"/>
            </a:endParaRPr>
          </a:p>
          <a:p>
            <a:pPr marL="173038" lvl="1" indent="-173038">
              <a:spcAft>
                <a:spcPts val="600"/>
              </a:spcAft>
              <a:buClr>
                <a:schemeClr val="accent1"/>
              </a:buClr>
              <a:buFont typeface="Arial" panose="020B0604020202020204" pitchFamily="34" charset="0"/>
              <a:buChar char="•"/>
            </a:pPr>
            <a:r>
              <a:rPr lang="en-US" sz="1200">
                <a:solidFill>
                  <a:schemeClr val="tx1"/>
                </a:solidFill>
              </a:rPr>
              <a:t>Dedicated ring or Virtual Cluster</a:t>
            </a:r>
          </a:p>
          <a:p>
            <a:pPr marL="173038" lvl="0" indent="-173038">
              <a:spcAft>
                <a:spcPts val="600"/>
              </a:spcAft>
              <a:buClr>
                <a:schemeClr val="accent1"/>
              </a:buClr>
              <a:buFont typeface="Arial" panose="020B0604020202020204" pitchFamily="34" charset="0"/>
              <a:buChar char="•"/>
            </a:pPr>
            <a:r>
              <a:rPr lang="en-US" sz="1200">
                <a:solidFill>
                  <a:schemeClr val="tx1"/>
                </a:solidFill>
              </a:rPr>
              <a:t>Deployment and scale longer operations</a:t>
            </a:r>
          </a:p>
          <a:p>
            <a:pPr marL="173038" lvl="0" indent="-173038">
              <a:spcAft>
                <a:spcPts val="600"/>
              </a:spcAft>
              <a:buClr>
                <a:schemeClr val="accent1"/>
              </a:buClr>
              <a:buFont typeface="Arial" panose="020B0604020202020204" pitchFamily="34" charset="0"/>
              <a:buChar char="•"/>
            </a:pPr>
            <a:r>
              <a:rPr lang="en-US" sz="1200">
                <a:solidFill>
                  <a:schemeClr val="tx1"/>
                </a:solidFill>
              </a:rPr>
              <a:t>Each instance = single VM</a:t>
            </a:r>
          </a:p>
          <a:p>
            <a:pPr marL="173038" lvl="0" indent="-173038">
              <a:spcAft>
                <a:spcPts val="600"/>
              </a:spcAft>
              <a:buClr>
                <a:schemeClr val="accent1"/>
              </a:buClr>
              <a:buFont typeface="Arial" panose="020B0604020202020204" pitchFamily="34" charset="0"/>
              <a:buChar char="•"/>
            </a:pPr>
            <a:r>
              <a:rPr lang="en-US" sz="1200">
                <a:solidFill>
                  <a:schemeClr val="tx1"/>
                </a:solidFill>
              </a:rPr>
              <a:t>Multiple VMs per node</a:t>
            </a:r>
          </a:p>
          <a:p>
            <a:pPr marL="173038" lvl="0" indent="-173038">
              <a:spcAft>
                <a:spcPts val="600"/>
              </a:spcAft>
              <a:buClr>
                <a:schemeClr val="accent1"/>
              </a:buClr>
              <a:buFont typeface="Arial" panose="020B0604020202020204" pitchFamily="34" charset="0"/>
              <a:buChar char="•"/>
            </a:pPr>
            <a:r>
              <a:rPr lang="en-US" sz="1200">
                <a:solidFill>
                  <a:schemeClr val="tx1"/>
                </a:solidFill>
              </a:rPr>
              <a:t>Pools faster </a:t>
            </a:r>
            <a:r>
              <a:rPr lang="en-US" sz="1200" err="1">
                <a:solidFill>
                  <a:schemeClr val="tx1"/>
                </a:solidFill>
              </a:rPr>
              <a:t>deployment+density</a:t>
            </a:r>
            <a:endParaRPr lang="en-US" sz="1200">
              <a:solidFill>
                <a:schemeClr val="tx1"/>
              </a:solidFill>
            </a:endParaRPr>
          </a:p>
        </p:txBody>
      </p:sp>
      <p:sp>
        <p:nvSpPr>
          <p:cNvPr id="11" name="Rectangle 10">
            <a:extLst>
              <a:ext uri="{FF2B5EF4-FFF2-40B4-BE49-F238E27FC236}">
                <a16:creationId xmlns:a16="http://schemas.microsoft.com/office/drawing/2014/main" id="{70160DD2-1921-8940-8AD2-9636288D709E}"/>
              </a:ext>
            </a:extLst>
          </p:cNvPr>
          <p:cNvSpPr/>
          <p:nvPr/>
        </p:nvSpPr>
        <p:spPr bwMode="auto">
          <a:xfrm>
            <a:off x="3485678"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Database</a:t>
            </a:r>
          </a:p>
          <a:p>
            <a:pPr lvl="0" algn="ctr"/>
            <a:endParaRPr lang="en-US" sz="1800">
              <a:solidFill>
                <a:schemeClr val="accent1"/>
              </a:solidFill>
              <a:latin typeface="+mj-lt"/>
            </a:endParaRPr>
          </a:p>
          <a:p>
            <a:pPr marL="173038" indent="-173038">
              <a:spcAft>
                <a:spcPts val="600"/>
              </a:spcAft>
              <a:buClr>
                <a:schemeClr val="accent1"/>
              </a:buClr>
              <a:buFont typeface="Arial" panose="020B0604020202020204" pitchFamily="34" charset="0"/>
              <a:buChar char="•"/>
            </a:pPr>
            <a:r>
              <a:rPr lang="en-US" sz="1200">
                <a:solidFill>
                  <a:schemeClr val="tx1"/>
                </a:solidFill>
              </a:rPr>
              <a:t>Contained by a logical Database Server</a:t>
            </a:r>
          </a:p>
          <a:p>
            <a:pPr marL="173038" indent="-173038">
              <a:spcAft>
                <a:spcPts val="600"/>
              </a:spcAft>
              <a:buClr>
                <a:schemeClr val="accent1"/>
              </a:buClr>
              <a:buFont typeface="Arial" panose="020B0604020202020204" pitchFamily="34" charset="0"/>
              <a:buChar char="•"/>
            </a:pPr>
            <a:r>
              <a:rPr lang="en-US" sz="1200">
                <a:solidFill>
                  <a:schemeClr val="tx1"/>
                </a:solidFill>
              </a:rPr>
              <a:t>Logical Master database</a:t>
            </a:r>
          </a:p>
          <a:p>
            <a:pPr marL="173038" indent="-173038">
              <a:spcAft>
                <a:spcPts val="600"/>
              </a:spcAft>
              <a:buClr>
                <a:schemeClr val="accent1"/>
              </a:buClr>
              <a:buFont typeface="Arial" panose="020B0604020202020204" pitchFamily="34" charset="0"/>
              <a:buChar char="•"/>
            </a:pPr>
            <a:r>
              <a:rPr lang="en-US" sz="1200">
                <a:solidFill>
                  <a:schemeClr val="tx1"/>
                </a:solidFill>
              </a:rPr>
              <a:t>Dedicated SQL Instance behind the scenes</a:t>
            </a:r>
          </a:p>
          <a:p>
            <a:pPr marL="173038" indent="-173038">
              <a:spcAft>
                <a:spcPts val="600"/>
              </a:spcAft>
              <a:buClr>
                <a:schemeClr val="accent1"/>
              </a:buClr>
              <a:buFont typeface="Arial" panose="020B0604020202020204" pitchFamily="34" charset="0"/>
              <a:buChar char="•"/>
            </a:pPr>
            <a:r>
              <a:rPr lang="en-US" sz="1200">
                <a:solidFill>
                  <a:schemeClr val="tx1"/>
                </a:solidFill>
              </a:rPr>
              <a:t>More surface area and instance level diagnostics</a:t>
            </a:r>
          </a:p>
        </p:txBody>
      </p:sp>
      <p:sp>
        <p:nvSpPr>
          <p:cNvPr id="12" name="Rectangle 11">
            <a:extLst>
              <a:ext uri="{FF2B5EF4-FFF2-40B4-BE49-F238E27FC236}">
                <a16:creationId xmlns:a16="http://schemas.microsoft.com/office/drawing/2014/main" id="{EED7229A-575E-6146-BAD0-BDFD06367DC1}"/>
              </a:ext>
            </a:extLst>
          </p:cNvPr>
          <p:cNvSpPr/>
          <p:nvPr/>
        </p:nvSpPr>
        <p:spPr bwMode="auto">
          <a:xfrm>
            <a:off x="6298326"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Hyperscale</a:t>
            </a:r>
          </a:p>
          <a:p>
            <a:pPr lvl="0" algn="ctr"/>
            <a:endParaRPr lang="en-US" sz="1800">
              <a:solidFill>
                <a:schemeClr val="accent1"/>
              </a:solidFill>
              <a:latin typeface="+mj-lt"/>
            </a:endParaRP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Cannot change tier once deployed</a:t>
            </a:r>
          </a:p>
          <a:p>
            <a:pPr marL="173038" lvl="0" indent="-173038">
              <a:spcAft>
                <a:spcPts val="600"/>
              </a:spcAft>
              <a:buClr>
                <a:schemeClr val="accent1"/>
              </a:buClr>
              <a:buFont typeface="Arial" panose="020B0604020202020204" pitchFamily="34" charset="0"/>
              <a:buChar char="•"/>
            </a:pPr>
            <a:r>
              <a:rPr lang="en-US" sz="1200">
                <a:solidFill>
                  <a:schemeClr val="tx1"/>
                </a:solidFill>
              </a:rPr>
              <a:t>Caches provide speed and scale</a:t>
            </a:r>
          </a:p>
          <a:p>
            <a:pPr marL="173038" lvl="0" indent="-173038">
              <a:spcAft>
                <a:spcPts val="600"/>
              </a:spcAft>
              <a:buClr>
                <a:schemeClr val="accent1"/>
              </a:buClr>
              <a:buFont typeface="Arial" panose="020B0604020202020204" pitchFamily="34" charset="0"/>
              <a:buChar char="•"/>
            </a:pPr>
            <a:r>
              <a:rPr lang="en-US" sz="1200">
                <a:solidFill>
                  <a:schemeClr val="tx1"/>
                </a:solidFill>
              </a:rPr>
              <a:t>Remote storage allows for snapshot backups</a:t>
            </a:r>
          </a:p>
        </p:txBody>
      </p:sp>
      <p:sp>
        <p:nvSpPr>
          <p:cNvPr id="13" name="Rectangle 12">
            <a:extLst>
              <a:ext uri="{FF2B5EF4-FFF2-40B4-BE49-F238E27FC236}">
                <a16:creationId xmlns:a16="http://schemas.microsoft.com/office/drawing/2014/main" id="{C3955F5B-99FD-6847-94A7-5F2144FF2E30}"/>
              </a:ext>
            </a:extLst>
          </p:cNvPr>
          <p:cNvSpPr/>
          <p:nvPr/>
        </p:nvSpPr>
        <p:spPr bwMode="auto">
          <a:xfrm>
            <a:off x="9110974"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Resource</a:t>
            </a:r>
            <a:br>
              <a:rPr lang="en-US" sz="1800">
                <a:solidFill>
                  <a:schemeClr val="accent1"/>
                </a:solidFill>
                <a:latin typeface="+mj-lt"/>
              </a:rPr>
            </a:br>
            <a:r>
              <a:rPr lang="en-US" sz="1800">
                <a:solidFill>
                  <a:schemeClr val="accent1"/>
                </a:solidFill>
                <a:latin typeface="+mj-lt"/>
              </a:rPr>
              <a:t>Governance</a:t>
            </a: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Resource Governor</a:t>
            </a:r>
          </a:p>
          <a:p>
            <a:pPr marL="173038" lvl="0" indent="-173038">
              <a:spcAft>
                <a:spcPts val="600"/>
              </a:spcAft>
              <a:buClr>
                <a:schemeClr val="accent1"/>
              </a:buClr>
              <a:buFont typeface="Arial" panose="020B0604020202020204" pitchFamily="34" charset="0"/>
              <a:buChar char="•"/>
            </a:pPr>
            <a:r>
              <a:rPr lang="en-US" sz="1200">
                <a:solidFill>
                  <a:schemeClr val="tx1"/>
                </a:solidFill>
              </a:rPr>
              <a:t>Windows Job Objects</a:t>
            </a:r>
          </a:p>
          <a:p>
            <a:pPr marL="173038" lvl="0" indent="-173038">
              <a:spcAft>
                <a:spcPts val="600"/>
              </a:spcAft>
              <a:buClr>
                <a:schemeClr val="accent1"/>
              </a:buClr>
              <a:buFont typeface="Arial" panose="020B0604020202020204" pitchFamily="34" charset="0"/>
              <a:buChar char="•"/>
            </a:pPr>
            <a:r>
              <a:rPr lang="en-US" sz="1200">
                <a:solidFill>
                  <a:schemeClr val="tx1"/>
                </a:solidFill>
              </a:rPr>
              <a:t>File Server Resource Manager (FSRM)</a:t>
            </a:r>
          </a:p>
          <a:p>
            <a:pPr marL="173038" indent="-173038">
              <a:spcAft>
                <a:spcPts val="600"/>
              </a:spcAft>
              <a:buClr>
                <a:schemeClr val="accent1"/>
              </a:buClr>
              <a:buFont typeface="Arial" panose="020B0604020202020204" pitchFamily="34" charset="0"/>
              <a:buChar char="•"/>
            </a:pPr>
            <a:r>
              <a:rPr lang="en-US" sz="1200">
                <a:solidFill>
                  <a:schemeClr val="tx1"/>
                </a:solidFill>
              </a:rPr>
              <a:t>Transaction Log Rates</a:t>
            </a:r>
          </a:p>
          <a:p>
            <a:pPr marL="173038" indent="-173038">
              <a:spcAft>
                <a:spcPts val="600"/>
              </a:spcAft>
              <a:buClr>
                <a:schemeClr val="accent1"/>
              </a:buClr>
              <a:buFont typeface="Arial" panose="020B0604020202020204" pitchFamily="34" charset="0"/>
              <a:buChar char="•"/>
            </a:pPr>
            <a:r>
              <a:rPr lang="en-US" sz="1200">
                <a:solidFill>
                  <a:schemeClr val="tx1"/>
                </a:solidFill>
              </a:rPr>
              <a:t>Azure Storage Limits</a:t>
            </a:r>
          </a:p>
          <a:p>
            <a:pPr marL="173038" indent="-173038">
              <a:spcAft>
                <a:spcPts val="600"/>
              </a:spcAft>
              <a:buClr>
                <a:schemeClr val="accent1"/>
              </a:buClr>
              <a:buFont typeface="Arial" panose="020B0604020202020204" pitchFamily="34" charset="0"/>
              <a:buChar char="•"/>
            </a:pPr>
            <a:r>
              <a:rPr lang="en-US" sz="1200" err="1">
                <a:solidFill>
                  <a:schemeClr val="tx1"/>
                </a:solidFill>
              </a:rPr>
              <a:t>sys.dm_os_job_object</a:t>
            </a:r>
            <a:endParaRPr lang="en-US" sz="1200">
              <a:solidFill>
                <a:schemeClr val="tx1"/>
              </a:solidFill>
            </a:endParaRPr>
          </a:p>
          <a:p>
            <a:pPr lvl="0"/>
            <a:endParaRPr lang="en-US" sz="1200"/>
          </a:p>
        </p:txBody>
      </p:sp>
      <p:pic>
        <p:nvPicPr>
          <p:cNvPr id="17" name="Graphic 16">
            <a:extLst>
              <a:ext uri="{FF2B5EF4-FFF2-40B4-BE49-F238E27FC236}">
                <a16:creationId xmlns:a16="http://schemas.microsoft.com/office/drawing/2014/main" id="{06AF1252-6ED2-8F4A-9497-03667E3084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7823" y="1744240"/>
            <a:ext cx="561543" cy="558409"/>
          </a:xfrm>
          <a:prstGeom prst="rect">
            <a:avLst/>
          </a:prstGeom>
        </p:spPr>
      </p:pic>
      <p:pic>
        <p:nvPicPr>
          <p:cNvPr id="18" name="Graphic 17">
            <a:extLst>
              <a:ext uri="{FF2B5EF4-FFF2-40B4-BE49-F238E27FC236}">
                <a16:creationId xmlns:a16="http://schemas.microsoft.com/office/drawing/2014/main" id="{13E15587-AAAD-E14E-B71D-B09B8AA587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5175" y="1793828"/>
            <a:ext cx="561543" cy="558409"/>
          </a:xfrm>
          <a:prstGeom prst="rect">
            <a:avLst/>
          </a:prstGeom>
        </p:spPr>
      </p:pic>
      <p:grpSp>
        <p:nvGrpSpPr>
          <p:cNvPr id="19" name="Group 4">
            <a:extLst>
              <a:ext uri="{FF2B5EF4-FFF2-40B4-BE49-F238E27FC236}">
                <a16:creationId xmlns:a16="http://schemas.microsoft.com/office/drawing/2014/main" id="{3EE95C94-8E83-D54C-B69B-7A6FCD6EF386}"/>
              </a:ext>
            </a:extLst>
          </p:cNvPr>
          <p:cNvGrpSpPr>
            <a:grpSpLocks noChangeAspect="1"/>
          </p:cNvGrpSpPr>
          <p:nvPr/>
        </p:nvGrpSpPr>
        <p:grpSpPr bwMode="auto">
          <a:xfrm>
            <a:off x="10076401" y="1803988"/>
            <a:ext cx="495300" cy="495300"/>
            <a:chOff x="410" y="999"/>
            <a:chExt cx="312" cy="312"/>
          </a:xfrm>
        </p:grpSpPr>
        <p:sp>
          <p:nvSpPr>
            <p:cNvPr id="20" name="AutoShape 3">
              <a:extLst>
                <a:ext uri="{FF2B5EF4-FFF2-40B4-BE49-F238E27FC236}">
                  <a16:creationId xmlns:a16="http://schemas.microsoft.com/office/drawing/2014/main" id="{2EB91E26-BEA8-214E-B981-1207FE99190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475C8934-80CD-9C48-B2F0-A6948571376C}"/>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6">
              <a:extLst>
                <a:ext uri="{FF2B5EF4-FFF2-40B4-BE49-F238E27FC236}">
                  <a16:creationId xmlns:a16="http://schemas.microsoft.com/office/drawing/2014/main" id="{5FABDCDC-AC9D-B44F-9BE6-1B3AED363426}"/>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Oval 7">
              <a:extLst>
                <a:ext uri="{FF2B5EF4-FFF2-40B4-BE49-F238E27FC236}">
                  <a16:creationId xmlns:a16="http://schemas.microsoft.com/office/drawing/2014/main" id="{3AA150C0-29CC-A84D-A957-D4EDF45E84A3}"/>
                </a:ext>
              </a:extLst>
            </p:cNvPr>
            <p:cNvSpPr>
              <a:spLocks noChangeArrowheads="1"/>
            </p:cNvSpPr>
            <p:nvPr/>
          </p:nvSpPr>
          <p:spPr bwMode="auto">
            <a:xfrm>
              <a:off x="537" y="12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8">
              <a:extLst>
                <a:ext uri="{FF2B5EF4-FFF2-40B4-BE49-F238E27FC236}">
                  <a16:creationId xmlns:a16="http://schemas.microsoft.com/office/drawing/2014/main" id="{63658198-5894-3146-B059-3D615799863E}"/>
                </a:ext>
              </a:extLst>
            </p:cNvPr>
            <p:cNvSpPr>
              <a:spLocks noChangeArrowheads="1"/>
            </p:cNvSpPr>
            <p:nvPr/>
          </p:nvSpPr>
          <p:spPr bwMode="auto">
            <a:xfrm>
              <a:off x="537" y="999"/>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9">
              <a:extLst>
                <a:ext uri="{FF2B5EF4-FFF2-40B4-BE49-F238E27FC236}">
                  <a16:creationId xmlns:a16="http://schemas.microsoft.com/office/drawing/2014/main" id="{1DFD8F6B-4B59-0F46-8D03-E0C0B507B670}"/>
                </a:ext>
              </a:extLst>
            </p:cNvPr>
            <p:cNvSpPr>
              <a:spLocks noChangeArrowheads="1"/>
            </p:cNvSpPr>
            <p:nvPr/>
          </p:nvSpPr>
          <p:spPr bwMode="auto">
            <a:xfrm>
              <a:off x="664" y="12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0">
              <a:extLst>
                <a:ext uri="{FF2B5EF4-FFF2-40B4-BE49-F238E27FC236}">
                  <a16:creationId xmlns:a16="http://schemas.microsoft.com/office/drawing/2014/main" id="{3C5E973D-EDBB-6845-BCB0-8ED77A04401D}"/>
                </a:ext>
              </a:extLst>
            </p:cNvPr>
            <p:cNvSpPr>
              <a:spLocks noChangeArrowheads="1"/>
            </p:cNvSpPr>
            <p:nvPr/>
          </p:nvSpPr>
          <p:spPr bwMode="auto">
            <a:xfrm>
              <a:off x="410" y="1253"/>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A84A0ED-FE79-734C-B2AF-1B4499BDFE74}"/>
              </a:ext>
            </a:extLst>
          </p:cNvPr>
          <p:cNvGrpSpPr/>
          <p:nvPr/>
        </p:nvGrpSpPr>
        <p:grpSpPr>
          <a:xfrm>
            <a:off x="-35986" y="6215635"/>
            <a:ext cx="11480126" cy="329382"/>
            <a:chOff x="-35986" y="6215635"/>
            <a:chExt cx="11480126" cy="329382"/>
          </a:xfrm>
        </p:grpSpPr>
        <p:grpSp>
          <p:nvGrpSpPr>
            <p:cNvPr id="28" name="Group 27">
              <a:extLst>
                <a:ext uri="{FF2B5EF4-FFF2-40B4-BE49-F238E27FC236}">
                  <a16:creationId xmlns:a16="http://schemas.microsoft.com/office/drawing/2014/main" id="{CA891AAB-CB81-0743-B888-FA3A2630EFEB}"/>
                </a:ext>
              </a:extLst>
            </p:cNvPr>
            <p:cNvGrpSpPr/>
            <p:nvPr/>
          </p:nvGrpSpPr>
          <p:grpSpPr>
            <a:xfrm>
              <a:off x="-35986" y="6406517"/>
              <a:ext cx="10834162" cy="138500"/>
              <a:chOff x="-35986" y="6316085"/>
              <a:chExt cx="10834162" cy="138500"/>
            </a:xfrm>
          </p:grpSpPr>
          <p:sp>
            <p:nvSpPr>
              <p:cNvPr id="36" name="TextBox 35">
                <a:extLst>
                  <a:ext uri="{FF2B5EF4-FFF2-40B4-BE49-F238E27FC236}">
                    <a16:creationId xmlns:a16="http://schemas.microsoft.com/office/drawing/2014/main" id="{0829A11A-6D7D-364A-AB4F-7735F919A67D}"/>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7" name="TextBox 36">
                <a:extLst>
                  <a:ext uri="{FF2B5EF4-FFF2-40B4-BE49-F238E27FC236}">
                    <a16:creationId xmlns:a16="http://schemas.microsoft.com/office/drawing/2014/main" id="{AEA6EDEC-E1E9-F042-B949-79AA25167A08}"/>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8" name="TextBox 37">
                <a:extLst>
                  <a:ext uri="{FF2B5EF4-FFF2-40B4-BE49-F238E27FC236}">
                    <a16:creationId xmlns:a16="http://schemas.microsoft.com/office/drawing/2014/main" id="{60F02D00-D880-9E4F-8774-50041484333B}"/>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9" name="TextBox 38">
                <a:extLst>
                  <a:ext uri="{FF2B5EF4-FFF2-40B4-BE49-F238E27FC236}">
                    <a16:creationId xmlns:a16="http://schemas.microsoft.com/office/drawing/2014/main" id="{6490AB4C-CCCD-7040-9350-138E60CFA93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40" name="TextBox 39">
                <a:extLst>
                  <a:ext uri="{FF2B5EF4-FFF2-40B4-BE49-F238E27FC236}">
                    <a16:creationId xmlns:a16="http://schemas.microsoft.com/office/drawing/2014/main" id="{8FC6F7A3-0B7E-AC4C-819E-96385999D46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9" name="Group 28">
              <a:extLst>
                <a:ext uri="{FF2B5EF4-FFF2-40B4-BE49-F238E27FC236}">
                  <a16:creationId xmlns:a16="http://schemas.microsoft.com/office/drawing/2014/main" id="{E035DA9A-7740-B24E-AE83-357E49E0D8A7}"/>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54D9C37C-61D9-1546-A669-1843422150F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568C2F6-9332-A740-BAAA-CFF578116D79}"/>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1EBE4475-5B9C-E64C-9EA3-443DC8A1F87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38001E6-F0D9-DF4E-9D2A-818CAA689C5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83290647-78F2-AC42-B946-D292159BD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7A836B18-115B-594F-8426-FAC2305DE1B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289B3A97-5C1D-DD48-804B-E8EA024D5E04}"/>
              </a:ext>
            </a:extLst>
          </p:cNvPr>
          <p:cNvGrpSpPr/>
          <p:nvPr/>
        </p:nvGrpSpPr>
        <p:grpSpPr>
          <a:xfrm>
            <a:off x="7270408" y="1744240"/>
            <a:ext cx="541551" cy="558408"/>
            <a:chOff x="7247258" y="1744240"/>
            <a:chExt cx="541551" cy="558408"/>
          </a:xfrm>
        </p:grpSpPr>
        <p:pic>
          <p:nvPicPr>
            <p:cNvPr id="41" name="Picture 40">
              <a:extLst>
                <a:ext uri="{FF2B5EF4-FFF2-40B4-BE49-F238E27FC236}">
                  <a16:creationId xmlns:a16="http://schemas.microsoft.com/office/drawing/2014/main" id="{870767C0-D777-7F44-948D-7519800F7078}"/>
                </a:ext>
              </a:extLst>
            </p:cNvPr>
            <p:cNvPicPr>
              <a:picLocks noChangeAspect="1"/>
            </p:cNvPicPr>
            <p:nvPr/>
          </p:nvPicPr>
          <p:blipFill rotWithShape="1">
            <a:blip r:embed="rId7"/>
            <a:srcRect l="45553" t="40088"/>
            <a:stretch/>
          </p:blipFill>
          <p:spPr>
            <a:xfrm>
              <a:off x="7247258" y="1744240"/>
              <a:ext cx="412892" cy="558408"/>
            </a:xfrm>
            <a:prstGeom prst="rect">
              <a:avLst/>
            </a:prstGeom>
          </p:spPr>
        </p:pic>
        <p:cxnSp>
          <p:nvCxnSpPr>
            <p:cNvPr id="42" name="Straight Arrow Connector 41">
              <a:extLst>
                <a:ext uri="{FF2B5EF4-FFF2-40B4-BE49-F238E27FC236}">
                  <a16:creationId xmlns:a16="http://schemas.microsoft.com/office/drawing/2014/main" id="{B384D5B9-A28D-6545-ADC5-82CF61FA3EBD}"/>
                </a:ext>
              </a:extLst>
            </p:cNvPr>
            <p:cNvCxnSpPr>
              <a:cxnSpLocks/>
            </p:cNvCxnSpPr>
            <p:nvPr/>
          </p:nvCxnSpPr>
          <p:spPr>
            <a:xfrm flipV="1">
              <a:off x="7438056" y="1928458"/>
              <a:ext cx="350753" cy="25096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5249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a:t>Verify Deployment</a:t>
            </a:r>
          </a:p>
        </p:txBody>
      </p:sp>
      <p:sp>
        <p:nvSpPr>
          <p:cNvPr id="38" name="Rectangle 37">
            <a:extLst>
              <a:ext uri="{FF2B5EF4-FFF2-40B4-BE49-F238E27FC236}">
                <a16:creationId xmlns:a16="http://schemas.microsoft.com/office/drawing/2014/main" id="{7ED53603-CF17-7848-863A-5A225BAF2E31}"/>
              </a:ext>
            </a:extLst>
          </p:cNvPr>
          <p:cNvSpPr/>
          <p:nvPr/>
        </p:nvSpPr>
        <p:spPr>
          <a:xfrm>
            <a:off x="8563835" y="5461307"/>
            <a:ext cx="2779735"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supported in SQL Database</a:t>
            </a:r>
          </a:p>
        </p:txBody>
      </p:sp>
      <p:sp>
        <p:nvSpPr>
          <p:cNvPr id="42" name="Rectangle 41">
            <a:extLst>
              <a:ext uri="{FF2B5EF4-FFF2-40B4-BE49-F238E27FC236}">
                <a16:creationId xmlns:a16="http://schemas.microsoft.com/office/drawing/2014/main" id="{27A7A9A1-601F-E748-873B-E47C08ACC53E}"/>
              </a:ext>
            </a:extLst>
          </p:cNvPr>
          <p:cNvSpPr/>
          <p:nvPr/>
        </p:nvSpPr>
        <p:spPr bwMode="auto">
          <a:xfrm>
            <a:off x="764411" y="1405913"/>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Managed Instance</a:t>
            </a:r>
          </a:p>
        </p:txBody>
      </p:sp>
      <p:grpSp>
        <p:nvGrpSpPr>
          <p:cNvPr id="59" name="Group 58">
            <a:extLst>
              <a:ext uri="{FF2B5EF4-FFF2-40B4-BE49-F238E27FC236}">
                <a16:creationId xmlns:a16="http://schemas.microsoft.com/office/drawing/2014/main" id="{24EB36FF-ED64-B747-8090-17380F8DA98D}"/>
              </a:ext>
            </a:extLst>
          </p:cNvPr>
          <p:cNvGrpSpPr/>
          <p:nvPr/>
        </p:nvGrpSpPr>
        <p:grpSpPr>
          <a:xfrm>
            <a:off x="764411" y="1845691"/>
            <a:ext cx="3190171" cy="602975"/>
            <a:chOff x="567204" y="1674734"/>
            <a:chExt cx="3190171" cy="602975"/>
          </a:xfrm>
        </p:grpSpPr>
        <p:sp>
          <p:nvSpPr>
            <p:cNvPr id="43" name="Rectangle 42">
              <a:extLst>
                <a:ext uri="{FF2B5EF4-FFF2-40B4-BE49-F238E27FC236}">
                  <a16:creationId xmlns:a16="http://schemas.microsoft.com/office/drawing/2014/main" id="{08A099B7-9F29-0A47-8471-7B6FB1B663BE}"/>
                </a:ext>
              </a:extLst>
            </p:cNvPr>
            <p:cNvSpPr/>
            <p:nvPr/>
          </p:nvSpPr>
          <p:spPr bwMode="auto">
            <a:xfrm>
              <a:off x="567204" y="1837930"/>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managed instance status with Azure portal or Azure CLI</a:t>
              </a:r>
            </a:p>
          </p:txBody>
        </p:sp>
        <p:cxnSp>
          <p:nvCxnSpPr>
            <p:cNvPr id="12" name="Straight Arrow Connector 11">
              <a:extLst>
                <a:ext uri="{FF2B5EF4-FFF2-40B4-BE49-F238E27FC236}">
                  <a16:creationId xmlns:a16="http://schemas.microsoft.com/office/drawing/2014/main" id="{37DFA060-4462-3A49-8279-490DCC85F483}"/>
                </a:ext>
              </a:extLst>
            </p:cNvPr>
            <p:cNvCxnSpPr>
              <a:stCxn id="42" idx="2"/>
              <a:endCxn id="43" idx="0"/>
            </p:cNvCxnSpPr>
            <p:nvPr/>
          </p:nvCxnSpPr>
          <p:spPr>
            <a:xfrm>
              <a:off x="2162290" y="1674734"/>
              <a:ext cx="0" cy="163196"/>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743D2B86-803C-BA4F-9034-46CF439F77D1}"/>
              </a:ext>
            </a:extLst>
          </p:cNvPr>
          <p:cNvGrpSpPr/>
          <p:nvPr/>
        </p:nvGrpSpPr>
        <p:grpSpPr>
          <a:xfrm>
            <a:off x="764411" y="2448666"/>
            <a:ext cx="3190171" cy="566522"/>
            <a:chOff x="567204" y="2277709"/>
            <a:chExt cx="3190171" cy="566522"/>
          </a:xfrm>
        </p:grpSpPr>
        <p:sp>
          <p:nvSpPr>
            <p:cNvPr id="44" name="Rectangle 43">
              <a:extLst>
                <a:ext uri="{FF2B5EF4-FFF2-40B4-BE49-F238E27FC236}">
                  <a16:creationId xmlns:a16="http://schemas.microsoft.com/office/drawing/2014/main" id="{CE889942-47CB-9E4F-937A-FA0FCDC1383B}"/>
                </a:ext>
              </a:extLst>
            </p:cNvPr>
            <p:cNvSpPr/>
            <p:nvPr/>
          </p:nvSpPr>
          <p:spPr bwMode="auto">
            <a:xfrm>
              <a:off x="567204" y="2404452"/>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Deployment details and </a:t>
              </a:r>
              <a:br>
                <a:rPr lang="en-US" sz="1200">
                  <a:solidFill>
                    <a:schemeClr val="tx1"/>
                  </a:solidFill>
                </a:rPr>
              </a:br>
              <a:r>
                <a:rPr lang="en-US" sz="1200">
                  <a:solidFill>
                    <a:schemeClr val="tx1"/>
                  </a:solidFill>
                </a:rPr>
                <a:t>Activity Log</a:t>
              </a:r>
            </a:p>
          </p:txBody>
        </p:sp>
        <p:cxnSp>
          <p:nvCxnSpPr>
            <p:cNvPr id="51" name="Straight Arrow Connector 50">
              <a:extLst>
                <a:ext uri="{FF2B5EF4-FFF2-40B4-BE49-F238E27FC236}">
                  <a16:creationId xmlns:a16="http://schemas.microsoft.com/office/drawing/2014/main" id="{93BAF695-CF6D-CD4B-A30B-65A3BC441662}"/>
                </a:ext>
              </a:extLst>
            </p:cNvPr>
            <p:cNvCxnSpPr>
              <a:cxnSpLocks/>
              <a:stCxn id="43" idx="2"/>
              <a:endCxn id="44" idx="0"/>
            </p:cNvCxnSpPr>
            <p:nvPr/>
          </p:nvCxnSpPr>
          <p:spPr>
            <a:xfrm>
              <a:off x="2162290" y="2277709"/>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4A432E5E-0107-FB47-A116-1845924ABA3E}"/>
              </a:ext>
            </a:extLst>
          </p:cNvPr>
          <p:cNvGrpSpPr/>
          <p:nvPr/>
        </p:nvGrpSpPr>
        <p:grpSpPr>
          <a:xfrm>
            <a:off x="764411" y="3015188"/>
            <a:ext cx="3190171" cy="566522"/>
            <a:chOff x="567204" y="2844231"/>
            <a:chExt cx="3190171" cy="566522"/>
          </a:xfrm>
        </p:grpSpPr>
        <p:sp>
          <p:nvSpPr>
            <p:cNvPr id="45" name="Rectangle 44">
              <a:extLst>
                <a:ext uri="{FF2B5EF4-FFF2-40B4-BE49-F238E27FC236}">
                  <a16:creationId xmlns:a16="http://schemas.microsoft.com/office/drawing/2014/main" id="{33CCA55D-86E6-A246-88EC-5E18B6A36A57}"/>
                </a:ext>
              </a:extLst>
            </p:cNvPr>
            <p:cNvSpPr/>
            <p:nvPr/>
          </p:nvSpPr>
          <p:spPr bwMode="auto">
            <a:xfrm>
              <a:off x="567204" y="2970974"/>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tx1"/>
                  </a:solidFill>
                </a:rPr>
                <a:t>Check ERRORLOG</a:t>
              </a:r>
            </a:p>
          </p:txBody>
        </p:sp>
        <p:cxnSp>
          <p:nvCxnSpPr>
            <p:cNvPr id="53" name="Straight Arrow Connector 52">
              <a:extLst>
                <a:ext uri="{FF2B5EF4-FFF2-40B4-BE49-F238E27FC236}">
                  <a16:creationId xmlns:a16="http://schemas.microsoft.com/office/drawing/2014/main" id="{5EEC1280-E7E5-7D43-B441-1B02AD65B1EC}"/>
                </a:ext>
              </a:extLst>
            </p:cNvPr>
            <p:cNvCxnSpPr>
              <a:cxnSpLocks/>
              <a:stCxn id="44" idx="2"/>
              <a:endCxn id="45" idx="0"/>
            </p:cNvCxnSpPr>
            <p:nvPr/>
          </p:nvCxnSpPr>
          <p:spPr>
            <a:xfrm>
              <a:off x="2162290" y="2844231"/>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611C58AF-63AA-7E42-BD7E-AC53CD66A09A}"/>
              </a:ext>
            </a:extLst>
          </p:cNvPr>
          <p:cNvGrpSpPr/>
          <p:nvPr/>
        </p:nvGrpSpPr>
        <p:grpSpPr>
          <a:xfrm>
            <a:off x="764411" y="3581710"/>
            <a:ext cx="3190171" cy="566522"/>
            <a:chOff x="567204" y="3410753"/>
            <a:chExt cx="3190171" cy="566522"/>
          </a:xfrm>
        </p:grpSpPr>
        <p:sp>
          <p:nvSpPr>
            <p:cNvPr id="46" name="Rectangle 45">
              <a:extLst>
                <a:ext uri="{FF2B5EF4-FFF2-40B4-BE49-F238E27FC236}">
                  <a16:creationId xmlns:a16="http://schemas.microsoft.com/office/drawing/2014/main" id="{80C1CF63-A8BE-934C-BB42-38F4A627248E}"/>
                </a:ext>
              </a:extLst>
            </p:cNvPr>
            <p:cNvSpPr/>
            <p:nvPr/>
          </p:nvSpPr>
          <p:spPr bwMode="auto">
            <a:xfrm>
              <a:off x="567204" y="3537496"/>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Connect with SSMS</a:t>
              </a:r>
            </a:p>
          </p:txBody>
        </p:sp>
        <p:cxnSp>
          <p:nvCxnSpPr>
            <p:cNvPr id="55" name="Straight Arrow Connector 54">
              <a:extLst>
                <a:ext uri="{FF2B5EF4-FFF2-40B4-BE49-F238E27FC236}">
                  <a16:creationId xmlns:a16="http://schemas.microsoft.com/office/drawing/2014/main" id="{9A5B3481-6802-6A4B-8FB5-68B10434AD69}"/>
                </a:ext>
              </a:extLst>
            </p:cNvPr>
            <p:cNvCxnSpPr>
              <a:cxnSpLocks/>
              <a:stCxn id="45" idx="2"/>
              <a:endCxn id="46" idx="0"/>
            </p:cNvCxnSpPr>
            <p:nvPr/>
          </p:nvCxnSpPr>
          <p:spPr>
            <a:xfrm>
              <a:off x="2162290" y="3410753"/>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93F5E5F-736C-DC4B-BE35-C6E844EBA702}"/>
              </a:ext>
            </a:extLst>
          </p:cNvPr>
          <p:cNvGrpSpPr/>
          <p:nvPr/>
        </p:nvGrpSpPr>
        <p:grpSpPr>
          <a:xfrm>
            <a:off x="764411" y="4148036"/>
            <a:ext cx="3190171" cy="566718"/>
            <a:chOff x="567204" y="3977079"/>
            <a:chExt cx="3190171" cy="566718"/>
          </a:xfrm>
        </p:grpSpPr>
        <p:sp>
          <p:nvSpPr>
            <p:cNvPr id="47" name="Rectangle 46">
              <a:extLst>
                <a:ext uri="{FF2B5EF4-FFF2-40B4-BE49-F238E27FC236}">
                  <a16:creationId xmlns:a16="http://schemas.microsoft.com/office/drawing/2014/main" id="{61611CFA-0723-624B-8D8D-3D90592EF745}"/>
                </a:ext>
              </a:extLst>
            </p:cNvPr>
            <p:cNvSpPr/>
            <p:nvPr/>
          </p:nvSpPr>
          <p:spPr bwMode="auto">
            <a:xfrm>
              <a:off x="567204" y="4104018"/>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Run “verify deployment” queries</a:t>
              </a:r>
            </a:p>
          </p:txBody>
        </p:sp>
        <p:cxnSp>
          <p:nvCxnSpPr>
            <p:cNvPr id="57" name="Straight Arrow Connector 56">
              <a:extLst>
                <a:ext uri="{FF2B5EF4-FFF2-40B4-BE49-F238E27FC236}">
                  <a16:creationId xmlns:a16="http://schemas.microsoft.com/office/drawing/2014/main" id="{DFCF552A-9218-B04B-8FB3-D7AB716F774D}"/>
                </a:ext>
              </a:extLst>
            </p:cNvPr>
            <p:cNvCxnSpPr>
              <a:cxnSpLocks/>
              <a:stCxn id="48" idx="2"/>
              <a:endCxn id="47" idx="0"/>
            </p:cNvCxnSpPr>
            <p:nvPr/>
          </p:nvCxnSpPr>
          <p:spPr>
            <a:xfrm>
              <a:off x="2162290" y="3977079"/>
              <a:ext cx="0" cy="12693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088F60BE-96AF-FA45-B5BC-FBC069FAC474}"/>
              </a:ext>
            </a:extLst>
          </p:cNvPr>
          <p:cNvGrpSpPr/>
          <p:nvPr/>
        </p:nvGrpSpPr>
        <p:grpSpPr>
          <a:xfrm>
            <a:off x="764411" y="1409905"/>
            <a:ext cx="3190171" cy="2296339"/>
            <a:chOff x="567204" y="1269686"/>
            <a:chExt cx="3190171" cy="2296339"/>
          </a:xfrm>
        </p:grpSpPr>
        <p:sp>
          <p:nvSpPr>
            <p:cNvPr id="50" name="Rectangle 49">
              <a:extLst>
                <a:ext uri="{FF2B5EF4-FFF2-40B4-BE49-F238E27FC236}">
                  <a16:creationId xmlns:a16="http://schemas.microsoft.com/office/drawing/2014/main" id="{CE1D40A5-5706-7A4F-AD88-1679149CDA6B}"/>
                </a:ext>
              </a:extLst>
            </p:cNvPr>
            <p:cNvSpPr/>
            <p:nvPr/>
          </p:nvSpPr>
          <p:spPr bwMode="auto">
            <a:xfrm>
              <a:off x="567204" y="1269686"/>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SQL Database</a:t>
              </a:r>
            </a:p>
          </p:txBody>
        </p:sp>
        <p:pic>
          <p:nvPicPr>
            <p:cNvPr id="14" name="Graphic 13" descr="Close">
              <a:extLst>
                <a:ext uri="{FF2B5EF4-FFF2-40B4-BE49-F238E27FC236}">
                  <a16:creationId xmlns:a16="http://schemas.microsoft.com/office/drawing/2014/main" id="{C4EA64D8-3C4F-40D4-9CAF-2FDA9B4D96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5830" y="2873108"/>
              <a:ext cx="692917" cy="692917"/>
            </a:xfrm>
            <a:prstGeom prst="rect">
              <a:avLst/>
            </a:prstGeom>
          </p:spPr>
        </p:pic>
      </p:grpSp>
      <p:grpSp>
        <p:nvGrpSpPr>
          <p:cNvPr id="64" name="Group 63">
            <a:extLst>
              <a:ext uri="{FF2B5EF4-FFF2-40B4-BE49-F238E27FC236}">
                <a16:creationId xmlns:a16="http://schemas.microsoft.com/office/drawing/2014/main" id="{A1025A19-4DFE-E94F-89F3-987DD90664E8}"/>
              </a:ext>
            </a:extLst>
          </p:cNvPr>
          <p:cNvGrpSpPr/>
          <p:nvPr/>
        </p:nvGrpSpPr>
        <p:grpSpPr>
          <a:xfrm>
            <a:off x="764411" y="3708257"/>
            <a:ext cx="9451090" cy="1209649"/>
            <a:chOff x="567204" y="3533307"/>
            <a:chExt cx="9451090" cy="1209649"/>
          </a:xfrm>
        </p:grpSpPr>
        <p:sp>
          <p:nvSpPr>
            <p:cNvPr id="3" name="Rectangle 2">
              <a:extLst>
                <a:ext uri="{FF2B5EF4-FFF2-40B4-BE49-F238E27FC236}">
                  <a16:creationId xmlns:a16="http://schemas.microsoft.com/office/drawing/2014/main" id="{B77F3DA6-2D2E-D643-AE64-C93302379A47}"/>
                </a:ext>
              </a:extLst>
            </p:cNvPr>
            <p:cNvSpPr/>
            <p:nvPr/>
          </p:nvSpPr>
          <p:spPr bwMode="auto">
            <a:xfrm>
              <a:off x="491568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Network</a:t>
              </a:r>
            </a:p>
          </p:txBody>
        </p:sp>
        <p:sp>
          <p:nvSpPr>
            <p:cNvPr id="39" name="Rectangle 38">
              <a:extLst>
                <a:ext uri="{FF2B5EF4-FFF2-40B4-BE49-F238E27FC236}">
                  <a16:creationId xmlns:a16="http://schemas.microsoft.com/office/drawing/2014/main" id="{8F412374-2248-B04E-8E58-C2923A9083B8}"/>
                </a:ext>
              </a:extLst>
            </p:cNvPr>
            <p:cNvSpPr/>
            <p:nvPr/>
          </p:nvSpPr>
          <p:spPr bwMode="auto">
            <a:xfrm>
              <a:off x="6784590"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Name</a:t>
              </a:r>
            </a:p>
          </p:txBody>
        </p:sp>
        <p:sp>
          <p:nvSpPr>
            <p:cNvPr id="40" name="Rectangle 39">
              <a:extLst>
                <a:ext uri="{FF2B5EF4-FFF2-40B4-BE49-F238E27FC236}">
                  <a16:creationId xmlns:a16="http://schemas.microsoft.com/office/drawing/2014/main" id="{B96A251F-3205-EB47-BD83-E1F9AAF7F7D3}"/>
                </a:ext>
              </a:extLst>
            </p:cNvPr>
            <p:cNvSpPr/>
            <p:nvPr/>
          </p:nvSpPr>
          <p:spPr bwMode="auto">
            <a:xfrm>
              <a:off x="865349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Connect</a:t>
              </a:r>
            </a:p>
          </p:txBody>
        </p:sp>
        <p:cxnSp>
          <p:nvCxnSpPr>
            <p:cNvPr id="6" name="Straight Arrow Connector 5">
              <a:extLst>
                <a:ext uri="{FF2B5EF4-FFF2-40B4-BE49-F238E27FC236}">
                  <a16:creationId xmlns:a16="http://schemas.microsoft.com/office/drawing/2014/main" id="{3B2BA33B-D06D-1245-8752-E7DCF37DBBE9}"/>
                </a:ext>
              </a:extLst>
            </p:cNvPr>
            <p:cNvCxnSpPr>
              <a:stCxn id="3" idx="3"/>
              <a:endCxn id="39" idx="1"/>
            </p:cNvCxnSpPr>
            <p:nvPr/>
          </p:nvCxnSpPr>
          <p:spPr>
            <a:xfrm>
              <a:off x="6280484"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18F707B-F80A-7744-9313-2A80D835E2D9}"/>
                </a:ext>
              </a:extLst>
            </p:cNvPr>
            <p:cNvCxnSpPr/>
            <p:nvPr/>
          </p:nvCxnSpPr>
          <p:spPr>
            <a:xfrm>
              <a:off x="8149389"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0372F10-B96F-EA4C-BB71-791FF58A4E91}"/>
                </a:ext>
              </a:extLst>
            </p:cNvPr>
            <p:cNvSpPr/>
            <p:nvPr/>
          </p:nvSpPr>
          <p:spPr bwMode="auto">
            <a:xfrm>
              <a:off x="567204" y="353330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Connect with SSMS</a:t>
              </a:r>
            </a:p>
          </p:txBody>
        </p:sp>
      </p:grpSp>
      <p:grpSp>
        <p:nvGrpSpPr>
          <p:cNvPr id="65" name="Group 64">
            <a:extLst>
              <a:ext uri="{FF2B5EF4-FFF2-40B4-BE49-F238E27FC236}">
                <a16:creationId xmlns:a16="http://schemas.microsoft.com/office/drawing/2014/main" id="{466B0B5D-9DD1-2343-89C1-06F781ECA33E}"/>
              </a:ext>
            </a:extLst>
          </p:cNvPr>
          <p:cNvGrpSpPr/>
          <p:nvPr/>
        </p:nvGrpSpPr>
        <p:grpSpPr>
          <a:xfrm>
            <a:off x="764411" y="1437345"/>
            <a:ext cx="9828081" cy="3272387"/>
            <a:chOff x="567204" y="1271409"/>
            <a:chExt cx="9828081" cy="3272387"/>
          </a:xfrm>
        </p:grpSpPr>
        <p:sp>
          <p:nvSpPr>
            <p:cNvPr id="49" name="Rectangle 48">
              <a:extLst>
                <a:ext uri="{FF2B5EF4-FFF2-40B4-BE49-F238E27FC236}">
                  <a16:creationId xmlns:a16="http://schemas.microsoft.com/office/drawing/2014/main" id="{38ACD803-9EB5-2943-9844-369229E2F450}"/>
                </a:ext>
              </a:extLst>
            </p:cNvPr>
            <p:cNvSpPr/>
            <p:nvPr/>
          </p:nvSpPr>
          <p:spPr bwMode="auto">
            <a:xfrm>
              <a:off x="567204" y="410401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Run “verify deployment” queries</a:t>
              </a:r>
            </a:p>
          </p:txBody>
        </p:sp>
        <p:sp>
          <p:nvSpPr>
            <p:cNvPr id="25" name="TextBox 24">
              <a:extLst>
                <a:ext uri="{FF2B5EF4-FFF2-40B4-BE49-F238E27FC236}">
                  <a16:creationId xmlns:a16="http://schemas.microsoft.com/office/drawing/2014/main" id="{47BC4A97-37F0-4CB9-9804-ACA73517A011}"/>
                </a:ext>
              </a:extLst>
            </p:cNvPr>
            <p:cNvSpPr txBox="1"/>
            <p:nvPr/>
          </p:nvSpPr>
          <p:spPr>
            <a:xfrm>
              <a:off x="4915685" y="1271409"/>
              <a:ext cx="5479600" cy="2369880"/>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latin typeface="Lucida Console" panose="020B0609040504020204" pitchFamily="49" charset="0"/>
                </a:rPr>
                <a:t>SELECT @@VERSION</a:t>
              </a: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sys.databases</a:t>
              </a:r>
              <a:endParaRPr lang="en-US" sz="1400">
                <a:gradFill>
                  <a:gsLst>
                    <a:gs pos="2917">
                      <a:schemeClr val="tx1"/>
                    </a:gs>
                    <a:gs pos="30000">
                      <a:schemeClr val="tx1"/>
                    </a:gs>
                  </a:gsLst>
                  <a:lin ang="5400000" scaled="0"/>
                </a:gra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sys.objects</a:t>
              </a:r>
              <a:endParaRPr lang="en-US" sz="1400">
                <a:gradFill>
                  <a:gsLst>
                    <a:gs pos="2917">
                      <a:schemeClr val="tx1"/>
                    </a:gs>
                    <a:gs pos="30000">
                      <a:schemeClr val="tx1"/>
                    </a:gs>
                  </a:gsLst>
                  <a:lin ang="5400000" scaled="0"/>
                </a:gra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sys.dm_os_schedulers</a:t>
              </a:r>
              <a:endParaRPr lang="en-US" sz="1400">
                <a:gradFill>
                  <a:gsLst>
                    <a:gs pos="2917">
                      <a:schemeClr val="tx1"/>
                    </a:gs>
                    <a:gs pos="30000">
                      <a:schemeClr val="tx1"/>
                    </a:gs>
                  </a:gsLst>
                  <a:lin ang="5400000" scaled="0"/>
                </a:gradFill>
                <a:latin typeface="Lucida Console" panose="020B0609040504020204" pitchFamily="49" charset="0"/>
              </a:endParaRPr>
            </a:p>
            <a:p>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sys.dm_os_sys_info</a:t>
              </a:r>
              <a:r>
                <a:rPr lang="en-US" sz="1400">
                  <a:solidFill>
                    <a:schemeClr val="accent1"/>
                  </a:solidFill>
                  <a:latin typeface="Lucida Console" panose="020B0609040504020204" pitchFamily="49" charset="0"/>
                </a:rPr>
                <a:t>*</a:t>
              </a: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sys.dm_os_process_memory</a:t>
              </a:r>
              <a:r>
                <a:rPr lang="en-US" sz="1400">
                  <a:solidFill>
                    <a:schemeClr val="accent1"/>
                  </a:solidFill>
                  <a:latin typeface="Lucida Console" panose="020B0609040504020204" pitchFamily="49" charset="0"/>
                </a:rPr>
                <a:t>*</a:t>
              </a: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sys.dm_exec_requests</a:t>
              </a:r>
              <a:endParaRPr lang="en-US" sz="1400">
                <a:gradFill>
                  <a:gsLst>
                    <a:gs pos="2917">
                      <a:schemeClr val="tx1"/>
                    </a:gs>
                    <a:gs pos="30000">
                      <a:schemeClr val="tx1"/>
                    </a:gs>
                  </a:gsLst>
                  <a:lin ang="5400000" scaled="0"/>
                </a:gradFill>
                <a:latin typeface="Lucida Console" panose="020B0609040504020204" pitchFamily="49" charset="0"/>
              </a:endParaRPr>
            </a:p>
            <a:p>
              <a:r>
                <a:rPr lang="en-US" sz="1400">
                  <a:latin typeface="Lucida Console" panose="020B0609040504020204" pitchFamily="49" charset="0"/>
                </a:rPr>
                <a:t>SELECT SERVERPROPERTY('</a:t>
              </a:r>
              <a:r>
                <a:rPr lang="en-US" sz="1400" err="1">
                  <a:latin typeface="Lucida Console" panose="020B0609040504020204" pitchFamily="49" charset="0"/>
                </a:rPr>
                <a:t>EngineEdition</a:t>
              </a:r>
              <a:r>
                <a:rPr lang="en-US" sz="1400">
                  <a:latin typeface="Lucida Console" panose="020B0609040504020204" pitchFamily="49" charset="0"/>
                </a:rPr>
                <a:t>')</a:t>
              </a:r>
            </a:p>
            <a:p>
              <a:r>
                <a:rPr lang="en-US" sz="1400">
                  <a:solidFill>
                    <a:srgbClr val="00B050"/>
                  </a:solidFill>
                  <a:latin typeface="Lucida Console" panose="020B0609040504020204" pitchFamily="49" charset="0"/>
                </a:rPr>
                <a:t>SELECT * FROM </a:t>
              </a:r>
              <a:r>
                <a:rPr lang="en-US" sz="1400" err="1">
                  <a:solidFill>
                    <a:srgbClr val="00B050"/>
                  </a:solidFill>
                  <a:latin typeface="Lucida Console" panose="020B0609040504020204" pitchFamily="49" charset="0"/>
                </a:rPr>
                <a:t>sys.dm_user_db_resource_governance</a:t>
              </a:r>
              <a:endParaRPr lang="en-US" sz="1400">
                <a:solidFill>
                  <a:srgbClr val="00B050"/>
                </a:solidFill>
                <a:latin typeface="Lucida Console" panose="020B0609040504020204" pitchFamily="49" charset="0"/>
              </a:endParaRPr>
            </a:p>
            <a:p>
              <a:r>
                <a:rPr lang="en-US" sz="1400">
                  <a:solidFill>
                    <a:srgbClr val="00B050"/>
                  </a:solidFill>
                  <a:latin typeface="Lucida Console" panose="020B0609040504020204" pitchFamily="49" charset="0"/>
                </a:rPr>
                <a:t>SELECT * FROM </a:t>
              </a:r>
              <a:r>
                <a:rPr lang="en-US" sz="1400" err="1">
                  <a:solidFill>
                    <a:srgbClr val="00B050"/>
                  </a:solidFill>
                  <a:latin typeface="Lucida Console" panose="020B0609040504020204" pitchFamily="49" charset="0"/>
                </a:rPr>
                <a:t>sys.dm_os_job_object</a:t>
              </a:r>
              <a:endParaRPr lang="en-US" sz="1400">
                <a:solidFill>
                  <a:srgbClr val="000000"/>
                </a:solidFill>
                <a:latin typeface="Lucida Console" panose="020B0609040504020204" pitchFamily="49" charset="0"/>
              </a:endParaRPr>
            </a:p>
            <a:p>
              <a:pPr algn="l"/>
              <a:endParaRPr lang="en-US" sz="1400">
                <a:gradFill>
                  <a:gsLst>
                    <a:gs pos="2917">
                      <a:schemeClr val="tx1"/>
                    </a:gs>
                    <a:gs pos="30000">
                      <a:schemeClr val="tx1"/>
                    </a:gs>
                  </a:gsLst>
                  <a:lin ang="5400000" scaled="0"/>
                </a:gradFill>
                <a:latin typeface="Lucida Console" panose="020B0609040504020204" pitchFamily="49" charset="0"/>
              </a:endParaRPr>
            </a:p>
          </p:txBody>
        </p:sp>
      </p:grpSp>
      <p:grpSp>
        <p:nvGrpSpPr>
          <p:cNvPr id="52" name="Group 51">
            <a:extLst>
              <a:ext uri="{FF2B5EF4-FFF2-40B4-BE49-F238E27FC236}">
                <a16:creationId xmlns:a16="http://schemas.microsoft.com/office/drawing/2014/main" id="{8CE17967-AA7F-5A4C-A785-EE5C2356E946}"/>
              </a:ext>
            </a:extLst>
          </p:cNvPr>
          <p:cNvGrpSpPr/>
          <p:nvPr/>
        </p:nvGrpSpPr>
        <p:grpSpPr>
          <a:xfrm>
            <a:off x="-35986" y="6215635"/>
            <a:ext cx="11480126" cy="329382"/>
            <a:chOff x="-35986" y="6215635"/>
            <a:chExt cx="11480126" cy="329382"/>
          </a:xfrm>
        </p:grpSpPr>
        <p:grpSp>
          <p:nvGrpSpPr>
            <p:cNvPr id="54" name="Group 53">
              <a:extLst>
                <a:ext uri="{FF2B5EF4-FFF2-40B4-BE49-F238E27FC236}">
                  <a16:creationId xmlns:a16="http://schemas.microsoft.com/office/drawing/2014/main" id="{7B0CDCDD-FBCB-DB44-BA46-80839FB79F94}"/>
                </a:ext>
              </a:extLst>
            </p:cNvPr>
            <p:cNvGrpSpPr/>
            <p:nvPr/>
          </p:nvGrpSpPr>
          <p:grpSpPr>
            <a:xfrm>
              <a:off x="-35986" y="6406517"/>
              <a:ext cx="10834162" cy="138500"/>
              <a:chOff x="-35986" y="6316085"/>
              <a:chExt cx="10834162" cy="138500"/>
            </a:xfrm>
          </p:grpSpPr>
          <p:sp>
            <p:nvSpPr>
              <p:cNvPr id="72" name="TextBox 71">
                <a:extLst>
                  <a:ext uri="{FF2B5EF4-FFF2-40B4-BE49-F238E27FC236}">
                    <a16:creationId xmlns:a16="http://schemas.microsoft.com/office/drawing/2014/main" id="{0C10870B-65A6-3F44-B44B-D7662B34F125}"/>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73" name="TextBox 72">
                <a:extLst>
                  <a:ext uri="{FF2B5EF4-FFF2-40B4-BE49-F238E27FC236}">
                    <a16:creationId xmlns:a16="http://schemas.microsoft.com/office/drawing/2014/main" id="{421BBB3C-F770-CB42-8859-DCC770CF0A5C}"/>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74" name="TextBox 73">
                <a:extLst>
                  <a:ext uri="{FF2B5EF4-FFF2-40B4-BE49-F238E27FC236}">
                    <a16:creationId xmlns:a16="http://schemas.microsoft.com/office/drawing/2014/main" id="{7D5EFDC1-9196-A542-AF2D-B918308F7A87}"/>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75" name="TextBox 74">
                <a:extLst>
                  <a:ext uri="{FF2B5EF4-FFF2-40B4-BE49-F238E27FC236}">
                    <a16:creationId xmlns:a16="http://schemas.microsoft.com/office/drawing/2014/main" id="{E4A3641E-8896-974F-B967-73652F07EEE0}"/>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6" name="TextBox 75">
                <a:extLst>
                  <a:ext uri="{FF2B5EF4-FFF2-40B4-BE49-F238E27FC236}">
                    <a16:creationId xmlns:a16="http://schemas.microsoft.com/office/drawing/2014/main" id="{702D0AED-8FA4-E84C-8BE6-41A01040A6CD}"/>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56" name="Group 55">
              <a:extLst>
                <a:ext uri="{FF2B5EF4-FFF2-40B4-BE49-F238E27FC236}">
                  <a16:creationId xmlns:a16="http://schemas.microsoft.com/office/drawing/2014/main" id="{41BE82CE-C9FD-724C-BBB4-43FA55C1C0ED}"/>
                </a:ext>
              </a:extLst>
            </p:cNvPr>
            <p:cNvGrpSpPr/>
            <p:nvPr/>
          </p:nvGrpSpPr>
          <p:grpSpPr>
            <a:xfrm>
              <a:off x="0" y="6215635"/>
              <a:ext cx="11444140" cy="131976"/>
              <a:chOff x="0" y="6058468"/>
              <a:chExt cx="11444140" cy="131976"/>
            </a:xfrm>
          </p:grpSpPr>
          <p:cxnSp>
            <p:nvCxnSpPr>
              <p:cNvPr id="66" name="Straight Arrow Connector 65">
                <a:extLst>
                  <a:ext uri="{FF2B5EF4-FFF2-40B4-BE49-F238E27FC236}">
                    <a16:creationId xmlns:a16="http://schemas.microsoft.com/office/drawing/2014/main" id="{79DB8D2C-371D-A24E-A12B-62EF6594AAE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7D780EA8-6CB1-3D45-9DF3-C575275EC7DC}"/>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52177FC2-62C3-464C-B204-F4ABFC6781C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A135C25D-3FA2-714F-BA4F-D52404B9C62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2A884881-1B8A-4743-9DB4-79CE5F6D9E3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53E07BC9-9BD3-AD40-BB96-080D710A6EC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600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10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Deploy and verify Azure SQL</a:t>
            </a:r>
            <a:endParaRPr lang="en-US" sz="4400" spc="0">
              <a:solidFill>
                <a:schemeClr val="accent2"/>
              </a:solidFill>
            </a:endParaRPr>
          </a:p>
        </p:txBody>
      </p:sp>
    </p:spTree>
    <p:extLst>
      <p:ext uri="{BB962C8B-B14F-4D97-AF65-F5344CB8AC3E}">
        <p14:creationId xmlns:p14="http://schemas.microsoft.com/office/powerpoint/2010/main" val="15905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For verifying deployments, there are some new queries specific to Azure SQL Database and Azure SQL Managed Instance. Which of the following queries are only available for Azure SQL?</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dirty="0">
                <a:solidFill>
                  <a:srgbClr val="0078D4"/>
                </a:solidFill>
              </a:rPr>
              <a:t>A. SELECT * FROM </a:t>
            </a:r>
            <a:r>
              <a:rPr lang="en-US" sz="1800" dirty="0" err="1">
                <a:solidFill>
                  <a:srgbClr val="0078D4"/>
                </a:solidFill>
              </a:rPr>
              <a:t>sys.dm_os_schedulers</a:t>
            </a:r>
            <a:endParaRPr lang="en-US" sz="1800" dirty="0">
              <a:solidFill>
                <a:srgbClr val="0078D4"/>
              </a:solidFill>
            </a:endParaRPr>
          </a:p>
          <a:p>
            <a:pPr lvl="0" defTabSz="932742">
              <a:lnSpc>
                <a:spcPct val="90000"/>
              </a:lnSpc>
              <a:spcAft>
                <a:spcPts val="600"/>
              </a:spcAft>
              <a:buSzPct val="90000"/>
            </a:pPr>
            <a:endParaRPr lang="en-US" sz="1800" dirty="0">
              <a:solidFill>
                <a:srgbClr val="0078D4"/>
              </a:solidFill>
            </a:endParaRPr>
          </a:p>
          <a:p>
            <a:pPr lvl="0" defTabSz="932742">
              <a:lnSpc>
                <a:spcPct val="90000"/>
              </a:lnSpc>
              <a:spcAft>
                <a:spcPts val="600"/>
              </a:spcAft>
              <a:buSzPct val="90000"/>
            </a:pPr>
            <a:r>
              <a:rPr lang="en-US" sz="1800" dirty="0">
                <a:solidFill>
                  <a:srgbClr val="0078D4"/>
                </a:solidFill>
              </a:rPr>
              <a:t>B. SELECT * FROM 	</a:t>
            </a:r>
            <a:r>
              <a:rPr lang="en-US" sz="1800" dirty="0" err="1">
                <a:solidFill>
                  <a:srgbClr val="0078D4"/>
                </a:solidFill>
              </a:rPr>
              <a:t>sys.dm_user_db_resource_governance</a:t>
            </a:r>
            <a:endParaRPr lang="en-US" sz="1800" dirty="0">
              <a:solidFill>
                <a:srgbClr val="0078D4"/>
              </a:solidFill>
            </a:endParaRPr>
          </a:p>
          <a:p>
            <a:pPr lvl="0" defTabSz="932742">
              <a:lnSpc>
                <a:spcPct val="90000"/>
              </a:lnSpc>
              <a:spcAft>
                <a:spcPts val="600"/>
              </a:spcAft>
              <a:buSzPct val="90000"/>
            </a:pPr>
            <a:endParaRPr lang="en-US" sz="1800" dirty="0">
              <a:solidFill>
                <a:srgbClr val="0078D4"/>
              </a:solidFill>
            </a:endParaRPr>
          </a:p>
          <a:p>
            <a:pPr lvl="0" defTabSz="932742">
              <a:lnSpc>
                <a:spcPct val="90000"/>
              </a:lnSpc>
              <a:spcAft>
                <a:spcPts val="600"/>
              </a:spcAft>
              <a:buSzPct val="90000"/>
            </a:pPr>
            <a:r>
              <a:rPr lang="en-US" sz="1800" dirty="0">
                <a:solidFill>
                  <a:srgbClr val="0078D4"/>
                </a:solidFill>
              </a:rPr>
              <a:t>C. SELECT * FROM </a:t>
            </a:r>
            <a:r>
              <a:rPr lang="en-US" sz="1800" dirty="0" err="1">
                <a:solidFill>
                  <a:srgbClr val="0078D4"/>
                </a:solidFill>
              </a:rPr>
              <a:t>sys.dm_exec_requests</a:t>
            </a:r>
            <a:endParaRPr lang="en-US" sz="1800" dirty="0">
              <a:solidFill>
                <a:srgbClr val="0078D4"/>
              </a:solidFill>
            </a:endParaRPr>
          </a:p>
          <a:p>
            <a:pPr lvl="0" defTabSz="932742">
              <a:lnSpc>
                <a:spcPct val="90000"/>
              </a:lnSpc>
              <a:spcAft>
                <a:spcPts val="600"/>
              </a:spcAft>
              <a:buSzPct val="90000"/>
            </a:pPr>
            <a:endParaRPr lang="en-US" sz="1800" dirty="0">
              <a:solidFill>
                <a:srgbClr val="0078D4"/>
              </a:solidFill>
            </a:endParaRPr>
          </a:p>
          <a:p>
            <a:pPr lvl="0" defTabSz="932742">
              <a:lnSpc>
                <a:spcPct val="90000"/>
              </a:lnSpc>
              <a:spcAft>
                <a:spcPts val="600"/>
              </a:spcAft>
              <a:buSzPct val="90000"/>
            </a:pPr>
            <a:r>
              <a:rPr lang="en-US" sz="1800" dirty="0">
                <a:solidFill>
                  <a:srgbClr val="0078D4"/>
                </a:solidFill>
              </a:rPr>
              <a:t>D. SELECT * FROM </a:t>
            </a:r>
            <a:r>
              <a:rPr lang="en-US" sz="1800" dirty="0" err="1">
                <a:solidFill>
                  <a:srgbClr val="0078D4"/>
                </a:solidFill>
              </a:rPr>
              <a:t>sys.dm_os_process_memory</a:t>
            </a:r>
            <a:endParaRPr lang="en-US" sz="1800" dirty="0">
              <a:solidFill>
                <a:srgbClr val="0078D4"/>
              </a:solidFill>
            </a:endParaRPr>
          </a:p>
        </p:txBody>
      </p:sp>
      <p:sp>
        <p:nvSpPr>
          <p:cNvPr id="5" name="Rectangle: Rounded Corners 4">
            <a:extLst>
              <a:ext uri="{FF2B5EF4-FFF2-40B4-BE49-F238E27FC236}">
                <a16:creationId xmlns:a16="http://schemas.microsoft.com/office/drawing/2014/main" id="{45DE87BE-E298-452D-95BF-29BB1C6A938B}"/>
              </a:ext>
            </a:extLst>
          </p:cNvPr>
          <p:cNvSpPr/>
          <p:nvPr/>
        </p:nvSpPr>
        <p:spPr bwMode="auto">
          <a:xfrm>
            <a:off x="6573327" y="2256013"/>
            <a:ext cx="5030409" cy="71147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8136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2E83C08-CB7B-DF4C-B656-CC5B814974E3}"/>
              </a:ext>
            </a:extLst>
          </p:cNvPr>
          <p:cNvGrpSpPr/>
          <p:nvPr/>
        </p:nvGrpSpPr>
        <p:grpSpPr>
          <a:xfrm>
            <a:off x="543707" y="1275905"/>
            <a:ext cx="2338389" cy="4078628"/>
            <a:chOff x="543707" y="1275905"/>
            <a:chExt cx="2338389" cy="4078628"/>
          </a:xfrm>
        </p:grpSpPr>
        <p:sp>
          <p:nvSpPr>
            <p:cNvPr id="5" name="Rectangle 4">
              <a:extLst>
                <a:ext uri="{FF2B5EF4-FFF2-40B4-BE49-F238E27FC236}">
                  <a16:creationId xmlns:a16="http://schemas.microsoft.com/office/drawing/2014/main" id="{0EAB86CC-4705-9644-912E-1FA9E29D2912}"/>
                </a:ext>
              </a:extLst>
            </p:cNvPr>
            <p:cNvSpPr/>
            <p:nvPr/>
          </p:nvSpPr>
          <p:spPr bwMode="auto">
            <a:xfrm>
              <a:off x="543707" y="1275905"/>
              <a:ext cx="2338389"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MI</a:t>
              </a:r>
            </a:p>
          </p:txBody>
        </p:sp>
        <p:sp>
          <p:nvSpPr>
            <p:cNvPr id="27" name="Rectangle 26">
              <a:extLst>
                <a:ext uri="{FF2B5EF4-FFF2-40B4-BE49-F238E27FC236}">
                  <a16:creationId xmlns:a16="http://schemas.microsoft.com/office/drawing/2014/main" id="{20865C26-BA2E-EB4A-B96A-2ED5F74647C8}"/>
                </a:ext>
              </a:extLst>
            </p:cNvPr>
            <p:cNvSpPr/>
            <p:nvPr/>
          </p:nvSpPr>
          <p:spPr bwMode="auto">
            <a:xfrm>
              <a:off x="543707" y="1877788"/>
              <a:ext cx="2338389"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err="1">
                  <a:solidFill>
                    <a:schemeClr val="tx1"/>
                  </a:solidFill>
                </a:rPr>
                <a:t>sp_configure</a:t>
              </a:r>
              <a:endParaRPr lang="en-US" sz="1400">
                <a:solidFill>
                  <a:schemeClr val="tx1"/>
                </a:solidFill>
              </a:endParaRPr>
            </a:p>
            <a:p>
              <a:pPr marL="114300" lvl="0" indent="-114300">
                <a:buClr>
                  <a:schemeClr val="accent1"/>
                </a:buClr>
                <a:buFont typeface="Arial" panose="020B0604020202020204" pitchFamily="34" charset="0"/>
                <a:buChar char="•"/>
              </a:pPr>
              <a:r>
                <a:rPr lang="en-US" sz="1400">
                  <a:solidFill>
                    <a:schemeClr val="tx1"/>
                  </a:solidFill>
                </a:rPr>
                <a:t>Trace Flags</a:t>
              </a:r>
            </a:p>
            <a:p>
              <a:pPr marL="114300" lvl="0" indent="-114300">
                <a:buClr>
                  <a:schemeClr val="accent1"/>
                </a:buClr>
                <a:buFont typeface="Arial" panose="020B0604020202020204" pitchFamily="34" charset="0"/>
                <a:buChar char="•"/>
              </a:pPr>
              <a:r>
                <a:rPr lang="en-US" sz="1400">
                  <a:solidFill>
                    <a:schemeClr val="tx1"/>
                  </a:solidFill>
                </a:rPr>
                <a:t>Tempdb</a:t>
              </a:r>
            </a:p>
            <a:p>
              <a:pPr marL="114300" lvl="0" indent="-114300">
                <a:buClr>
                  <a:schemeClr val="accent1"/>
                </a:buClr>
                <a:buFont typeface="Arial" panose="020B0604020202020204" pitchFamily="34" charset="0"/>
                <a:buChar char="•"/>
              </a:pPr>
              <a:r>
                <a:rPr lang="en-US" sz="1400">
                  <a:solidFill>
                    <a:schemeClr val="tx1"/>
                  </a:solidFill>
                </a:rPr>
                <a:t>Model and master</a:t>
              </a:r>
            </a:p>
            <a:p>
              <a:pPr marL="114300" lvl="0" indent="-114300">
                <a:buClr>
                  <a:schemeClr val="accent1"/>
                </a:buClr>
                <a:buFont typeface="Arial" panose="020B0604020202020204" pitchFamily="34" charset="0"/>
                <a:buChar char="•"/>
              </a:pPr>
              <a:r>
                <a:rPr lang="en-US" sz="1400">
                  <a:solidFill>
                    <a:schemeClr val="tx1"/>
                  </a:solidFill>
                </a:rPr>
                <a:t>“Edition”</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grpSp>
        <p:nvGrpSpPr>
          <p:cNvPr id="12" name="Group 11">
            <a:extLst>
              <a:ext uri="{FF2B5EF4-FFF2-40B4-BE49-F238E27FC236}">
                <a16:creationId xmlns:a16="http://schemas.microsoft.com/office/drawing/2014/main" id="{104ABB0D-D801-F14A-B1C5-EBF27266DC1F}"/>
              </a:ext>
            </a:extLst>
          </p:cNvPr>
          <p:cNvGrpSpPr/>
          <p:nvPr/>
        </p:nvGrpSpPr>
        <p:grpSpPr>
          <a:xfrm>
            <a:off x="101166" y="1108842"/>
            <a:ext cx="11073009" cy="4467828"/>
            <a:chOff x="81023" y="1086735"/>
            <a:chExt cx="11073009" cy="4467828"/>
          </a:xfrm>
        </p:grpSpPr>
        <p:grpSp>
          <p:nvGrpSpPr>
            <p:cNvPr id="4" name="Group 3">
              <a:extLst>
                <a:ext uri="{FF2B5EF4-FFF2-40B4-BE49-F238E27FC236}">
                  <a16:creationId xmlns:a16="http://schemas.microsoft.com/office/drawing/2014/main" id="{A704A179-B15B-264E-8509-15F581A65FBB}"/>
                </a:ext>
              </a:extLst>
            </p:cNvPr>
            <p:cNvGrpSpPr/>
            <p:nvPr/>
          </p:nvGrpSpPr>
          <p:grpSpPr>
            <a:xfrm>
              <a:off x="7723864" y="1275905"/>
              <a:ext cx="3430168" cy="4078630"/>
              <a:chOff x="5722070" y="1687858"/>
              <a:chExt cx="3430168" cy="4078630"/>
            </a:xfrm>
          </p:grpSpPr>
          <p:sp>
            <p:nvSpPr>
              <p:cNvPr id="3" name="Rectangle 2">
                <a:extLst>
                  <a:ext uri="{FF2B5EF4-FFF2-40B4-BE49-F238E27FC236}">
                    <a16:creationId xmlns:a16="http://schemas.microsoft.com/office/drawing/2014/main" id="{D0AA79B3-F0B7-6A41-93F7-78F0CD874E83}"/>
                  </a:ext>
                </a:extLst>
              </p:cNvPr>
              <p:cNvSpPr/>
              <p:nvPr/>
            </p:nvSpPr>
            <p:spPr bwMode="auto">
              <a:xfrm>
                <a:off x="5722070" y="168785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SNAPSHOT_ISOLATION_STATE</a:t>
                </a:r>
              </a:p>
            </p:txBody>
          </p:sp>
          <p:sp>
            <p:nvSpPr>
              <p:cNvPr id="21" name="Rectangle 20">
                <a:extLst>
                  <a:ext uri="{FF2B5EF4-FFF2-40B4-BE49-F238E27FC236}">
                    <a16:creationId xmlns:a16="http://schemas.microsoft.com/office/drawing/2014/main" id="{BABF7468-EDEF-2747-82E4-5B69FDBD1B59}"/>
                  </a:ext>
                </a:extLst>
              </p:cNvPr>
              <p:cNvSpPr/>
              <p:nvPr/>
            </p:nvSpPr>
            <p:spPr bwMode="auto">
              <a:xfrm>
                <a:off x="5722070" y="2289220"/>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READ_ COMMITTED_ SNAPSHOT</a:t>
                </a:r>
              </a:p>
            </p:txBody>
          </p:sp>
          <p:sp>
            <p:nvSpPr>
              <p:cNvPr id="22" name="Rectangle 21">
                <a:extLst>
                  <a:ext uri="{FF2B5EF4-FFF2-40B4-BE49-F238E27FC236}">
                    <a16:creationId xmlns:a16="http://schemas.microsoft.com/office/drawing/2014/main" id="{C2E22D43-A95F-3F46-BD9E-10AE2A63D502}"/>
                  </a:ext>
                </a:extLst>
              </p:cNvPr>
              <p:cNvSpPr/>
              <p:nvPr/>
            </p:nvSpPr>
            <p:spPr bwMode="auto">
              <a:xfrm>
                <a:off x="5722070" y="289058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FULL RECOVERY</a:t>
                </a:r>
              </a:p>
            </p:txBody>
          </p:sp>
          <p:sp>
            <p:nvSpPr>
              <p:cNvPr id="23" name="Rectangle 22">
                <a:extLst>
                  <a:ext uri="{FF2B5EF4-FFF2-40B4-BE49-F238E27FC236}">
                    <a16:creationId xmlns:a16="http://schemas.microsoft.com/office/drawing/2014/main" id="{31762BF5-AB2E-174B-BD78-B6D06DF4DEC9}"/>
                  </a:ext>
                </a:extLst>
              </p:cNvPr>
              <p:cNvSpPr/>
              <p:nvPr/>
            </p:nvSpPr>
            <p:spPr bwMode="auto">
              <a:xfrm>
                <a:off x="5722070" y="3491944"/>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CHECKSUM</a:t>
                </a:r>
              </a:p>
            </p:txBody>
          </p:sp>
          <p:sp>
            <p:nvSpPr>
              <p:cNvPr id="24" name="Rectangle 23">
                <a:extLst>
                  <a:ext uri="{FF2B5EF4-FFF2-40B4-BE49-F238E27FC236}">
                    <a16:creationId xmlns:a16="http://schemas.microsoft.com/office/drawing/2014/main" id="{056FEE84-7DCF-A44A-9861-184F4834A950}"/>
                  </a:ext>
                </a:extLst>
              </p:cNvPr>
              <p:cNvSpPr/>
              <p:nvPr/>
            </p:nvSpPr>
            <p:spPr bwMode="auto">
              <a:xfrm>
                <a:off x="5722070" y="4093306"/>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QUERY_ STORE</a:t>
                </a:r>
              </a:p>
            </p:txBody>
          </p:sp>
          <p:sp>
            <p:nvSpPr>
              <p:cNvPr id="25" name="Rectangle 24">
                <a:extLst>
                  <a:ext uri="{FF2B5EF4-FFF2-40B4-BE49-F238E27FC236}">
                    <a16:creationId xmlns:a16="http://schemas.microsoft.com/office/drawing/2014/main" id="{FD914682-8C6F-1D4A-9140-FE846B6BF22C}"/>
                  </a:ext>
                </a:extLst>
              </p:cNvPr>
              <p:cNvSpPr/>
              <p:nvPr/>
            </p:nvSpPr>
            <p:spPr bwMode="auto">
              <a:xfrm>
                <a:off x="5722070" y="469466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TDE</a:t>
                </a:r>
              </a:p>
            </p:txBody>
          </p:sp>
          <p:sp>
            <p:nvSpPr>
              <p:cNvPr id="26" name="Rectangle 25">
                <a:extLst>
                  <a:ext uri="{FF2B5EF4-FFF2-40B4-BE49-F238E27FC236}">
                    <a16:creationId xmlns:a16="http://schemas.microsoft.com/office/drawing/2014/main" id="{D7FD67A7-608A-D049-9419-EC688B448F61}"/>
                  </a:ext>
                </a:extLst>
              </p:cNvPr>
              <p:cNvSpPr/>
              <p:nvPr/>
            </p:nvSpPr>
            <p:spPr bwMode="auto">
              <a:xfrm>
                <a:off x="5722070" y="529603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1400">
                    <a:solidFill>
                      <a:schemeClr val="accent1"/>
                    </a:solidFill>
                  </a:rPr>
                  <a:t>ACCELERATED_DATABASE_RECOVERY</a:t>
                </a:r>
              </a:p>
            </p:txBody>
          </p:sp>
        </p:grpSp>
        <p:sp>
          <p:nvSpPr>
            <p:cNvPr id="36" name="Rectangle 35">
              <a:extLst>
                <a:ext uri="{FF2B5EF4-FFF2-40B4-BE49-F238E27FC236}">
                  <a16:creationId xmlns:a16="http://schemas.microsoft.com/office/drawing/2014/main" id="{9522B478-F2FB-C94D-816D-C09A1867909D}"/>
                </a:ext>
              </a:extLst>
            </p:cNvPr>
            <p:cNvSpPr/>
            <p:nvPr/>
          </p:nvSpPr>
          <p:spPr bwMode="auto">
            <a:xfrm>
              <a:off x="81023" y="1086735"/>
              <a:ext cx="3051247"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A9FEDF30-D694-3344-BA70-AF05F6E8B979}"/>
              </a:ext>
            </a:extLst>
          </p:cNvPr>
          <p:cNvGrpSpPr/>
          <p:nvPr/>
        </p:nvGrpSpPr>
        <p:grpSpPr>
          <a:xfrm>
            <a:off x="3281119" y="1275905"/>
            <a:ext cx="3519007" cy="4078628"/>
            <a:chOff x="3281119" y="1275905"/>
            <a:chExt cx="3519007" cy="4078628"/>
          </a:xfrm>
        </p:grpSpPr>
        <p:sp>
          <p:nvSpPr>
            <p:cNvPr id="28" name="Rectangle 27">
              <a:extLst>
                <a:ext uri="{FF2B5EF4-FFF2-40B4-BE49-F238E27FC236}">
                  <a16:creationId xmlns:a16="http://schemas.microsoft.com/office/drawing/2014/main" id="{3553811A-154F-7E40-8FA3-D89F307E9E89}"/>
                </a:ext>
              </a:extLst>
            </p:cNvPr>
            <p:cNvSpPr/>
            <p:nvPr/>
          </p:nvSpPr>
          <p:spPr bwMode="auto">
            <a:xfrm>
              <a:off x="3281119" y="1275905"/>
              <a:ext cx="3519007"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databases</a:t>
              </a:r>
            </a:p>
          </p:txBody>
        </p:sp>
        <p:sp>
          <p:nvSpPr>
            <p:cNvPr id="29" name="Rectangle 28">
              <a:extLst>
                <a:ext uri="{FF2B5EF4-FFF2-40B4-BE49-F238E27FC236}">
                  <a16:creationId xmlns:a16="http://schemas.microsoft.com/office/drawing/2014/main" id="{E6BFCFA9-D6BA-7741-AFE4-90420F9B5CC0}"/>
                </a:ext>
              </a:extLst>
            </p:cNvPr>
            <p:cNvSpPr/>
            <p:nvPr/>
          </p:nvSpPr>
          <p:spPr bwMode="auto">
            <a:xfrm>
              <a:off x="3281119" y="1877788"/>
              <a:ext cx="3519007"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ALTER DATABASE</a:t>
              </a:r>
            </a:p>
            <a:p>
              <a:pPr marL="287338" lvl="1" indent="-92075">
                <a:buClr>
                  <a:schemeClr val="accent1"/>
                </a:buClr>
                <a:buFont typeface="Arial" panose="020B0604020202020204" pitchFamily="34" charset="0"/>
                <a:buChar char="•"/>
              </a:pPr>
              <a:r>
                <a:rPr lang="en-US" sz="1400">
                  <a:solidFill>
                    <a:schemeClr val="tx1"/>
                  </a:solidFill>
                </a:rPr>
                <a:t>File Maintenance (MI only)</a:t>
              </a:r>
            </a:p>
            <a:p>
              <a:pPr marL="287338" lvl="1" indent="-92075">
                <a:buClr>
                  <a:schemeClr val="accent1"/>
                </a:buClr>
                <a:buFont typeface="Arial" panose="020B0604020202020204" pitchFamily="34" charset="0"/>
                <a:buChar char="•"/>
              </a:pPr>
              <a:r>
                <a:rPr lang="en-US" sz="1400">
                  <a:solidFill>
                    <a:schemeClr val="tx1"/>
                  </a:solidFill>
                </a:rPr>
                <a:t>SET options</a:t>
              </a:r>
            </a:p>
            <a:p>
              <a:pPr marL="287338" lvl="1" indent="-92075">
                <a:buClr>
                  <a:schemeClr val="accent1"/>
                </a:buClr>
                <a:buFont typeface="Arial" panose="020B0604020202020204" pitchFamily="34" charset="0"/>
                <a:buChar char="•"/>
              </a:pPr>
              <a:r>
                <a:rPr lang="en-US" sz="1400">
                  <a:solidFill>
                    <a:schemeClr val="tx1"/>
                  </a:solidFill>
                </a:rPr>
                <a:t>“Edition”</a:t>
              </a:r>
            </a:p>
            <a:p>
              <a:pPr marL="287338" lvl="1" indent="-92075">
                <a:buClr>
                  <a:schemeClr val="accent1"/>
                </a:buClr>
                <a:buFont typeface="Arial" panose="020B0604020202020204" pitchFamily="34" charset="0"/>
                <a:buChar char="•"/>
              </a:pPr>
              <a:r>
                <a:rPr lang="en-US" sz="1400" err="1">
                  <a:solidFill>
                    <a:schemeClr val="tx1"/>
                  </a:solidFill>
                </a:rPr>
                <a:t>dbcompat</a:t>
              </a:r>
              <a:endParaRPr lang="en-US" sz="1400">
                <a:solidFill>
                  <a:schemeClr val="tx1"/>
                </a:solidFill>
              </a:endParaRPr>
            </a:p>
            <a:p>
              <a:pPr marL="114300" lvl="0" indent="-114300">
                <a:buClr>
                  <a:schemeClr val="accent1"/>
                </a:buClr>
                <a:buFont typeface="Arial" panose="020B0604020202020204" pitchFamily="34" charset="0"/>
                <a:buChar char="•"/>
              </a:pPr>
              <a:r>
                <a:rPr lang="en-US" sz="1400">
                  <a:solidFill>
                    <a:schemeClr val="tx1"/>
                  </a:solidFill>
                </a:rPr>
                <a:t>ALTER DATABASE SCOPED CONFIGURATION</a:t>
              </a:r>
            </a:p>
            <a:p>
              <a:pPr marL="114300" lvl="0" indent="-114300">
                <a:buClr>
                  <a:schemeClr val="accent1"/>
                </a:buClr>
                <a:buFont typeface="Arial" panose="020B0604020202020204" pitchFamily="34" charset="0"/>
                <a:buChar char="•"/>
              </a:pPr>
              <a:r>
                <a:rPr lang="en-US" sz="1400">
                  <a:solidFill>
                    <a:schemeClr val="tx1"/>
                  </a:solidFill>
                </a:rPr>
                <a:t>SQL DB:</a:t>
              </a:r>
            </a:p>
            <a:p>
              <a:pPr marL="287338" lvl="1" indent="-92075">
                <a:buClr>
                  <a:schemeClr val="accent1"/>
                </a:buClr>
                <a:buFont typeface="Arial" panose="020B0604020202020204" pitchFamily="34" charset="0"/>
                <a:buChar char="•"/>
              </a:pPr>
              <a:r>
                <a:rPr lang="en-US" sz="1400">
                  <a:solidFill>
                    <a:schemeClr val="tx1"/>
                  </a:solidFill>
                </a:rPr>
                <a:t>“Stale” page detection</a:t>
              </a:r>
            </a:p>
            <a:p>
              <a:pPr marL="287338" lvl="1" indent="-92075">
                <a:buClr>
                  <a:schemeClr val="accent1"/>
                </a:buClr>
                <a:buFont typeface="Arial" panose="020B0604020202020204" pitchFamily="34" charset="0"/>
                <a:buChar char="•"/>
              </a:pPr>
              <a:r>
                <a:rPr lang="en-US" sz="1400">
                  <a:solidFill>
                    <a:schemeClr val="tx1"/>
                  </a:solidFill>
                </a:rPr>
                <a:t>Collations</a:t>
              </a:r>
            </a:p>
            <a:p>
              <a:pPr marL="287338" lvl="1" indent="-92075">
                <a:buClr>
                  <a:schemeClr val="accent1"/>
                </a:buClr>
                <a:buFont typeface="Arial" panose="020B0604020202020204" pitchFamily="34" charset="0"/>
                <a:buChar char="•"/>
              </a:pPr>
              <a:r>
                <a:rPr lang="en-US" sz="1400">
                  <a:solidFill>
                    <a:schemeClr val="tx1"/>
                  </a:solidFill>
                </a:rPr>
                <a:t>Default options ON (right)</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sp>
        <p:nvSpPr>
          <p:cNvPr id="37" name="Rectangle 36">
            <a:extLst>
              <a:ext uri="{FF2B5EF4-FFF2-40B4-BE49-F238E27FC236}">
                <a16:creationId xmlns:a16="http://schemas.microsoft.com/office/drawing/2014/main" id="{5467EA51-99AF-AC4D-AD6C-E5543C4D3CE5}"/>
              </a:ext>
            </a:extLst>
          </p:cNvPr>
          <p:cNvSpPr/>
          <p:nvPr/>
        </p:nvSpPr>
        <p:spPr bwMode="auto">
          <a:xfrm>
            <a:off x="101166" y="1108842"/>
            <a:ext cx="8311870"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FBD48FE0-6FAA-4F42-A799-545FE6F956C7}"/>
              </a:ext>
            </a:extLst>
          </p:cNvPr>
          <p:cNvGrpSpPr/>
          <p:nvPr/>
        </p:nvGrpSpPr>
        <p:grpSpPr>
          <a:xfrm>
            <a:off x="7199149" y="1275905"/>
            <a:ext cx="4063018" cy="4078628"/>
            <a:chOff x="7199149" y="1275905"/>
            <a:chExt cx="4063018" cy="4078628"/>
          </a:xfrm>
        </p:grpSpPr>
        <p:sp>
          <p:nvSpPr>
            <p:cNvPr id="30" name="Rectangle 29">
              <a:extLst>
                <a:ext uri="{FF2B5EF4-FFF2-40B4-BE49-F238E27FC236}">
                  <a16:creationId xmlns:a16="http://schemas.microsoft.com/office/drawing/2014/main" id="{E1194989-CF9C-BC4B-8169-4058ADF89F05}"/>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Restricted configuration choices</a:t>
              </a:r>
            </a:p>
          </p:txBody>
        </p:sp>
        <p:sp>
          <p:nvSpPr>
            <p:cNvPr id="31" name="Rectangle 30">
              <a:extLst>
                <a:ext uri="{FF2B5EF4-FFF2-40B4-BE49-F238E27FC236}">
                  <a16:creationId xmlns:a16="http://schemas.microsoft.com/office/drawing/2014/main" id="{57B5211E-AFAA-9944-87C9-DB59123C8F1A}"/>
                </a:ext>
              </a:extLst>
            </p:cNvPr>
            <p:cNvSpPr/>
            <p:nvPr/>
          </p:nvSpPr>
          <p:spPr bwMode="auto">
            <a:xfrm>
              <a:off x="7199149" y="1877788"/>
              <a:ext cx="4063018" cy="347674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Servers cannot be stopped or restarted</a:t>
              </a:r>
            </a:p>
            <a:p>
              <a:pPr marL="114300" lvl="0" indent="-114300">
                <a:buClr>
                  <a:schemeClr val="accent1"/>
                </a:buClr>
                <a:buFont typeface="Arial" panose="020B0604020202020204" pitchFamily="34" charset="0"/>
                <a:buChar char="•"/>
              </a:pPr>
              <a:r>
                <a:rPr lang="en-US" sz="1400">
                  <a:solidFill>
                    <a:schemeClr val="tx1"/>
                  </a:solidFill>
                </a:rPr>
                <a:t>Instant File Initialization</a:t>
              </a:r>
            </a:p>
            <a:p>
              <a:pPr marL="114300" lvl="0" indent="-114300">
                <a:buClr>
                  <a:schemeClr val="accent1"/>
                </a:buClr>
                <a:buFont typeface="Arial" panose="020B0604020202020204" pitchFamily="34" charset="0"/>
                <a:buChar char="•"/>
              </a:pPr>
              <a:r>
                <a:rPr lang="en-US" sz="1400">
                  <a:solidFill>
                    <a:schemeClr val="tx1"/>
                  </a:solidFill>
                </a:rPr>
                <a:t>Locked Pages in Memory</a:t>
              </a:r>
            </a:p>
            <a:p>
              <a:pPr marL="114300" lvl="0" indent="-114300">
                <a:buClr>
                  <a:schemeClr val="accent1"/>
                </a:buClr>
                <a:buFont typeface="Arial" panose="020B0604020202020204" pitchFamily="34" charset="0"/>
                <a:buChar char="•"/>
              </a:pPr>
              <a:r>
                <a:rPr lang="en-US" sz="1400">
                  <a:solidFill>
                    <a:schemeClr val="tx1"/>
                  </a:solidFill>
                </a:rPr>
                <a:t>FILESTREAM and Availability Groups</a:t>
              </a:r>
            </a:p>
            <a:p>
              <a:pPr marL="114300" lvl="0" indent="-114300">
                <a:buClr>
                  <a:schemeClr val="accent1"/>
                </a:buClr>
                <a:buFont typeface="Arial" panose="020B0604020202020204" pitchFamily="34" charset="0"/>
                <a:buChar char="•"/>
              </a:pPr>
              <a:r>
                <a:rPr lang="en-US" sz="1400">
                  <a:solidFill>
                    <a:schemeClr val="tx1"/>
                  </a:solidFill>
                </a:rPr>
                <a:t>Server Collation</a:t>
              </a:r>
            </a:p>
            <a:p>
              <a:pPr marL="114300" lvl="0" indent="-114300">
                <a:buClr>
                  <a:schemeClr val="accent1"/>
                </a:buClr>
                <a:buFont typeface="Arial" panose="020B0604020202020204" pitchFamily="34" charset="0"/>
                <a:buChar char="•"/>
              </a:pPr>
              <a:r>
                <a:rPr lang="en-US" sz="1400">
                  <a:solidFill>
                    <a:schemeClr val="tx1"/>
                  </a:solidFill>
                </a:rPr>
                <a:t>Startup Parameters</a:t>
              </a:r>
            </a:p>
            <a:p>
              <a:pPr marL="114300" lvl="0" indent="-114300">
                <a:buClr>
                  <a:schemeClr val="accent1"/>
                </a:buClr>
                <a:buFont typeface="Arial" panose="020B0604020202020204" pitchFamily="34" charset="0"/>
                <a:buChar char="•"/>
              </a:pPr>
              <a:r>
                <a:rPr lang="en-US" sz="1400">
                  <a:solidFill>
                    <a:schemeClr val="tx1"/>
                  </a:solidFill>
                </a:rPr>
                <a:t>ERRORLOG Configuration</a:t>
              </a:r>
            </a:p>
            <a:p>
              <a:pPr marL="114300" lvl="0" indent="-114300">
                <a:buClr>
                  <a:schemeClr val="accent1"/>
                </a:buClr>
                <a:buFont typeface="Arial" panose="020B0604020202020204" pitchFamily="34" charset="0"/>
                <a:buChar char="•"/>
              </a:pPr>
              <a:r>
                <a:rPr lang="en-US" sz="1400">
                  <a:solidFill>
                    <a:schemeClr val="tx1"/>
                  </a:solidFill>
                </a:rPr>
                <a:t>Error Reporting and Customer Feedback</a:t>
              </a:r>
            </a:p>
            <a:p>
              <a:pPr marL="114300" lvl="0" indent="-114300">
                <a:buClr>
                  <a:schemeClr val="accent1"/>
                </a:buClr>
                <a:buFont typeface="Arial" panose="020B0604020202020204" pitchFamily="34" charset="0"/>
                <a:buChar char="•"/>
              </a:pPr>
              <a:r>
                <a:rPr lang="en-US" sz="1400">
                  <a:solidFill>
                    <a:schemeClr val="tx1"/>
                  </a:solidFill>
                </a:rPr>
                <a:t>ALTER SERVER CONFIGURATION</a:t>
              </a:r>
            </a:p>
            <a:p>
              <a:pPr marL="114300" lvl="0" indent="-114300">
                <a:buClr>
                  <a:schemeClr val="accent1"/>
                </a:buClr>
                <a:buFont typeface="Arial" panose="020B0604020202020204" pitchFamily="34" charset="0"/>
                <a:buChar char="•"/>
              </a:pPr>
              <a:r>
                <a:rPr lang="en-US" sz="1400">
                  <a:solidFill>
                    <a:schemeClr val="tx1"/>
                  </a:solidFill>
                </a:rPr>
                <a:t>“Mixed Mode” security is forced</a:t>
              </a:r>
            </a:p>
            <a:p>
              <a:pPr marL="114300" lvl="0" indent="-114300">
                <a:buClr>
                  <a:schemeClr val="accent1"/>
                </a:buClr>
                <a:buFont typeface="Arial" panose="020B0604020202020204" pitchFamily="34" charset="0"/>
                <a:buChar char="•"/>
              </a:pPr>
              <a:r>
                <a:rPr lang="en-US" sz="1400">
                  <a:solidFill>
                    <a:schemeClr val="tx1"/>
                  </a:solidFill>
                </a:rPr>
                <a:t>Logon Audit done through SQL Audit</a:t>
              </a:r>
            </a:p>
            <a:p>
              <a:pPr marL="114300" lvl="0" indent="-114300">
                <a:buClr>
                  <a:schemeClr val="accent1"/>
                </a:buClr>
                <a:buFont typeface="Arial" panose="020B0604020202020204" pitchFamily="34" charset="0"/>
                <a:buChar char="•"/>
              </a:pPr>
              <a:r>
                <a:rPr lang="en-US" sz="1400">
                  <a:solidFill>
                    <a:schemeClr val="tx1"/>
                  </a:solidFill>
                </a:rPr>
                <a:t>Server Proxy account N/A</a:t>
              </a:r>
            </a:p>
          </p:txBody>
        </p:sp>
      </p:grpSp>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Configure</a:t>
            </a:r>
          </a:p>
        </p:txBody>
      </p:sp>
      <p:grpSp>
        <p:nvGrpSpPr>
          <p:cNvPr id="35" name="Group 34">
            <a:extLst>
              <a:ext uri="{FF2B5EF4-FFF2-40B4-BE49-F238E27FC236}">
                <a16:creationId xmlns:a16="http://schemas.microsoft.com/office/drawing/2014/main" id="{D6023754-84F0-B84E-A8B4-0C7DF05D2C40}"/>
              </a:ext>
            </a:extLst>
          </p:cNvPr>
          <p:cNvGrpSpPr/>
          <p:nvPr/>
        </p:nvGrpSpPr>
        <p:grpSpPr>
          <a:xfrm>
            <a:off x="-35986" y="6215635"/>
            <a:ext cx="11480126" cy="329382"/>
            <a:chOff x="-35986" y="6215635"/>
            <a:chExt cx="11480126" cy="329382"/>
          </a:xfrm>
        </p:grpSpPr>
        <p:grpSp>
          <p:nvGrpSpPr>
            <p:cNvPr id="38" name="Group 37">
              <a:extLst>
                <a:ext uri="{FF2B5EF4-FFF2-40B4-BE49-F238E27FC236}">
                  <a16:creationId xmlns:a16="http://schemas.microsoft.com/office/drawing/2014/main" id="{940EF6FD-3CC2-E249-B100-25FE1DC73867}"/>
                </a:ext>
              </a:extLst>
            </p:cNvPr>
            <p:cNvGrpSpPr/>
            <p:nvPr/>
          </p:nvGrpSpPr>
          <p:grpSpPr>
            <a:xfrm>
              <a:off x="-35986" y="6406517"/>
              <a:ext cx="10834162" cy="138500"/>
              <a:chOff x="-35986" y="6316085"/>
              <a:chExt cx="10834162" cy="138500"/>
            </a:xfrm>
          </p:grpSpPr>
          <p:sp>
            <p:nvSpPr>
              <p:cNvPr id="46" name="TextBox 45">
                <a:extLst>
                  <a:ext uri="{FF2B5EF4-FFF2-40B4-BE49-F238E27FC236}">
                    <a16:creationId xmlns:a16="http://schemas.microsoft.com/office/drawing/2014/main" id="{CE9A2634-EE8D-A94E-B9C7-F405E6032FC7}"/>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7" name="TextBox 46">
                <a:extLst>
                  <a:ext uri="{FF2B5EF4-FFF2-40B4-BE49-F238E27FC236}">
                    <a16:creationId xmlns:a16="http://schemas.microsoft.com/office/drawing/2014/main" id="{A77D2D6A-5DE8-1540-9886-1528035C9A63}"/>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48" name="TextBox 47">
                <a:extLst>
                  <a:ext uri="{FF2B5EF4-FFF2-40B4-BE49-F238E27FC236}">
                    <a16:creationId xmlns:a16="http://schemas.microsoft.com/office/drawing/2014/main" id="{16C7FD02-1E54-6240-AEA2-668D6728F116}"/>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49" name="TextBox 48">
                <a:extLst>
                  <a:ext uri="{FF2B5EF4-FFF2-40B4-BE49-F238E27FC236}">
                    <a16:creationId xmlns:a16="http://schemas.microsoft.com/office/drawing/2014/main" id="{DE7D50FD-67C0-F743-B14E-BFB7E234257E}"/>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DA89D32A-7BFB-8743-8250-4DA4346EBDE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39" name="Group 38">
              <a:extLst>
                <a:ext uri="{FF2B5EF4-FFF2-40B4-BE49-F238E27FC236}">
                  <a16:creationId xmlns:a16="http://schemas.microsoft.com/office/drawing/2014/main" id="{ED72C4F8-757B-0149-A146-CFDF72EB4212}"/>
                </a:ext>
              </a:extLst>
            </p:cNvPr>
            <p:cNvGrpSpPr/>
            <p:nvPr/>
          </p:nvGrpSpPr>
          <p:grpSpPr>
            <a:xfrm>
              <a:off x="0" y="6215635"/>
              <a:ext cx="11444140" cy="131976"/>
              <a:chOff x="0" y="6058468"/>
              <a:chExt cx="11444140" cy="131976"/>
            </a:xfrm>
          </p:grpSpPr>
          <p:cxnSp>
            <p:nvCxnSpPr>
              <p:cNvPr id="40" name="Straight Arrow Connector 39">
                <a:extLst>
                  <a:ext uri="{FF2B5EF4-FFF2-40B4-BE49-F238E27FC236}">
                    <a16:creationId xmlns:a16="http://schemas.microsoft.com/office/drawing/2014/main" id="{A12FA1BA-F89F-A54F-ABD8-1B3C13B7E39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235FE34-0459-9544-B287-2244A16ECD1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73897ABB-BC7C-FD4E-A5B1-790E3DC5D3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382E1EEC-F845-5C40-BBDF-D4EAF83431A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A1715167-6C8B-E04D-97E1-A6F9AD04E61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CB6A6A34-63A9-0D45-8056-AC2AFD06E6D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388425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3AEC-0CC3-4173-9021-0B588299112B}"/>
              </a:ext>
            </a:extLst>
          </p:cNvPr>
          <p:cNvSpPr>
            <a:spLocks noGrp="1"/>
          </p:cNvSpPr>
          <p:nvPr>
            <p:ph type="title"/>
          </p:nvPr>
        </p:nvSpPr>
        <p:spPr/>
        <p:txBody>
          <a:bodyPr/>
          <a:lstStyle/>
          <a:p>
            <a:r>
              <a:rPr lang="en-US"/>
              <a:t>Azure SQL space management</a:t>
            </a:r>
          </a:p>
        </p:txBody>
      </p:sp>
      <p:sp>
        <p:nvSpPr>
          <p:cNvPr id="3" name="Rectangle 2">
            <a:extLst>
              <a:ext uri="{FF2B5EF4-FFF2-40B4-BE49-F238E27FC236}">
                <a16:creationId xmlns:a16="http://schemas.microsoft.com/office/drawing/2014/main" id="{B9685E3C-1E2C-5246-9143-C9318B49F99F}"/>
              </a:ext>
            </a:extLst>
          </p:cNvPr>
          <p:cNvSpPr/>
          <p:nvPr/>
        </p:nvSpPr>
        <p:spPr>
          <a:xfrm>
            <a:off x="492859" y="2758424"/>
            <a:ext cx="5141821" cy="2077492"/>
          </a:xfrm>
          <a:prstGeom prst="rect">
            <a:avLst/>
          </a:prstGeom>
        </p:spPr>
        <p:txBody>
          <a:bodyPr wrap="square">
            <a:spAutoFit/>
          </a:bodyPr>
          <a:lstStyle/>
          <a:p>
            <a:pPr lvl="0">
              <a:spcAft>
                <a:spcPts val="600"/>
              </a:spcAft>
            </a:pPr>
            <a:r>
              <a:rPr lang="en-US" sz="2000">
                <a:latin typeface="+mj-lt"/>
              </a:rPr>
              <a:t>Azure SQL Managed Instance</a:t>
            </a:r>
          </a:p>
          <a:p>
            <a:pPr>
              <a:spcAft>
                <a:spcPts val="600"/>
              </a:spcAft>
              <a:buClr>
                <a:schemeClr val="accent1"/>
              </a:buClr>
            </a:pPr>
            <a:r>
              <a:rPr lang="en-US" sz="1200"/>
              <a:t>Max storage for instance – </a:t>
            </a:r>
            <a:r>
              <a:rPr lang="en-US" sz="1200" err="1"/>
              <a:t>vCores</a:t>
            </a:r>
            <a:r>
              <a:rPr lang="en-US" sz="1200"/>
              <a:t> affect max storage (Business Critical = less size)</a:t>
            </a:r>
          </a:p>
          <a:p>
            <a:pPr>
              <a:spcAft>
                <a:spcPts val="600"/>
              </a:spcAft>
              <a:buClr>
                <a:schemeClr val="accent1"/>
              </a:buClr>
            </a:pPr>
            <a:r>
              <a:rPr lang="en-US" sz="1200"/>
              <a:t>Databases created as model default size (100Mb/8Mb and configurable)</a:t>
            </a:r>
          </a:p>
          <a:p>
            <a:pPr>
              <a:spcAft>
                <a:spcPts val="600"/>
              </a:spcAft>
              <a:buClr>
                <a:schemeClr val="accent1"/>
              </a:buClr>
            </a:pPr>
            <a:r>
              <a:rPr lang="en-US" sz="1200"/>
              <a:t>You can alter size and # files but not physical location</a:t>
            </a:r>
          </a:p>
          <a:p>
            <a:pPr>
              <a:spcAft>
                <a:spcPts val="600"/>
              </a:spcAft>
              <a:buClr>
                <a:schemeClr val="accent1"/>
              </a:buClr>
            </a:pPr>
            <a:r>
              <a:rPr lang="en-US" sz="1200"/>
              <a:t>Msg 1105 for database or Msg 1133 for max instance storage</a:t>
            </a:r>
          </a:p>
          <a:p>
            <a:pPr>
              <a:spcAft>
                <a:spcPts val="600"/>
              </a:spcAft>
              <a:buClr>
                <a:schemeClr val="accent1"/>
              </a:buClr>
            </a:pPr>
            <a:r>
              <a:rPr lang="en-US" sz="1200"/>
              <a:t>General Purpose Remote Storage performance can be affected by data/log file size</a:t>
            </a:r>
          </a:p>
        </p:txBody>
      </p:sp>
      <p:sp>
        <p:nvSpPr>
          <p:cNvPr id="18" name="Rectangle 17">
            <a:extLst>
              <a:ext uri="{FF2B5EF4-FFF2-40B4-BE49-F238E27FC236}">
                <a16:creationId xmlns:a16="http://schemas.microsoft.com/office/drawing/2014/main" id="{0D6E9022-982E-814A-B33F-E5A55681B8CD}"/>
              </a:ext>
            </a:extLst>
          </p:cNvPr>
          <p:cNvSpPr/>
          <p:nvPr/>
        </p:nvSpPr>
        <p:spPr>
          <a:xfrm>
            <a:off x="6465291" y="2758424"/>
            <a:ext cx="5141821" cy="1892826"/>
          </a:xfrm>
          <a:prstGeom prst="rect">
            <a:avLst/>
          </a:prstGeom>
        </p:spPr>
        <p:txBody>
          <a:bodyPr wrap="square">
            <a:spAutoFit/>
          </a:bodyPr>
          <a:lstStyle/>
          <a:p>
            <a:pPr lvl="0">
              <a:spcAft>
                <a:spcPts val="600"/>
              </a:spcAft>
            </a:pPr>
            <a:r>
              <a:rPr lang="en-US" sz="2000">
                <a:latin typeface="+mj-lt"/>
              </a:rPr>
              <a:t>Azure SQL Database</a:t>
            </a:r>
          </a:p>
          <a:p>
            <a:pPr lvl="0">
              <a:spcAft>
                <a:spcPts val="600"/>
              </a:spcAft>
              <a:buClr>
                <a:schemeClr val="accent1"/>
              </a:buClr>
            </a:pPr>
            <a:r>
              <a:rPr lang="en-US" sz="1200"/>
              <a:t>Data max size or MAXSIZE is the max possible size of a single database file (only 1 allowed)</a:t>
            </a:r>
          </a:p>
          <a:p>
            <a:pPr lvl="0">
              <a:spcAft>
                <a:spcPts val="600"/>
              </a:spcAft>
              <a:buClr>
                <a:schemeClr val="accent1"/>
              </a:buClr>
            </a:pPr>
            <a:r>
              <a:rPr lang="en-US" sz="1200"/>
              <a:t>Database file “</a:t>
            </a:r>
            <a:r>
              <a:rPr lang="en-US" sz="1200" err="1"/>
              <a:t>maxsize</a:t>
            </a:r>
            <a:r>
              <a:rPr lang="en-US" sz="1200"/>
              <a:t>” may grow to “Data max size”</a:t>
            </a:r>
          </a:p>
          <a:p>
            <a:pPr lvl="0">
              <a:spcAft>
                <a:spcPts val="600"/>
              </a:spcAft>
              <a:buClr>
                <a:schemeClr val="accent1"/>
              </a:buClr>
            </a:pPr>
            <a:r>
              <a:rPr lang="en-US" sz="1200"/>
              <a:t>Hyperscale creates </a:t>
            </a:r>
            <a:r>
              <a:rPr lang="en-US" sz="1200" err="1"/>
              <a:t>db</a:t>
            </a:r>
            <a:r>
              <a:rPr lang="en-US" sz="1200"/>
              <a:t> of 40Gb and grows automatically</a:t>
            </a:r>
          </a:p>
          <a:p>
            <a:pPr lvl="0">
              <a:spcAft>
                <a:spcPts val="600"/>
              </a:spcAft>
              <a:buClr>
                <a:schemeClr val="accent1"/>
              </a:buClr>
            </a:pPr>
            <a:r>
              <a:rPr lang="en-US" sz="1200"/>
              <a:t>Transaction Log maximum is 30% above “Data max size”</a:t>
            </a:r>
          </a:p>
          <a:p>
            <a:pPr lvl="0">
              <a:spcAft>
                <a:spcPts val="600"/>
              </a:spcAft>
              <a:buClr>
                <a:schemeClr val="accent1"/>
              </a:buClr>
            </a:pPr>
            <a:r>
              <a:rPr lang="en-US" sz="1200"/>
              <a:t>Log regularly truncated due to automatic backups (ADR on by default)</a:t>
            </a:r>
          </a:p>
        </p:txBody>
      </p:sp>
      <p:pic>
        <p:nvPicPr>
          <p:cNvPr id="19" name="Graphic 18">
            <a:extLst>
              <a:ext uri="{FF2B5EF4-FFF2-40B4-BE49-F238E27FC236}">
                <a16:creationId xmlns:a16="http://schemas.microsoft.com/office/drawing/2014/main" id="{63BC27FF-E465-6B40-B03D-8FAB2A383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729563"/>
            <a:ext cx="699811" cy="695905"/>
          </a:xfrm>
          <a:prstGeom prst="rect">
            <a:avLst/>
          </a:prstGeom>
        </p:spPr>
      </p:pic>
      <p:pic>
        <p:nvPicPr>
          <p:cNvPr id="20" name="Graphic 19">
            <a:extLst>
              <a:ext uri="{FF2B5EF4-FFF2-40B4-BE49-F238E27FC236}">
                <a16:creationId xmlns:a16="http://schemas.microsoft.com/office/drawing/2014/main" id="{A149A1C5-C046-744D-B7FE-48751225C9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729954"/>
            <a:ext cx="699811" cy="695905"/>
          </a:xfrm>
          <a:prstGeom prst="rect">
            <a:avLst/>
          </a:prstGeom>
        </p:spPr>
      </p:pic>
      <p:cxnSp>
        <p:nvCxnSpPr>
          <p:cNvPr id="22" name="Straight Connector 21">
            <a:extLst>
              <a:ext uri="{FF2B5EF4-FFF2-40B4-BE49-F238E27FC236}">
                <a16:creationId xmlns:a16="http://schemas.microsoft.com/office/drawing/2014/main" id="{75D60FB4-7029-3040-92B1-D6BEC2227775}"/>
              </a:ext>
            </a:extLst>
          </p:cNvPr>
          <p:cNvCxnSpPr>
            <a:cxnSpLocks/>
          </p:cNvCxnSpPr>
          <p:nvPr/>
        </p:nvCxnSpPr>
        <p:spPr>
          <a:xfrm>
            <a:off x="588263"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EF4F168-E1F6-8C43-8D9F-1450693C9F51}"/>
              </a:ext>
            </a:extLst>
          </p:cNvPr>
          <p:cNvCxnSpPr>
            <a:cxnSpLocks/>
          </p:cNvCxnSpPr>
          <p:nvPr/>
        </p:nvCxnSpPr>
        <p:spPr>
          <a:xfrm>
            <a:off x="6535981"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B814EE4-9334-FC4C-A5F0-C9DBAF090DCB}"/>
              </a:ext>
            </a:extLst>
          </p:cNvPr>
          <p:cNvGrpSpPr/>
          <p:nvPr/>
        </p:nvGrpSpPr>
        <p:grpSpPr>
          <a:xfrm>
            <a:off x="-35986" y="6215635"/>
            <a:ext cx="11480126" cy="329382"/>
            <a:chOff x="-35986" y="6215635"/>
            <a:chExt cx="11480126" cy="329382"/>
          </a:xfrm>
        </p:grpSpPr>
        <p:grpSp>
          <p:nvGrpSpPr>
            <p:cNvPr id="23" name="Group 22">
              <a:extLst>
                <a:ext uri="{FF2B5EF4-FFF2-40B4-BE49-F238E27FC236}">
                  <a16:creationId xmlns:a16="http://schemas.microsoft.com/office/drawing/2014/main" id="{002F0070-F65B-E14B-9F29-440B3A7D761D}"/>
                </a:ext>
              </a:extLst>
            </p:cNvPr>
            <p:cNvGrpSpPr/>
            <p:nvPr/>
          </p:nvGrpSpPr>
          <p:grpSpPr>
            <a:xfrm>
              <a:off x="-35986" y="6406517"/>
              <a:ext cx="10834162" cy="138500"/>
              <a:chOff x="-35986" y="6316085"/>
              <a:chExt cx="10834162" cy="138500"/>
            </a:xfrm>
          </p:grpSpPr>
          <p:sp>
            <p:nvSpPr>
              <p:cNvPr id="32" name="TextBox 31">
                <a:extLst>
                  <a:ext uri="{FF2B5EF4-FFF2-40B4-BE49-F238E27FC236}">
                    <a16:creationId xmlns:a16="http://schemas.microsoft.com/office/drawing/2014/main" id="{DA3E1BCF-4273-F14D-9936-DF251D6A89E9}"/>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33" name="TextBox 32">
                <a:extLst>
                  <a:ext uri="{FF2B5EF4-FFF2-40B4-BE49-F238E27FC236}">
                    <a16:creationId xmlns:a16="http://schemas.microsoft.com/office/drawing/2014/main" id="{45C96486-ED58-0D41-BF59-65B87EFA1099}"/>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34" name="TextBox 33">
                <a:extLst>
                  <a:ext uri="{FF2B5EF4-FFF2-40B4-BE49-F238E27FC236}">
                    <a16:creationId xmlns:a16="http://schemas.microsoft.com/office/drawing/2014/main" id="{3D658201-27C5-8845-80CB-FE82FA610EA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5" name="TextBox 34">
                <a:extLst>
                  <a:ext uri="{FF2B5EF4-FFF2-40B4-BE49-F238E27FC236}">
                    <a16:creationId xmlns:a16="http://schemas.microsoft.com/office/drawing/2014/main" id="{D8DF072B-AD29-614C-954E-8B2B9A67050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6" name="TextBox 35">
                <a:extLst>
                  <a:ext uri="{FF2B5EF4-FFF2-40B4-BE49-F238E27FC236}">
                    <a16:creationId xmlns:a16="http://schemas.microsoft.com/office/drawing/2014/main" id="{D6149AC0-10B7-A644-B5DC-834C6986F589}"/>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4" name="Group 23">
              <a:extLst>
                <a:ext uri="{FF2B5EF4-FFF2-40B4-BE49-F238E27FC236}">
                  <a16:creationId xmlns:a16="http://schemas.microsoft.com/office/drawing/2014/main" id="{5C5D97EA-6535-DD45-ABBA-A3BEEDEEF137}"/>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790B5AFF-C1DC-1A46-A43D-06B25455454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02BD690-16AC-6C4A-A6FD-3191353B359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96269A77-5A3E-EC49-B84E-FB900C473A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1D838DE-A229-E648-8034-D89B518E8F2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4A2FCA4F-3B30-3242-BDD7-D971DD6B6B6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229C1FFD-CA2D-464F-8945-F26E26F5A32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14487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If your data max size in Azure SQL Database is 10GB, what is the maximum transaction log size?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1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3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5 GB</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10 GB</a:t>
            </a:r>
          </a:p>
        </p:txBody>
      </p:sp>
      <p:sp>
        <p:nvSpPr>
          <p:cNvPr id="5" name="Rectangle: Rounded Corners 4">
            <a:extLst>
              <a:ext uri="{FF2B5EF4-FFF2-40B4-BE49-F238E27FC236}">
                <a16:creationId xmlns:a16="http://schemas.microsoft.com/office/drawing/2014/main" id="{FBE7898E-2A45-4828-9881-1ABF908FCE20}"/>
              </a:ext>
            </a:extLst>
          </p:cNvPr>
          <p:cNvSpPr/>
          <p:nvPr/>
        </p:nvSpPr>
        <p:spPr bwMode="auto">
          <a:xfrm>
            <a:off x="6573327" y="2256014"/>
            <a:ext cx="5030409" cy="46993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85464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D034C3F5-E936-F743-B7E4-9BC9DF092906}"/>
              </a:ext>
            </a:extLst>
          </p:cNvPr>
          <p:cNvGrpSpPr/>
          <p:nvPr/>
        </p:nvGrpSpPr>
        <p:grpSpPr>
          <a:xfrm>
            <a:off x="5555648" y="2758666"/>
            <a:ext cx="1542851" cy="2118997"/>
            <a:chOff x="3430175" y="1144324"/>
            <a:chExt cx="1408158" cy="1837969"/>
          </a:xfrm>
        </p:grpSpPr>
        <p:sp>
          <p:nvSpPr>
            <p:cNvPr id="103" name="Rectangle 102">
              <a:extLst>
                <a:ext uri="{FF2B5EF4-FFF2-40B4-BE49-F238E27FC236}">
                  <a16:creationId xmlns:a16="http://schemas.microsoft.com/office/drawing/2014/main" id="{1150193B-7F34-B742-9CF2-799EBE8A958E}"/>
                </a:ext>
              </a:extLst>
            </p:cNvPr>
            <p:cNvSpPr/>
            <p:nvPr/>
          </p:nvSpPr>
          <p:spPr>
            <a:xfrm>
              <a:off x="3430175" y="1144324"/>
              <a:ext cx="1408158" cy="1837969"/>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104.42.238.205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104" name="Rectangle 103">
              <a:extLst>
                <a:ext uri="{FF2B5EF4-FFF2-40B4-BE49-F238E27FC236}">
                  <a16:creationId xmlns:a16="http://schemas.microsoft.com/office/drawing/2014/main" id="{E883FC1A-35F0-844E-A168-187329DBAE11}"/>
                </a:ext>
              </a:extLst>
            </p:cNvPr>
            <p:cNvSpPr/>
            <p:nvPr/>
          </p:nvSpPr>
          <p:spPr>
            <a:xfrm>
              <a:off x="3565296" y="123525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5" name="Rectangle 104">
              <a:extLst>
                <a:ext uri="{FF2B5EF4-FFF2-40B4-BE49-F238E27FC236}">
                  <a16:creationId xmlns:a16="http://schemas.microsoft.com/office/drawing/2014/main" id="{11172C88-5394-AF4D-A6B3-0E6EDBD7D4CF}"/>
                </a:ext>
              </a:extLst>
            </p:cNvPr>
            <p:cNvSpPr/>
            <p:nvPr/>
          </p:nvSpPr>
          <p:spPr>
            <a:xfrm>
              <a:off x="4190537" y="123307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7F4AA069-7DC0-794F-B535-05891433F53C}"/>
                </a:ext>
              </a:extLst>
            </p:cNvPr>
            <p:cNvSpPr/>
            <p:nvPr/>
          </p:nvSpPr>
          <p:spPr>
            <a:xfrm>
              <a:off x="3565296" y="174256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7" name="Rectangle 106">
              <a:extLst>
                <a:ext uri="{FF2B5EF4-FFF2-40B4-BE49-F238E27FC236}">
                  <a16:creationId xmlns:a16="http://schemas.microsoft.com/office/drawing/2014/main" id="{9828A9CB-FAEC-164F-847A-863BD595B7B2}"/>
                </a:ext>
              </a:extLst>
            </p:cNvPr>
            <p:cNvSpPr/>
            <p:nvPr/>
          </p:nvSpPr>
          <p:spPr>
            <a:xfrm>
              <a:off x="3565296" y="224274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8" name="Rectangle 107">
              <a:extLst>
                <a:ext uri="{FF2B5EF4-FFF2-40B4-BE49-F238E27FC236}">
                  <a16:creationId xmlns:a16="http://schemas.microsoft.com/office/drawing/2014/main" id="{67C67966-48D5-EC4A-9308-29D28A12E96B}"/>
                </a:ext>
              </a:extLst>
            </p:cNvPr>
            <p:cNvSpPr/>
            <p:nvPr/>
          </p:nvSpPr>
          <p:spPr>
            <a:xfrm>
              <a:off x="4190537" y="224055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CD1E8438-4C81-4E59-B499-FDEEE7FE44A3}"/>
              </a:ext>
            </a:extLst>
          </p:cNvPr>
          <p:cNvGrpSpPr/>
          <p:nvPr/>
        </p:nvGrpSpPr>
        <p:grpSpPr>
          <a:xfrm>
            <a:off x="7973452" y="3579920"/>
            <a:ext cx="3367528" cy="2028138"/>
            <a:chOff x="7496062" y="3856998"/>
            <a:chExt cx="3367528" cy="2028138"/>
          </a:xfrm>
          <a:solidFill>
            <a:schemeClr val="bg1">
              <a:lumMod val="40000"/>
              <a:lumOff val="60000"/>
            </a:schemeClr>
          </a:solidFill>
        </p:grpSpPr>
        <p:sp>
          <p:nvSpPr>
            <p:cNvPr id="41" name="Rectangle 40">
              <a:extLst>
                <a:ext uri="{FF2B5EF4-FFF2-40B4-BE49-F238E27FC236}">
                  <a16:creationId xmlns:a16="http://schemas.microsoft.com/office/drawing/2014/main" id="{C5923705-98A3-4FF9-967C-04ED844731EA}"/>
                </a:ext>
              </a:extLst>
            </p:cNvPr>
            <p:cNvSpPr/>
            <p:nvPr/>
          </p:nvSpPr>
          <p:spPr>
            <a:xfrm>
              <a:off x="9261662" y="495381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DA80C193-B832-4558-993A-36E89AA7A564}"/>
                </a:ext>
              </a:extLst>
            </p:cNvPr>
            <p:cNvSpPr/>
            <p:nvPr/>
          </p:nvSpPr>
          <p:spPr>
            <a:xfrm>
              <a:off x="9261662" y="385699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17E16FBA-8D47-4CB1-91EC-72FE3BB06900}"/>
                </a:ext>
              </a:extLst>
            </p:cNvPr>
            <p:cNvSpPr/>
            <p:nvPr/>
          </p:nvSpPr>
          <p:spPr>
            <a:xfrm>
              <a:off x="7504736" y="4953819"/>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2A9274F-E4FA-4FE9-B218-94FC5546FB67}"/>
                </a:ext>
              </a:extLst>
            </p:cNvPr>
            <p:cNvSpPr/>
            <p:nvPr/>
          </p:nvSpPr>
          <p:spPr>
            <a:xfrm>
              <a:off x="7496062" y="3857005"/>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46B8E459-60C3-6049-AFE9-1EF38E00FB16}"/>
              </a:ext>
            </a:extLst>
          </p:cNvPr>
          <p:cNvGrpSpPr/>
          <p:nvPr/>
        </p:nvGrpSpPr>
        <p:grpSpPr>
          <a:xfrm>
            <a:off x="2067151" y="2078301"/>
            <a:ext cx="8280109" cy="1638607"/>
            <a:chOff x="2067151" y="2078301"/>
            <a:chExt cx="8280109" cy="1638607"/>
          </a:xfrm>
        </p:grpSpPr>
        <p:cxnSp>
          <p:nvCxnSpPr>
            <p:cNvPr id="47" name="Connector: Elbow 46">
              <a:extLst>
                <a:ext uri="{FF2B5EF4-FFF2-40B4-BE49-F238E27FC236}">
                  <a16:creationId xmlns:a16="http://schemas.microsoft.com/office/drawing/2014/main" id="{80EF248F-9A25-4DA4-9ED3-F5075ECBABD3}"/>
                </a:ext>
              </a:extLst>
            </p:cNvPr>
            <p:cNvCxnSpPr>
              <a:cxnSpLocks/>
              <a:stCxn id="106" idx="3"/>
            </p:cNvCxnSpPr>
            <p:nvPr/>
          </p:nvCxnSpPr>
          <p:spPr>
            <a:xfrm flipV="1">
              <a:off x="6302359" y="2078301"/>
              <a:ext cx="4044901" cy="1638413"/>
            </a:xfrm>
            <a:prstGeom prst="bentConnector3">
              <a:avLst>
                <a:gd name="adj1" fmla="val 33096"/>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067151" y="3396438"/>
              <a:ext cx="3636543" cy="320470"/>
              <a:chOff x="2071273" y="4182870"/>
              <a:chExt cx="3636543" cy="320469"/>
            </a:xfrm>
          </p:grpSpPr>
          <p:sp>
            <p:nvSpPr>
              <p:cNvPr id="49" name="TextBox 48">
                <a:extLst>
                  <a:ext uri="{FF2B5EF4-FFF2-40B4-BE49-F238E27FC236}">
                    <a16:creationId xmlns:a16="http://schemas.microsoft.com/office/drawing/2014/main" id="{588A60B2-7C2C-4D3A-9A33-6F1FC398EC7B}"/>
                  </a:ext>
                </a:extLst>
              </p:cNvPr>
              <p:cNvSpPr txBox="1"/>
              <p:nvPr/>
            </p:nvSpPr>
            <p:spPr>
              <a:xfrm>
                <a:off x="2071273" y="4182870"/>
                <a:ext cx="622543" cy="307776"/>
              </a:xfrm>
              <a:prstGeom prst="rect">
                <a:avLst/>
              </a:prstGeom>
              <a:noFill/>
              <a:ln w="127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proxy</a:t>
                </a:r>
                <a:endParaRPr kumimoji="0" lang="en-US" sz="1400" b="1" i="0" u="none" strike="noStrike" kern="1200" cap="none" spc="0" normalizeH="0" baseline="0" noProof="0">
                  <a:ln>
                    <a:noFill/>
                  </a:ln>
                  <a:solidFill>
                    <a:srgbClr val="000000"/>
                  </a:solidFill>
                  <a:effectLst/>
                  <a:uLnTx/>
                  <a:uFillTx/>
                  <a:latin typeface="Segoe UI"/>
                  <a:ea typeface="+mn-ea"/>
                  <a:cs typeface="+mn-cs"/>
                </a:endParaRPr>
              </a:p>
            </p:txBody>
          </p:sp>
          <p:cxnSp>
            <p:nvCxnSpPr>
              <p:cNvPr id="46" name="Straight Connector 45">
                <a:extLst>
                  <a:ext uri="{FF2B5EF4-FFF2-40B4-BE49-F238E27FC236}">
                    <a16:creationId xmlns:a16="http://schemas.microsoft.com/office/drawing/2014/main" id="{1B257DC9-BD86-42CA-8FDE-8B1070F2E290}"/>
                  </a:ext>
                </a:extLst>
              </p:cNvPr>
              <p:cNvCxnSpPr>
                <a:cxnSpLocks/>
                <a:stCxn id="101" idx="3"/>
                <a:endCxn id="106" idx="1"/>
              </p:cNvCxnSpPr>
              <p:nvPr/>
            </p:nvCxnSpPr>
            <p:spPr>
              <a:xfrm flipV="1">
                <a:off x="2124517" y="4503146"/>
                <a:ext cx="3583299" cy="193"/>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60F783DD-A2EB-460E-B718-DD6B0C2F587E}"/>
              </a:ext>
            </a:extLst>
          </p:cNvPr>
          <p:cNvSpPr txBox="1"/>
          <p:nvPr/>
        </p:nvSpPr>
        <p:spPr>
          <a:xfrm>
            <a:off x="497171" y="2154657"/>
            <a:ext cx="434566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104.42.238.205,</a:t>
            </a:r>
            <a:r>
              <a:rPr kumimoji="0" lang="en-US" sz="1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1433</a:t>
            </a:r>
          </a:p>
        </p:txBody>
      </p:sp>
      <p:grpSp>
        <p:nvGrpSpPr>
          <p:cNvPr id="8" name="Group 7">
            <a:extLst>
              <a:ext uri="{FF2B5EF4-FFF2-40B4-BE49-F238E27FC236}">
                <a16:creationId xmlns:a16="http://schemas.microsoft.com/office/drawing/2014/main" id="{FB38CCFD-C06E-274D-AAB7-3D77DF1E518E}"/>
              </a:ext>
            </a:extLst>
          </p:cNvPr>
          <p:cNvGrpSpPr/>
          <p:nvPr/>
        </p:nvGrpSpPr>
        <p:grpSpPr>
          <a:xfrm>
            <a:off x="1539769" y="4123717"/>
            <a:ext cx="6787039" cy="1401670"/>
            <a:chOff x="1539769" y="4123717"/>
            <a:chExt cx="6787039" cy="1401670"/>
          </a:xfrm>
        </p:grpSpPr>
        <p:cxnSp>
          <p:nvCxnSpPr>
            <p:cNvPr id="51" name="Connector: Elbow 50">
              <a:extLst>
                <a:ext uri="{FF2B5EF4-FFF2-40B4-BE49-F238E27FC236}">
                  <a16:creationId xmlns:a16="http://schemas.microsoft.com/office/drawing/2014/main" id="{445B7420-9E3F-4A33-BA41-416713F5745F}"/>
                </a:ext>
              </a:extLst>
            </p:cNvPr>
            <p:cNvCxnSpPr>
              <a:cxnSpLocks/>
              <a:stCxn id="99" idx="1"/>
            </p:cNvCxnSpPr>
            <p:nvPr/>
          </p:nvCxnSpPr>
          <p:spPr>
            <a:xfrm rot="10800000">
              <a:off x="1625165" y="4123717"/>
              <a:ext cx="6701643" cy="881804"/>
            </a:xfrm>
            <a:prstGeom prst="bentConnector3">
              <a:avLst>
                <a:gd name="adj1" fmla="val 100030"/>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1539769" y="5102602"/>
              <a:ext cx="1562223"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(2) redirect-query</a:t>
              </a:r>
            </a:p>
          </p:txBody>
        </p:sp>
        <p:sp>
          <p:nvSpPr>
            <p:cNvPr id="73" name="TextBox 72">
              <a:extLst>
                <a:ext uri="{FF2B5EF4-FFF2-40B4-BE49-F238E27FC236}">
                  <a16:creationId xmlns:a16="http://schemas.microsoft.com/office/drawing/2014/main" id="{8FDEA48C-FB29-434C-8978-DE3A20D21CE3}"/>
                </a:ext>
              </a:extLst>
            </p:cNvPr>
            <p:cNvSpPr txBox="1"/>
            <p:nvPr/>
          </p:nvSpPr>
          <p:spPr>
            <a:xfrm>
              <a:off x="4704437" y="5086805"/>
              <a:ext cx="3427502" cy="4385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13.123.237.158, </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11000 -11999]</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92347" y="1758519"/>
            <a:ext cx="46216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grpSp>
        <p:nvGrpSpPr>
          <p:cNvPr id="58" name="Group 57">
            <a:extLst>
              <a:ext uri="{FF2B5EF4-FFF2-40B4-BE49-F238E27FC236}">
                <a16:creationId xmlns:a16="http://schemas.microsoft.com/office/drawing/2014/main" id="{DD8236D8-616D-4A8B-B8A4-91E561027898}"/>
              </a:ext>
            </a:extLst>
          </p:cNvPr>
          <p:cNvGrpSpPr/>
          <p:nvPr/>
        </p:nvGrpSpPr>
        <p:grpSpPr>
          <a:xfrm>
            <a:off x="5555648" y="1630083"/>
            <a:ext cx="1542851" cy="949994"/>
            <a:chOff x="3430175" y="1144325"/>
            <a:chExt cx="1408158" cy="824003"/>
          </a:xfrm>
        </p:grpSpPr>
        <p:sp>
          <p:nvSpPr>
            <p:cNvPr id="56" name="Rectangle 55">
              <a:extLst>
                <a:ext uri="{FF2B5EF4-FFF2-40B4-BE49-F238E27FC236}">
                  <a16:creationId xmlns:a16="http://schemas.microsoft.com/office/drawing/2014/main" id="{EA0DA7CB-08E1-429E-A6CE-FC60451F0520}"/>
                </a:ext>
              </a:extLst>
            </p:cNvPr>
            <p:cNvSpPr/>
            <p:nvPr/>
          </p:nvSpPr>
          <p:spPr>
            <a:xfrm>
              <a:off x="3430175" y="1144325"/>
              <a:ext cx="1408158" cy="824003"/>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23.99.34.75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65" name="Rectangle 64">
              <a:extLst>
                <a:ext uri="{FF2B5EF4-FFF2-40B4-BE49-F238E27FC236}">
                  <a16:creationId xmlns:a16="http://schemas.microsoft.com/office/drawing/2014/main" id="{81533960-AF88-440B-AD85-D3A7603D1D89}"/>
                </a:ext>
              </a:extLst>
            </p:cNvPr>
            <p:cNvSpPr/>
            <p:nvPr/>
          </p:nvSpPr>
          <p:spPr>
            <a:xfrm>
              <a:off x="3565296" y="1256687"/>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66" name="Rectangle 65">
              <a:extLst>
                <a:ext uri="{FF2B5EF4-FFF2-40B4-BE49-F238E27FC236}">
                  <a16:creationId xmlns:a16="http://schemas.microsoft.com/office/drawing/2014/main" id="{9C033A14-7EC2-495D-8183-1A7E621550D1}"/>
                </a:ext>
              </a:extLst>
            </p:cNvPr>
            <p:cNvSpPr/>
            <p:nvPr/>
          </p:nvSpPr>
          <p:spPr>
            <a:xfrm>
              <a:off x="4190537" y="1254506"/>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BD8CE8DC-D532-4FDE-8B0E-29D0D3B7F652}"/>
              </a:ext>
            </a:extLst>
          </p:cNvPr>
          <p:cNvSpPr/>
          <p:nvPr/>
        </p:nvSpPr>
        <p:spPr>
          <a:xfrm>
            <a:off x="4704437" y="1197017"/>
            <a:ext cx="6902346" cy="4411040"/>
          </a:xfrm>
          <a:prstGeom prst="rect">
            <a:avLst/>
          </a:prstGeom>
          <a:noFill/>
          <a:ln w="1270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D6EE6625-1E1A-C34A-9CEE-357F6F3C92EE}"/>
              </a:ext>
            </a:extLst>
          </p:cNvPr>
          <p:cNvGrpSpPr/>
          <p:nvPr/>
        </p:nvGrpSpPr>
        <p:grpSpPr>
          <a:xfrm>
            <a:off x="1741027" y="3979623"/>
            <a:ext cx="3962667" cy="450665"/>
            <a:chOff x="1741027" y="3979623"/>
            <a:chExt cx="3962667" cy="450665"/>
          </a:xfrm>
        </p:grpSpPr>
        <p:cxnSp>
          <p:nvCxnSpPr>
            <p:cNvPr id="50" name="Connector: Elbow 49">
              <a:extLst>
                <a:ext uri="{FF2B5EF4-FFF2-40B4-BE49-F238E27FC236}">
                  <a16:creationId xmlns:a16="http://schemas.microsoft.com/office/drawing/2014/main" id="{5A4EC314-FCB0-4EE6-9E39-F57B963FD0EA}"/>
                </a:ext>
              </a:extLst>
            </p:cNvPr>
            <p:cNvCxnSpPr>
              <a:cxnSpLocks/>
              <a:endCxn id="107" idx="1"/>
            </p:cNvCxnSpPr>
            <p:nvPr/>
          </p:nvCxnSpPr>
          <p:spPr>
            <a:xfrm>
              <a:off x="1879227" y="4137664"/>
              <a:ext cx="3824467" cy="155699"/>
            </a:xfrm>
            <a:prstGeom prst="bentConnector3">
              <a:avLst>
                <a:gd name="adj1" fmla="val 28"/>
              </a:avLst>
            </a:prstGeom>
            <a:ln w="127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32309" y="3979623"/>
              <a:ext cx="169450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 redirect-find-</a:t>
              </a:r>
              <a:r>
                <a:rPr kumimoji="0" lang="en-US" sz="1400" b="0" i="0" u="none" strike="noStrike" kern="1200" cap="none" spc="0" normalizeH="0" baseline="0" noProof="0" err="1">
                  <a:ln>
                    <a:noFill/>
                  </a:ln>
                  <a:solidFill>
                    <a:srgbClr val="000000"/>
                  </a:solidFill>
                  <a:effectLst/>
                  <a:uLnTx/>
                  <a:uFillTx/>
                  <a:latin typeface="Segoe UI"/>
                  <a:ea typeface="+mn-ea"/>
                  <a:cs typeface="+mn-cs"/>
                </a:rPr>
                <a:t>db</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67" name="Connector: Elbow 66">
              <a:extLst>
                <a:ext uri="{FF2B5EF4-FFF2-40B4-BE49-F238E27FC236}">
                  <a16:creationId xmlns:a16="http://schemas.microsoft.com/office/drawing/2014/main" id="{6728CC66-F24E-427B-BA10-6789892C0A5D}"/>
                </a:ext>
              </a:extLst>
            </p:cNvPr>
            <p:cNvCxnSpPr>
              <a:cxnSpLocks/>
            </p:cNvCxnSpPr>
            <p:nvPr/>
          </p:nvCxnSpPr>
          <p:spPr>
            <a:xfrm>
              <a:off x="1741027" y="4147392"/>
              <a:ext cx="3924970" cy="282896"/>
            </a:xfrm>
            <a:prstGeom prst="bentConnector3">
              <a:avLst>
                <a:gd name="adj1" fmla="val 48"/>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3A72C5B-A33F-4484-949A-ED6BFC1EEF71}"/>
              </a:ext>
            </a:extLst>
          </p:cNvPr>
          <p:cNvSpPr txBox="1"/>
          <p:nvPr/>
        </p:nvSpPr>
        <p:spPr>
          <a:xfrm>
            <a:off x="4760944" y="1218072"/>
            <a:ext cx="16885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WEST US</a:t>
            </a:r>
          </a:p>
        </p:txBody>
      </p:sp>
      <p:sp>
        <p:nvSpPr>
          <p:cNvPr id="4" name="Title 3">
            <a:extLst>
              <a:ext uri="{FF2B5EF4-FFF2-40B4-BE49-F238E27FC236}">
                <a16:creationId xmlns:a16="http://schemas.microsoft.com/office/drawing/2014/main" id="{9A6EF5E9-C0D8-B04A-BAB6-E448996ECC66}"/>
              </a:ext>
            </a:extLst>
          </p:cNvPr>
          <p:cNvSpPr>
            <a:spLocks noGrp="1"/>
          </p:cNvSpPr>
          <p:nvPr>
            <p:ph type="title"/>
          </p:nvPr>
        </p:nvSpPr>
        <p:spPr>
          <a:xfrm>
            <a:off x="588263" y="457200"/>
            <a:ext cx="11018520" cy="553998"/>
          </a:xfrm>
        </p:spPr>
        <p:txBody>
          <a:bodyPr/>
          <a:lstStyle/>
          <a:p>
            <a:pPr lvl="0" defTabSz="932719">
              <a:defRPr/>
            </a:pPr>
            <a:r>
              <a:rPr lang="en-US" spc="-51">
                <a:solidFill>
                  <a:srgbClr val="000000"/>
                </a:solidFill>
              </a:rPr>
              <a:t>SQL connectivity architecture</a:t>
            </a:r>
            <a:endParaRPr lang="en-US"/>
          </a:p>
        </p:txBody>
      </p:sp>
      <p:grpSp>
        <p:nvGrpSpPr>
          <p:cNvPr id="54" name="Group 53">
            <a:extLst>
              <a:ext uri="{FF2B5EF4-FFF2-40B4-BE49-F238E27FC236}">
                <a16:creationId xmlns:a16="http://schemas.microsoft.com/office/drawing/2014/main" id="{BE6CAF5C-C981-9A40-99C7-81B36517C546}"/>
              </a:ext>
            </a:extLst>
          </p:cNvPr>
          <p:cNvGrpSpPr/>
          <p:nvPr/>
        </p:nvGrpSpPr>
        <p:grpSpPr>
          <a:xfrm>
            <a:off x="8076124" y="1373587"/>
            <a:ext cx="3294283" cy="1957248"/>
            <a:chOff x="7867987" y="837799"/>
            <a:chExt cx="3294283" cy="1957248"/>
          </a:xfrm>
        </p:grpSpPr>
        <p:sp>
          <p:nvSpPr>
            <p:cNvPr id="11" name="Rectangle 10">
              <a:extLst>
                <a:ext uri="{FF2B5EF4-FFF2-40B4-BE49-F238E27FC236}">
                  <a16:creationId xmlns:a16="http://schemas.microsoft.com/office/drawing/2014/main" id="{9542D2F2-FDCB-44FC-8B16-65E3D96938D3}"/>
                </a:ext>
              </a:extLst>
            </p:cNvPr>
            <p:cNvSpPr/>
            <p:nvPr/>
          </p:nvSpPr>
          <p:spPr>
            <a:xfrm>
              <a:off x="7867987" y="837799"/>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85" name="Graphic 84">
              <a:extLst>
                <a:ext uri="{FF2B5EF4-FFF2-40B4-BE49-F238E27FC236}">
                  <a16:creationId xmlns:a16="http://schemas.microsoft.com/office/drawing/2014/main" id="{DA51A363-6512-AB46-BA19-0532C01D09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246" y="1201120"/>
              <a:ext cx="699811" cy="695905"/>
            </a:xfrm>
            <a:prstGeom prst="rect">
              <a:avLst/>
            </a:prstGeom>
          </p:spPr>
        </p:pic>
        <p:pic>
          <p:nvPicPr>
            <p:cNvPr id="86" name="Graphic 85">
              <a:extLst>
                <a:ext uri="{FF2B5EF4-FFF2-40B4-BE49-F238E27FC236}">
                  <a16:creationId xmlns:a16="http://schemas.microsoft.com/office/drawing/2014/main" id="{9879862B-C067-6044-93F8-C77A472EAC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2887" y="1006758"/>
              <a:ext cx="490267" cy="487531"/>
            </a:xfrm>
            <a:prstGeom prst="rect">
              <a:avLst/>
            </a:prstGeom>
          </p:spPr>
        </p:pic>
        <p:pic>
          <p:nvPicPr>
            <p:cNvPr id="87" name="Graphic 86">
              <a:extLst>
                <a:ext uri="{FF2B5EF4-FFF2-40B4-BE49-F238E27FC236}">
                  <a16:creationId xmlns:a16="http://schemas.microsoft.com/office/drawing/2014/main" id="{27BF588E-3264-6E4E-A0C2-192AECAFE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1006758"/>
              <a:ext cx="490267" cy="487531"/>
            </a:xfrm>
            <a:prstGeom prst="rect">
              <a:avLst/>
            </a:prstGeom>
          </p:spPr>
        </p:pic>
        <p:pic>
          <p:nvPicPr>
            <p:cNvPr id="88" name="Graphic 87">
              <a:extLst>
                <a:ext uri="{FF2B5EF4-FFF2-40B4-BE49-F238E27FC236}">
                  <a16:creationId xmlns:a16="http://schemas.microsoft.com/office/drawing/2014/main" id="{C05006F5-587B-1A4C-A066-A203202DB3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1006758"/>
              <a:ext cx="490267" cy="487531"/>
            </a:xfrm>
            <a:prstGeom prst="rect">
              <a:avLst/>
            </a:prstGeom>
          </p:spPr>
        </p:pic>
        <p:pic>
          <p:nvPicPr>
            <p:cNvPr id="89" name="Graphic 88">
              <a:extLst>
                <a:ext uri="{FF2B5EF4-FFF2-40B4-BE49-F238E27FC236}">
                  <a16:creationId xmlns:a16="http://schemas.microsoft.com/office/drawing/2014/main" id="{947527B3-CBD7-5B49-BE88-78BEEDFB2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2005076"/>
              <a:ext cx="490267" cy="487531"/>
            </a:xfrm>
            <a:prstGeom prst="rect">
              <a:avLst/>
            </a:prstGeom>
          </p:spPr>
        </p:pic>
        <p:pic>
          <p:nvPicPr>
            <p:cNvPr id="90" name="Graphic 89">
              <a:extLst>
                <a:ext uri="{FF2B5EF4-FFF2-40B4-BE49-F238E27FC236}">
                  <a16:creationId xmlns:a16="http://schemas.microsoft.com/office/drawing/2014/main" id="{8DDF5C09-096B-AF47-9E9D-5B71B2D4F9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2005076"/>
              <a:ext cx="490267" cy="487531"/>
            </a:xfrm>
            <a:prstGeom prst="rect">
              <a:avLst/>
            </a:prstGeom>
          </p:spPr>
        </p:pic>
        <p:pic>
          <p:nvPicPr>
            <p:cNvPr id="91" name="Graphic 90">
              <a:extLst>
                <a:ext uri="{FF2B5EF4-FFF2-40B4-BE49-F238E27FC236}">
                  <a16:creationId xmlns:a16="http://schemas.microsoft.com/office/drawing/2014/main" id="{761EDECD-D8F4-7348-B001-E02906F8E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3924" y="2005076"/>
              <a:ext cx="490267" cy="487531"/>
            </a:xfrm>
            <a:prstGeom prst="rect">
              <a:avLst/>
            </a:prstGeom>
          </p:spPr>
        </p:pic>
        <p:pic>
          <p:nvPicPr>
            <p:cNvPr id="92" name="Graphic 91">
              <a:extLst>
                <a:ext uri="{FF2B5EF4-FFF2-40B4-BE49-F238E27FC236}">
                  <a16:creationId xmlns:a16="http://schemas.microsoft.com/office/drawing/2014/main" id="{1EB7BBFF-2895-E642-BFFC-935F0D5E5C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5556" y="2005076"/>
              <a:ext cx="490267" cy="487531"/>
            </a:xfrm>
            <a:prstGeom prst="rect">
              <a:avLst/>
            </a:prstGeom>
          </p:spPr>
        </p:pic>
      </p:grpSp>
      <p:grpSp>
        <p:nvGrpSpPr>
          <p:cNvPr id="5" name="Group 4">
            <a:extLst>
              <a:ext uri="{FF2B5EF4-FFF2-40B4-BE49-F238E27FC236}">
                <a16:creationId xmlns:a16="http://schemas.microsoft.com/office/drawing/2014/main" id="{649FDF8D-0803-8840-81DC-2EAF08BFFF21}"/>
              </a:ext>
            </a:extLst>
          </p:cNvPr>
          <p:cNvGrpSpPr/>
          <p:nvPr/>
        </p:nvGrpSpPr>
        <p:grpSpPr>
          <a:xfrm>
            <a:off x="8084362" y="3490382"/>
            <a:ext cx="3294283" cy="1957248"/>
            <a:chOff x="7818559" y="3548048"/>
            <a:chExt cx="3294283" cy="1957248"/>
          </a:xfrm>
        </p:grpSpPr>
        <p:pic>
          <p:nvPicPr>
            <p:cNvPr id="93" name="Graphic 92">
              <a:extLst>
                <a:ext uri="{FF2B5EF4-FFF2-40B4-BE49-F238E27FC236}">
                  <a16:creationId xmlns:a16="http://schemas.microsoft.com/office/drawing/2014/main" id="{BDB33B93-15B5-8141-B4BC-370072D5A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0056" y="3838146"/>
              <a:ext cx="699811" cy="695905"/>
            </a:xfrm>
            <a:prstGeom prst="rect">
              <a:avLst/>
            </a:prstGeom>
          </p:spPr>
        </p:pic>
        <p:pic>
          <p:nvPicPr>
            <p:cNvPr id="94" name="Graphic 93">
              <a:extLst>
                <a:ext uri="{FF2B5EF4-FFF2-40B4-BE49-F238E27FC236}">
                  <a16:creationId xmlns:a16="http://schemas.microsoft.com/office/drawing/2014/main" id="{9FE3ECED-3BD0-DE4F-9853-3B40D1B56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558" y="4819421"/>
              <a:ext cx="490267" cy="487531"/>
            </a:xfrm>
            <a:prstGeom prst="rect">
              <a:avLst/>
            </a:prstGeom>
          </p:spPr>
        </p:pic>
        <p:pic>
          <p:nvPicPr>
            <p:cNvPr id="95" name="Graphic 94">
              <a:extLst>
                <a:ext uri="{FF2B5EF4-FFF2-40B4-BE49-F238E27FC236}">
                  <a16:creationId xmlns:a16="http://schemas.microsoft.com/office/drawing/2014/main" id="{6B3047CE-1483-994C-9A10-B649C4E67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1190" y="4819421"/>
              <a:ext cx="490267" cy="487531"/>
            </a:xfrm>
            <a:prstGeom prst="rect">
              <a:avLst/>
            </a:prstGeom>
          </p:spPr>
        </p:pic>
        <p:pic>
          <p:nvPicPr>
            <p:cNvPr id="96" name="Graphic 95">
              <a:extLst>
                <a:ext uri="{FF2B5EF4-FFF2-40B4-BE49-F238E27FC236}">
                  <a16:creationId xmlns:a16="http://schemas.microsoft.com/office/drawing/2014/main" id="{F350AC73-10C0-A34F-8CBD-4CC0B22695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64401" y="4819421"/>
              <a:ext cx="490267" cy="487531"/>
            </a:xfrm>
            <a:prstGeom prst="rect">
              <a:avLst/>
            </a:prstGeom>
          </p:spPr>
        </p:pic>
        <p:pic>
          <p:nvPicPr>
            <p:cNvPr id="97" name="Graphic 96">
              <a:extLst>
                <a:ext uri="{FF2B5EF4-FFF2-40B4-BE49-F238E27FC236}">
                  <a16:creationId xmlns:a16="http://schemas.microsoft.com/office/drawing/2014/main" id="{4B337271-75CB-BD40-9A0E-D04CDE9F5B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9870" y="3838146"/>
              <a:ext cx="699811" cy="695905"/>
            </a:xfrm>
            <a:prstGeom prst="rect">
              <a:avLst/>
            </a:prstGeom>
          </p:spPr>
        </p:pic>
        <p:pic>
          <p:nvPicPr>
            <p:cNvPr id="98" name="Graphic 97">
              <a:extLst>
                <a:ext uri="{FF2B5EF4-FFF2-40B4-BE49-F238E27FC236}">
                  <a16:creationId xmlns:a16="http://schemas.microsoft.com/office/drawing/2014/main" id="{C794CBB5-0994-7141-8B68-3D15818E0D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9372" y="4819421"/>
              <a:ext cx="490267" cy="487531"/>
            </a:xfrm>
            <a:prstGeom prst="rect">
              <a:avLst/>
            </a:prstGeom>
          </p:spPr>
        </p:pic>
        <p:pic>
          <p:nvPicPr>
            <p:cNvPr id="99" name="Graphic 98">
              <a:extLst>
                <a:ext uri="{FF2B5EF4-FFF2-40B4-BE49-F238E27FC236}">
                  <a16:creationId xmlns:a16="http://schemas.microsoft.com/office/drawing/2014/main" id="{3178F637-4F60-DE4E-88F0-D9BFA9F990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1004" y="4819421"/>
              <a:ext cx="490267" cy="487531"/>
            </a:xfrm>
            <a:prstGeom prst="rect">
              <a:avLst/>
            </a:prstGeom>
          </p:spPr>
        </p:pic>
        <p:sp>
          <p:nvSpPr>
            <p:cNvPr id="100" name="Rectangle 99">
              <a:extLst>
                <a:ext uri="{FF2B5EF4-FFF2-40B4-BE49-F238E27FC236}">
                  <a16:creationId xmlns:a16="http://schemas.microsoft.com/office/drawing/2014/main" id="{86138355-2D52-2E40-8C2A-80228947C57A}"/>
                </a:ext>
              </a:extLst>
            </p:cNvPr>
            <p:cNvSpPr/>
            <p:nvPr/>
          </p:nvSpPr>
          <p:spPr>
            <a:xfrm>
              <a:off x="7818559" y="3548048"/>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0D3405A2-C724-4E47-8E7C-FAA3A759DE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1519" y="3324670"/>
            <a:ext cx="788876" cy="784473"/>
          </a:xfrm>
          <a:prstGeom prst="rect">
            <a:avLst/>
          </a:prstGeom>
        </p:spPr>
      </p:pic>
      <p:grpSp>
        <p:nvGrpSpPr>
          <p:cNvPr id="68" name="Group 67">
            <a:extLst>
              <a:ext uri="{FF2B5EF4-FFF2-40B4-BE49-F238E27FC236}">
                <a16:creationId xmlns:a16="http://schemas.microsoft.com/office/drawing/2014/main" id="{227FDBA9-DEE0-2E4B-91CF-6C5BB6320F8A}"/>
              </a:ext>
            </a:extLst>
          </p:cNvPr>
          <p:cNvGrpSpPr/>
          <p:nvPr/>
        </p:nvGrpSpPr>
        <p:grpSpPr>
          <a:xfrm>
            <a:off x="-35986" y="6215635"/>
            <a:ext cx="11480126" cy="329382"/>
            <a:chOff x="-35986" y="6215635"/>
            <a:chExt cx="11480126" cy="329382"/>
          </a:xfrm>
        </p:grpSpPr>
        <p:grpSp>
          <p:nvGrpSpPr>
            <p:cNvPr id="69" name="Group 68">
              <a:extLst>
                <a:ext uri="{FF2B5EF4-FFF2-40B4-BE49-F238E27FC236}">
                  <a16:creationId xmlns:a16="http://schemas.microsoft.com/office/drawing/2014/main" id="{276FF166-BDE5-024C-B8F4-6C09C471D21F}"/>
                </a:ext>
              </a:extLst>
            </p:cNvPr>
            <p:cNvGrpSpPr/>
            <p:nvPr/>
          </p:nvGrpSpPr>
          <p:grpSpPr>
            <a:xfrm>
              <a:off x="-35986" y="6406517"/>
              <a:ext cx="10834162" cy="138500"/>
              <a:chOff x="-35986" y="6316085"/>
              <a:chExt cx="10834162" cy="138500"/>
            </a:xfrm>
          </p:grpSpPr>
          <p:sp>
            <p:nvSpPr>
              <p:cNvPr id="115" name="TextBox 114">
                <a:extLst>
                  <a:ext uri="{FF2B5EF4-FFF2-40B4-BE49-F238E27FC236}">
                    <a16:creationId xmlns:a16="http://schemas.microsoft.com/office/drawing/2014/main" id="{1EA6B342-EBF2-F644-BC99-05A2FB0C846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16" name="TextBox 115">
                <a:extLst>
                  <a:ext uri="{FF2B5EF4-FFF2-40B4-BE49-F238E27FC236}">
                    <a16:creationId xmlns:a16="http://schemas.microsoft.com/office/drawing/2014/main" id="{38B77172-5953-534D-A73B-B8420FFF2CF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117" name="TextBox 116">
                <a:extLst>
                  <a:ext uri="{FF2B5EF4-FFF2-40B4-BE49-F238E27FC236}">
                    <a16:creationId xmlns:a16="http://schemas.microsoft.com/office/drawing/2014/main" id="{C948286A-F218-2645-8AD0-54F76B6AF5D8}"/>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18" name="TextBox 117">
                <a:extLst>
                  <a:ext uri="{FF2B5EF4-FFF2-40B4-BE49-F238E27FC236}">
                    <a16:creationId xmlns:a16="http://schemas.microsoft.com/office/drawing/2014/main" id="{26BF014C-A33E-654B-B48E-71CB9EA01B5B}"/>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9" name="TextBox 118">
                <a:extLst>
                  <a:ext uri="{FF2B5EF4-FFF2-40B4-BE49-F238E27FC236}">
                    <a16:creationId xmlns:a16="http://schemas.microsoft.com/office/drawing/2014/main" id="{A21F8F73-F9A5-8E46-AA3E-6AD3A83B5EF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72" name="Group 71">
              <a:extLst>
                <a:ext uri="{FF2B5EF4-FFF2-40B4-BE49-F238E27FC236}">
                  <a16:creationId xmlns:a16="http://schemas.microsoft.com/office/drawing/2014/main" id="{D8D0C0D3-2F2F-3E40-AAE8-E2FEB4256AA2}"/>
                </a:ext>
              </a:extLst>
            </p:cNvPr>
            <p:cNvGrpSpPr/>
            <p:nvPr/>
          </p:nvGrpSpPr>
          <p:grpSpPr>
            <a:xfrm>
              <a:off x="0" y="6215635"/>
              <a:ext cx="11444140" cy="131976"/>
              <a:chOff x="0" y="6058468"/>
              <a:chExt cx="11444140" cy="131976"/>
            </a:xfrm>
          </p:grpSpPr>
          <p:cxnSp>
            <p:nvCxnSpPr>
              <p:cNvPr id="109" name="Straight Arrow Connector 108">
                <a:extLst>
                  <a:ext uri="{FF2B5EF4-FFF2-40B4-BE49-F238E27FC236}">
                    <a16:creationId xmlns:a16="http://schemas.microsoft.com/office/drawing/2014/main" id="{4CA4CC7E-50D9-1B4F-8A6F-73A793BF3AB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8B154B14-9DFE-9A44-B167-876A1E737117}"/>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FD6D980A-DA74-804B-91FD-D237D8F0C7FF}"/>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116CD314-50B4-2148-A99B-7D8A9CCC2F54}"/>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1627265F-BA13-AD44-A234-871BFC6F502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B35E893A-E0E2-E041-92DE-D597633B5A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8397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What is the default connection policy for Azure SQL Database and Azure SQL Managed Instance?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A. Proxy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Redirect for all connections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Proxy for connections within Azure and </a:t>
            </a:r>
          </a:p>
          <a:p>
            <a:pPr lvl="0" defTabSz="932742">
              <a:lnSpc>
                <a:spcPct val="90000"/>
              </a:lnSpc>
              <a:spcAft>
                <a:spcPts val="600"/>
              </a:spcAft>
              <a:buSzPct val="90000"/>
            </a:pPr>
            <a:r>
              <a:rPr lang="en-US" sz="1800">
                <a:solidFill>
                  <a:srgbClr val="0078D4"/>
                </a:solidFill>
              </a:rPr>
              <a:t>    Redirect for connections outside of Azure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Proxy for connection outside of Azure and </a:t>
            </a:r>
          </a:p>
          <a:p>
            <a:pPr lvl="0" defTabSz="932742">
              <a:lnSpc>
                <a:spcPct val="90000"/>
              </a:lnSpc>
              <a:spcAft>
                <a:spcPts val="600"/>
              </a:spcAft>
              <a:buSzPct val="90000"/>
            </a:pPr>
            <a:r>
              <a:rPr lang="en-US" sz="1800">
                <a:solidFill>
                  <a:srgbClr val="0078D4"/>
                </a:solidFill>
              </a:rPr>
              <a:t>    Redirect for connections within Azure</a:t>
            </a:r>
          </a:p>
        </p:txBody>
      </p:sp>
      <p:sp>
        <p:nvSpPr>
          <p:cNvPr id="5" name="Rectangle: Rounded Corners 4">
            <a:extLst>
              <a:ext uri="{FF2B5EF4-FFF2-40B4-BE49-F238E27FC236}">
                <a16:creationId xmlns:a16="http://schemas.microsoft.com/office/drawing/2014/main" id="{5333C0E0-5548-4687-9E1C-9961C57A6B7B}"/>
              </a:ext>
            </a:extLst>
          </p:cNvPr>
          <p:cNvSpPr/>
          <p:nvPr/>
        </p:nvSpPr>
        <p:spPr bwMode="auto">
          <a:xfrm>
            <a:off x="6573328" y="3758917"/>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259212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1948120"/>
            <a:ext cx="9144000" cy="2708434"/>
          </a:xfrm>
        </p:spPr>
        <p:txBody>
          <a:bodyPr/>
          <a:lstStyle/>
          <a:p>
            <a:r>
              <a:rPr lang="en-US" sz="4400" dirty="0">
                <a:solidFill>
                  <a:schemeClr val="accent6"/>
                </a:solidFill>
              </a:rPr>
              <a:t>Part 1:</a:t>
            </a:r>
            <a:br>
              <a:rPr lang="en-US" sz="4400" dirty="0">
                <a:solidFill>
                  <a:schemeClr val="accent2"/>
                </a:solidFill>
              </a:rPr>
            </a:br>
            <a:r>
              <a:rPr lang="en-US" sz="4400" dirty="0">
                <a:solidFill>
                  <a:schemeClr val="accent2"/>
                </a:solidFill>
              </a:rPr>
              <a:t>Compare </a:t>
            </a:r>
            <a:r>
              <a:rPr lang="en-US" sz="4400" dirty="0">
                <a:solidFill>
                  <a:schemeClr val="accent6"/>
                </a:solidFill>
              </a:rPr>
              <a:t>Azure SQL options </a:t>
            </a:r>
            <a:r>
              <a:rPr lang="en-US" sz="4400" dirty="0">
                <a:solidFill>
                  <a:schemeClr val="accent2"/>
                </a:solidFill>
              </a:rPr>
              <a:t>and</a:t>
            </a:r>
            <a:br>
              <a:rPr lang="en-US" sz="4400" dirty="0">
                <a:solidFill>
                  <a:schemeClr val="accent2"/>
                </a:solidFill>
              </a:rPr>
            </a:br>
            <a:r>
              <a:rPr lang="en-US" sz="4400" dirty="0">
                <a:solidFill>
                  <a:schemeClr val="accent2"/>
                </a:solidFill>
              </a:rPr>
              <a:t>how to deploy and configure </a:t>
            </a:r>
            <a:r>
              <a:rPr lang="en-US" sz="4400" dirty="0">
                <a:solidFill>
                  <a:schemeClr val="accent6"/>
                </a:solidFill>
              </a:rPr>
              <a:t>servers, instances, and databases</a:t>
            </a:r>
            <a:endParaRPr lang="en-US" sz="4400" spc="0" dirty="0">
              <a:solidFill>
                <a:schemeClr val="accent6"/>
              </a:solidFill>
            </a:endParaRPr>
          </a:p>
        </p:txBody>
      </p:sp>
    </p:spTree>
    <p:extLst>
      <p:ext uri="{BB962C8B-B14F-4D97-AF65-F5344CB8AC3E}">
        <p14:creationId xmlns:p14="http://schemas.microsoft.com/office/powerpoint/2010/main" val="354660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341EAC-5F9F-419D-A7D6-1F2365781A8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Load data</a:t>
            </a:r>
          </a:p>
        </p:txBody>
      </p:sp>
      <p:pic>
        <p:nvPicPr>
          <p:cNvPr id="9" name="Picture 8">
            <a:extLst>
              <a:ext uri="{FF2B5EF4-FFF2-40B4-BE49-F238E27FC236}">
                <a16:creationId xmlns:a16="http://schemas.microsoft.com/office/drawing/2014/main" id="{58E521FB-13D9-454B-A3BE-BDD7FD9498A8}"/>
              </a:ext>
            </a:extLst>
          </p:cNvPr>
          <p:cNvPicPr>
            <a:picLocks noChangeAspect="1"/>
          </p:cNvPicPr>
          <p:nvPr/>
        </p:nvPicPr>
        <p:blipFill>
          <a:blip r:embed="rId3"/>
          <a:stretch>
            <a:fillRect/>
          </a:stretch>
        </p:blipFill>
        <p:spPr>
          <a:xfrm>
            <a:off x="1850276" y="1433947"/>
            <a:ext cx="637297" cy="446936"/>
          </a:xfrm>
          <a:prstGeom prst="rect">
            <a:avLst/>
          </a:prstGeom>
        </p:spPr>
      </p:pic>
      <p:pic>
        <p:nvPicPr>
          <p:cNvPr id="10" name="Picture 9">
            <a:extLst>
              <a:ext uri="{FF2B5EF4-FFF2-40B4-BE49-F238E27FC236}">
                <a16:creationId xmlns:a16="http://schemas.microsoft.com/office/drawing/2014/main" id="{7FE9DC07-9837-404E-A213-483FCE281321}"/>
              </a:ext>
            </a:extLst>
          </p:cNvPr>
          <p:cNvPicPr>
            <a:picLocks noChangeAspect="1"/>
          </p:cNvPicPr>
          <p:nvPr/>
        </p:nvPicPr>
        <p:blipFill>
          <a:blip r:embed="rId4"/>
          <a:stretch>
            <a:fillRect/>
          </a:stretch>
        </p:blipFill>
        <p:spPr>
          <a:xfrm>
            <a:off x="5399079" y="1578538"/>
            <a:ext cx="1393837" cy="213342"/>
          </a:xfrm>
          <a:prstGeom prst="rect">
            <a:avLst/>
          </a:prstGeom>
        </p:spPr>
      </p:pic>
      <p:pic>
        <p:nvPicPr>
          <p:cNvPr id="1026" name="Picture 2" descr="See the source image">
            <a:extLst>
              <a:ext uri="{FF2B5EF4-FFF2-40B4-BE49-F238E27FC236}">
                <a16:creationId xmlns:a16="http://schemas.microsoft.com/office/drawing/2014/main" id="{91AE0D0D-CACF-4350-8DB2-493E4C8D3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778" y="2973489"/>
            <a:ext cx="872438" cy="452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E13CE00-F1CA-4BEB-AF98-9CECB3847002}"/>
              </a:ext>
            </a:extLst>
          </p:cNvPr>
          <p:cNvPicPr>
            <a:picLocks noChangeAspect="1"/>
          </p:cNvPicPr>
          <p:nvPr/>
        </p:nvPicPr>
        <p:blipFill>
          <a:blip r:embed="rId6"/>
          <a:stretch>
            <a:fillRect/>
          </a:stretch>
        </p:blipFill>
        <p:spPr>
          <a:xfrm>
            <a:off x="3835700" y="4602462"/>
            <a:ext cx="4520595" cy="205207"/>
          </a:xfrm>
          <a:prstGeom prst="rect">
            <a:avLst/>
          </a:prstGeom>
        </p:spPr>
      </p:pic>
      <p:sp>
        <p:nvSpPr>
          <p:cNvPr id="2" name="Rectangle 1">
            <a:extLst>
              <a:ext uri="{FF2B5EF4-FFF2-40B4-BE49-F238E27FC236}">
                <a16:creationId xmlns:a16="http://schemas.microsoft.com/office/drawing/2014/main" id="{783416A5-FE9D-4132-A9AB-6D313D4BBEA0}"/>
              </a:ext>
            </a:extLst>
          </p:cNvPr>
          <p:cNvSpPr/>
          <p:nvPr/>
        </p:nvSpPr>
        <p:spPr>
          <a:xfrm>
            <a:off x="1002675" y="1937306"/>
            <a:ext cx="2332498" cy="400110"/>
          </a:xfrm>
          <a:prstGeom prst="rect">
            <a:avLst/>
          </a:prstGeom>
          <a:noFill/>
        </p:spPr>
        <p:txBody>
          <a:bodyPr wrap="none" lIns="91440" tIns="45720" rIns="91440" bIns="45720">
            <a:spAutoFit/>
          </a:bodyPr>
          <a:lstStyle/>
          <a:p>
            <a:pPr algn="ctr"/>
            <a:r>
              <a:rPr lang="en-US" sz="2000" b="0" cap="none" spc="0">
                <a:ln w="0"/>
              </a:rPr>
              <a:t>Bulk copy program</a:t>
            </a:r>
          </a:p>
        </p:txBody>
      </p:sp>
      <p:sp>
        <p:nvSpPr>
          <p:cNvPr id="16" name="Rectangle 15">
            <a:extLst>
              <a:ext uri="{FF2B5EF4-FFF2-40B4-BE49-F238E27FC236}">
                <a16:creationId xmlns:a16="http://schemas.microsoft.com/office/drawing/2014/main" id="{1BED0489-A8E3-45B4-A164-DDC62FAEE524}"/>
              </a:ext>
            </a:extLst>
          </p:cNvPr>
          <p:cNvSpPr/>
          <p:nvPr/>
        </p:nvSpPr>
        <p:spPr>
          <a:xfrm>
            <a:off x="5408469" y="1937306"/>
            <a:ext cx="1375056" cy="400110"/>
          </a:xfrm>
          <a:prstGeom prst="rect">
            <a:avLst/>
          </a:prstGeom>
          <a:noFill/>
        </p:spPr>
        <p:txBody>
          <a:bodyPr wrap="none" lIns="91440" tIns="45720" rIns="91440" bIns="45720">
            <a:spAutoFit/>
          </a:bodyPr>
          <a:lstStyle/>
          <a:p>
            <a:pPr algn="ctr"/>
            <a:r>
              <a:rPr lang="en-US" sz="2000" b="0" cap="none" spc="0">
                <a:ln w="0"/>
              </a:rPr>
              <a:t>Bulk insert</a:t>
            </a:r>
          </a:p>
        </p:txBody>
      </p:sp>
      <p:sp>
        <p:nvSpPr>
          <p:cNvPr id="17" name="Rectangle 16">
            <a:extLst>
              <a:ext uri="{FF2B5EF4-FFF2-40B4-BE49-F238E27FC236}">
                <a16:creationId xmlns:a16="http://schemas.microsoft.com/office/drawing/2014/main" id="{3B6D369D-B605-402F-B680-457DF9F5181B}"/>
              </a:ext>
            </a:extLst>
          </p:cNvPr>
          <p:cNvSpPr/>
          <p:nvPr/>
        </p:nvSpPr>
        <p:spPr>
          <a:xfrm>
            <a:off x="8742664" y="1937306"/>
            <a:ext cx="1380314" cy="400110"/>
          </a:xfrm>
          <a:prstGeom prst="rect">
            <a:avLst/>
          </a:prstGeom>
          <a:noFill/>
        </p:spPr>
        <p:txBody>
          <a:bodyPr wrap="none" lIns="91440" tIns="45720" rIns="91440" bIns="45720">
            <a:spAutoFit/>
          </a:bodyPr>
          <a:lstStyle/>
          <a:p>
            <a:pPr algn="ctr"/>
            <a:r>
              <a:rPr lang="en-US" sz="2000" b="0" cap="none" spc="0">
                <a:ln w="0"/>
              </a:rPr>
              <a:t>Azure SSIS</a:t>
            </a:r>
          </a:p>
        </p:txBody>
      </p:sp>
      <p:sp>
        <p:nvSpPr>
          <p:cNvPr id="19" name="Rectangle 18">
            <a:extLst>
              <a:ext uri="{FF2B5EF4-FFF2-40B4-BE49-F238E27FC236}">
                <a16:creationId xmlns:a16="http://schemas.microsoft.com/office/drawing/2014/main" id="{50D1B855-2C74-415B-B57D-3387F1DC6178}"/>
              </a:ext>
            </a:extLst>
          </p:cNvPr>
          <p:cNvSpPr/>
          <p:nvPr/>
        </p:nvSpPr>
        <p:spPr>
          <a:xfrm>
            <a:off x="1008094" y="3543640"/>
            <a:ext cx="2321661" cy="400110"/>
          </a:xfrm>
          <a:prstGeom prst="rect">
            <a:avLst/>
          </a:prstGeom>
          <a:noFill/>
        </p:spPr>
        <p:txBody>
          <a:bodyPr wrap="none" lIns="91440" tIns="45720" rIns="91440" bIns="45720">
            <a:spAutoFit/>
          </a:bodyPr>
          <a:lstStyle/>
          <a:p>
            <a:pPr algn="ctr"/>
            <a:r>
              <a:rPr lang="en-US" sz="2000" b="0" cap="none" spc="0">
                <a:ln w="0"/>
              </a:rPr>
              <a:t>Azure Data Factory</a:t>
            </a:r>
          </a:p>
        </p:txBody>
      </p:sp>
      <p:sp>
        <p:nvSpPr>
          <p:cNvPr id="20" name="Rectangle 19">
            <a:extLst>
              <a:ext uri="{FF2B5EF4-FFF2-40B4-BE49-F238E27FC236}">
                <a16:creationId xmlns:a16="http://schemas.microsoft.com/office/drawing/2014/main" id="{6CB4F1D4-355A-45E5-BC78-4B40598296C4}"/>
              </a:ext>
            </a:extLst>
          </p:cNvPr>
          <p:cNvSpPr/>
          <p:nvPr/>
        </p:nvSpPr>
        <p:spPr>
          <a:xfrm>
            <a:off x="5027660" y="3543640"/>
            <a:ext cx="2136675" cy="400110"/>
          </a:xfrm>
          <a:prstGeom prst="rect">
            <a:avLst/>
          </a:prstGeom>
          <a:noFill/>
        </p:spPr>
        <p:txBody>
          <a:bodyPr wrap="none" lIns="91440" tIns="45720" rIns="91440" bIns="45720">
            <a:spAutoFit/>
          </a:bodyPr>
          <a:lstStyle/>
          <a:p>
            <a:pPr algn="ctr"/>
            <a:r>
              <a:rPr lang="en-US" sz="2000" b="0" cap="none" spc="0">
                <a:ln w="0"/>
              </a:rPr>
              <a:t>Spark connectors</a:t>
            </a:r>
          </a:p>
        </p:txBody>
      </p:sp>
      <p:sp>
        <p:nvSpPr>
          <p:cNvPr id="21" name="Rectangle 20">
            <a:extLst>
              <a:ext uri="{FF2B5EF4-FFF2-40B4-BE49-F238E27FC236}">
                <a16:creationId xmlns:a16="http://schemas.microsoft.com/office/drawing/2014/main" id="{7800E7BF-3D83-4E66-890B-82ACB3D7C09F}"/>
              </a:ext>
            </a:extLst>
          </p:cNvPr>
          <p:cNvSpPr/>
          <p:nvPr/>
        </p:nvSpPr>
        <p:spPr>
          <a:xfrm>
            <a:off x="8510229" y="3539581"/>
            <a:ext cx="1845185" cy="400110"/>
          </a:xfrm>
          <a:prstGeom prst="rect">
            <a:avLst/>
          </a:prstGeom>
          <a:noFill/>
        </p:spPr>
        <p:txBody>
          <a:bodyPr wrap="none" lIns="91440" tIns="45720" rIns="91440" bIns="45720">
            <a:spAutoFit/>
          </a:bodyPr>
          <a:lstStyle/>
          <a:p>
            <a:pPr algn="ctr"/>
            <a:r>
              <a:rPr lang="en-US" sz="2000" b="0" cap="none" spc="0">
                <a:ln w="0"/>
              </a:rPr>
              <a:t>Database copy</a:t>
            </a:r>
          </a:p>
        </p:txBody>
      </p:sp>
      <p:sp>
        <p:nvSpPr>
          <p:cNvPr id="22" name="Rectangle 21">
            <a:extLst>
              <a:ext uri="{FF2B5EF4-FFF2-40B4-BE49-F238E27FC236}">
                <a16:creationId xmlns:a16="http://schemas.microsoft.com/office/drawing/2014/main" id="{2169D95A-7F55-40B6-A4BA-D2CA4CA3D9ED}"/>
              </a:ext>
            </a:extLst>
          </p:cNvPr>
          <p:cNvSpPr/>
          <p:nvPr/>
        </p:nvSpPr>
        <p:spPr>
          <a:xfrm>
            <a:off x="4572760" y="4915749"/>
            <a:ext cx="3046475" cy="400110"/>
          </a:xfrm>
          <a:prstGeom prst="rect">
            <a:avLst/>
          </a:prstGeom>
          <a:noFill/>
        </p:spPr>
        <p:txBody>
          <a:bodyPr wrap="none" lIns="91440" tIns="45720" rIns="91440" bIns="45720">
            <a:spAutoFit/>
          </a:bodyPr>
          <a:lstStyle/>
          <a:p>
            <a:pPr algn="ctr"/>
            <a:r>
              <a:rPr lang="en-US" sz="2000" b="0" cap="none" spc="0">
                <a:ln w="0"/>
              </a:rPr>
              <a:t>Restore natively (MI only)</a:t>
            </a:r>
          </a:p>
        </p:txBody>
      </p:sp>
      <p:pic>
        <p:nvPicPr>
          <p:cNvPr id="35" name="Graphic 34">
            <a:extLst>
              <a:ext uri="{FF2B5EF4-FFF2-40B4-BE49-F238E27FC236}">
                <a16:creationId xmlns:a16="http://schemas.microsoft.com/office/drawing/2014/main" id="{CC62131A-12C1-A140-8819-D10B5364F4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31244" y="2899987"/>
            <a:ext cx="603155" cy="599788"/>
          </a:xfrm>
          <a:prstGeom prst="rect">
            <a:avLst/>
          </a:prstGeom>
        </p:spPr>
      </p:pic>
      <p:pic>
        <p:nvPicPr>
          <p:cNvPr id="36" name="Graphic 35">
            <a:extLst>
              <a:ext uri="{FF2B5EF4-FFF2-40B4-BE49-F238E27FC236}">
                <a16:creationId xmlns:a16="http://schemas.microsoft.com/office/drawing/2014/main" id="{03EFAE66-D638-164C-855D-F509C3B2BB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75113" y="2890505"/>
            <a:ext cx="587622" cy="587622"/>
          </a:xfrm>
          <a:prstGeom prst="rect">
            <a:avLst/>
          </a:prstGeom>
        </p:spPr>
      </p:pic>
      <p:pic>
        <p:nvPicPr>
          <p:cNvPr id="37" name="Graphic 36">
            <a:extLst>
              <a:ext uri="{FF2B5EF4-FFF2-40B4-BE49-F238E27FC236}">
                <a16:creationId xmlns:a16="http://schemas.microsoft.com/office/drawing/2014/main" id="{40009D3F-ACA7-CF47-B816-DF2786CD4B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40213" y="1295667"/>
            <a:ext cx="585216" cy="585216"/>
          </a:xfrm>
          <a:prstGeom prst="rect">
            <a:avLst/>
          </a:prstGeom>
        </p:spPr>
      </p:pic>
      <p:grpSp>
        <p:nvGrpSpPr>
          <p:cNvPr id="38" name="Group 37">
            <a:extLst>
              <a:ext uri="{FF2B5EF4-FFF2-40B4-BE49-F238E27FC236}">
                <a16:creationId xmlns:a16="http://schemas.microsoft.com/office/drawing/2014/main" id="{E92FA612-BFA6-6449-8E35-3947750BA288}"/>
              </a:ext>
            </a:extLst>
          </p:cNvPr>
          <p:cNvGrpSpPr/>
          <p:nvPr/>
        </p:nvGrpSpPr>
        <p:grpSpPr>
          <a:xfrm>
            <a:off x="-35986" y="6215635"/>
            <a:ext cx="11480126" cy="329382"/>
            <a:chOff x="-35986" y="6215635"/>
            <a:chExt cx="11480126" cy="329382"/>
          </a:xfrm>
        </p:grpSpPr>
        <p:grpSp>
          <p:nvGrpSpPr>
            <p:cNvPr id="39" name="Group 38">
              <a:extLst>
                <a:ext uri="{FF2B5EF4-FFF2-40B4-BE49-F238E27FC236}">
                  <a16:creationId xmlns:a16="http://schemas.microsoft.com/office/drawing/2014/main" id="{2D380A2B-BE80-5246-8DF4-13BFAA01FA79}"/>
                </a:ext>
              </a:extLst>
            </p:cNvPr>
            <p:cNvGrpSpPr/>
            <p:nvPr/>
          </p:nvGrpSpPr>
          <p:grpSpPr>
            <a:xfrm>
              <a:off x="-35986" y="6406517"/>
              <a:ext cx="10834162" cy="138500"/>
              <a:chOff x="-35986" y="6316085"/>
              <a:chExt cx="10834162" cy="138500"/>
            </a:xfrm>
          </p:grpSpPr>
          <p:sp>
            <p:nvSpPr>
              <p:cNvPr id="47" name="TextBox 46">
                <a:extLst>
                  <a:ext uri="{FF2B5EF4-FFF2-40B4-BE49-F238E27FC236}">
                    <a16:creationId xmlns:a16="http://schemas.microsoft.com/office/drawing/2014/main" id="{32C857C8-CF98-554C-A29C-73127C4D01A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8" name="TextBox 47">
                <a:extLst>
                  <a:ext uri="{FF2B5EF4-FFF2-40B4-BE49-F238E27FC236}">
                    <a16:creationId xmlns:a16="http://schemas.microsoft.com/office/drawing/2014/main" id="{9C6FC003-C1EC-2C4F-B1E1-DBFA81998382}"/>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49" name="TextBox 48">
                <a:extLst>
                  <a:ext uri="{FF2B5EF4-FFF2-40B4-BE49-F238E27FC236}">
                    <a16:creationId xmlns:a16="http://schemas.microsoft.com/office/drawing/2014/main" id="{5310B4B2-0659-804C-982B-4C84775E47D1}"/>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50" name="TextBox 49">
                <a:extLst>
                  <a:ext uri="{FF2B5EF4-FFF2-40B4-BE49-F238E27FC236}">
                    <a16:creationId xmlns:a16="http://schemas.microsoft.com/office/drawing/2014/main" id="{EE23B337-42E5-F145-B93D-38E2453A9344}"/>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1" name="TextBox 50">
                <a:extLst>
                  <a:ext uri="{FF2B5EF4-FFF2-40B4-BE49-F238E27FC236}">
                    <a16:creationId xmlns:a16="http://schemas.microsoft.com/office/drawing/2014/main" id="{7739D6A2-AE83-DB49-A886-D30C4473C2DC}"/>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0" name="Group 39">
              <a:extLst>
                <a:ext uri="{FF2B5EF4-FFF2-40B4-BE49-F238E27FC236}">
                  <a16:creationId xmlns:a16="http://schemas.microsoft.com/office/drawing/2014/main" id="{A9CC6F30-0CB8-6042-8FC9-285FD4526CD2}"/>
                </a:ext>
              </a:extLst>
            </p:cNvPr>
            <p:cNvGrpSpPr/>
            <p:nvPr/>
          </p:nvGrpSpPr>
          <p:grpSpPr>
            <a:xfrm>
              <a:off x="0" y="6215635"/>
              <a:ext cx="11444140" cy="131976"/>
              <a:chOff x="0" y="6058468"/>
              <a:chExt cx="11444140" cy="131976"/>
            </a:xfrm>
          </p:grpSpPr>
          <p:cxnSp>
            <p:nvCxnSpPr>
              <p:cNvPr id="41" name="Straight Arrow Connector 40">
                <a:extLst>
                  <a:ext uri="{FF2B5EF4-FFF2-40B4-BE49-F238E27FC236}">
                    <a16:creationId xmlns:a16="http://schemas.microsoft.com/office/drawing/2014/main" id="{B8BD4F13-EAFB-0543-BC8A-D80CAFBF56D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BD5A295-4B06-CC42-9509-BE794B9E6AF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49FCC972-D7FD-2441-BEE4-CADC22BC9265}"/>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9E7242D9-B6B7-7C46-AF88-E50112240D50}"/>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180269D6-0D2B-B743-BB06-7E07C8F0449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B32D1C9-4C8B-A54F-9FA8-6E259952408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9332952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760FF-9558-4CC4-9186-5A5FC43173BC}"/>
              </a:ext>
            </a:extLst>
          </p:cNvPr>
          <p:cNvSpPr>
            <a:spLocks noGrp="1"/>
          </p:cNvSpPr>
          <p:nvPr>
            <p:ph type="title"/>
          </p:nvPr>
        </p:nvSpPr>
        <p:spPr/>
        <p:txBody>
          <a:bodyPr/>
          <a:lstStyle/>
          <a:p>
            <a:r>
              <a:rPr lang="en-US"/>
              <a:t>Loading data in Azure SQL</a:t>
            </a:r>
          </a:p>
        </p:txBody>
      </p:sp>
      <p:sp>
        <p:nvSpPr>
          <p:cNvPr id="3" name="Text Placeholder 2">
            <a:extLst>
              <a:ext uri="{FF2B5EF4-FFF2-40B4-BE49-F238E27FC236}">
                <a16:creationId xmlns:a16="http://schemas.microsoft.com/office/drawing/2014/main" id="{BD0C34D7-6FC5-4BE7-8300-887A4B2E7F4A}"/>
              </a:ext>
            </a:extLst>
          </p:cNvPr>
          <p:cNvSpPr>
            <a:spLocks noGrp="1"/>
          </p:cNvSpPr>
          <p:nvPr>
            <p:ph type="body" sz="quarter" idx="4294967295"/>
          </p:nvPr>
        </p:nvSpPr>
        <p:spPr>
          <a:xfrm>
            <a:off x="584200" y="1435100"/>
            <a:ext cx="10434638" cy="1785104"/>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Consider loading files from Azure Blob Storage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Minimal logging not supported (except in </a:t>
            </a:r>
            <a:r>
              <a:rPr lang="en-US" sz="2000" err="1">
                <a:solidFill>
                  <a:schemeClr val="tx1"/>
                </a:solidFill>
                <a:latin typeface="+mn-lt"/>
                <a:cs typeface="+mn-cs"/>
              </a:rPr>
              <a:t>tempdb</a:t>
            </a:r>
            <a:r>
              <a:rPr lang="en-US" sz="2000">
                <a:solidFill>
                  <a:schemeClr val="tx1"/>
                </a:solidFill>
                <a:latin typeface="+mn-lt"/>
                <a:cs typeface="+mn-cs"/>
              </a:rPr>
              <a:t>)</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You could be affected by transaction log rate resource governance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Be sure to use the right batch sizes for bulk copy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Take advantage of loading into a clustered columnstore index</a:t>
            </a:r>
          </a:p>
        </p:txBody>
      </p:sp>
      <p:grpSp>
        <p:nvGrpSpPr>
          <p:cNvPr id="18" name="Group 17">
            <a:extLst>
              <a:ext uri="{FF2B5EF4-FFF2-40B4-BE49-F238E27FC236}">
                <a16:creationId xmlns:a16="http://schemas.microsoft.com/office/drawing/2014/main" id="{498DD641-5659-6246-87D3-486F75FC3297}"/>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1CC71325-5391-DA4A-9481-62C465D9B468}"/>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E2E8F331-8A7E-4747-9D4D-8E5BEA4D409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0E231A19-7907-6848-A2F4-6A2B54AEA83B}"/>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ECB215E3-88F0-5548-9591-4216CAD4C5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30" name="TextBox 29">
                <a:extLst>
                  <a:ext uri="{FF2B5EF4-FFF2-40B4-BE49-F238E27FC236}">
                    <a16:creationId xmlns:a16="http://schemas.microsoft.com/office/drawing/2014/main" id="{02A1BECA-BDC3-A74F-BB80-F3FC127BFBC2}"/>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99EC57B0-0316-4849-A8D6-5213D9E5B9E5}"/>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0" name="Group 19">
              <a:extLst>
                <a:ext uri="{FF2B5EF4-FFF2-40B4-BE49-F238E27FC236}">
                  <a16:creationId xmlns:a16="http://schemas.microsoft.com/office/drawing/2014/main" id="{1AB7D699-46CD-F549-8A0C-4681BF255A52}"/>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4C845C6B-CC92-6D49-8B43-DD7089D2396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2A16184-004C-5F4B-A639-C81EF5E797B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F1D7C0DF-CD74-0F45-8003-79D27785CF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D3CFC6A0-4B91-DE42-B29B-08DBCA2C6789}"/>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1AF652E-CE03-C643-B2EC-BA5F3E3E649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28678320-BB5F-6B4D-B321-F44425B9696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4400285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Load data into Azure SQL</a:t>
            </a:r>
            <a:endParaRPr lang="en-US" sz="4400" spc="0">
              <a:solidFill>
                <a:schemeClr val="accent2"/>
              </a:solidFill>
            </a:endParaRPr>
          </a:p>
        </p:txBody>
      </p:sp>
    </p:spTree>
    <p:extLst>
      <p:ext uri="{BB962C8B-B14F-4D97-AF65-F5344CB8AC3E}">
        <p14:creationId xmlns:p14="http://schemas.microsoft.com/office/powerpoint/2010/main" val="361059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Azure SQL deployment option(s) support natively restoring a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SQL Server on an Azure VM</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Azure SQL Managed Instance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Azure SQL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SQL Server on an Azure VM and Azure SQL Managed Instance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What is not an example of how you can more efficiently load data into Azure SQL Database and Azure SQL Managed Instance?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Leverage clustered columnstore indexes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Use batching with appropriately sized batches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Use simple recovery mode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 will help in Azure SQL </a:t>
            </a:r>
          </a:p>
          <a:p>
            <a:pPr lvl="0" defTabSz="932742">
              <a:lnSpc>
                <a:spcPct val="90000"/>
              </a:lnSpc>
              <a:spcAft>
                <a:spcPts val="600"/>
              </a:spcAft>
              <a:buSzPct val="90000"/>
            </a:pPr>
            <a:r>
              <a:rPr lang="en-US" sz="1800">
                <a:solidFill>
                  <a:srgbClr val="0078D4"/>
                </a:solidFill>
              </a:rPr>
              <a:t>    Database and Azure SQL Managed Instance</a:t>
            </a:r>
          </a:p>
        </p:txBody>
      </p:sp>
      <p:sp>
        <p:nvSpPr>
          <p:cNvPr id="5" name="Rectangle: Rounded Corners 4">
            <a:extLst>
              <a:ext uri="{FF2B5EF4-FFF2-40B4-BE49-F238E27FC236}">
                <a16:creationId xmlns:a16="http://schemas.microsoft.com/office/drawing/2014/main" id="{564244C3-AEE5-483E-8CD8-300948B0A251}"/>
              </a:ext>
            </a:extLst>
          </p:cNvPr>
          <p:cNvSpPr/>
          <p:nvPr/>
        </p:nvSpPr>
        <p:spPr bwMode="auto">
          <a:xfrm>
            <a:off x="310551" y="4293755"/>
            <a:ext cx="5030409" cy="916599"/>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51591A6-5D0F-4D75-8F1D-1AE7D2947AFF}"/>
              </a:ext>
            </a:extLst>
          </p:cNvPr>
          <p:cNvSpPr/>
          <p:nvPr/>
        </p:nvSpPr>
        <p:spPr bwMode="auto">
          <a:xfrm>
            <a:off x="6563908" y="4037161"/>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20349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C74D825-8376-814A-8854-D95383E75D44}"/>
              </a:ext>
            </a:extLst>
          </p:cNvPr>
          <p:cNvSpPr txBox="1"/>
          <p:nvPr/>
        </p:nvSpPr>
        <p:spPr>
          <a:xfrm>
            <a:off x="4981827" y="1351262"/>
            <a:ext cx="6473888" cy="3385542"/>
          </a:xfrm>
          <a:prstGeom prst="rect">
            <a:avLst/>
          </a:prstGeom>
          <a:noFill/>
        </p:spPr>
        <p:txBody>
          <a:bodyPr wrap="none" lIns="0" tIns="0" rIns="0" bIns="0" rtlCol="0">
            <a:spAutoFit/>
          </a:bodyPr>
          <a:lstStyle/>
          <a:p>
            <a:pPr lvl="0"/>
            <a:r>
              <a:rPr lang="en-US" sz="2000" b="1"/>
              <a:t>Plan</a:t>
            </a:r>
            <a:r>
              <a:rPr lang="en-US" sz="2000"/>
              <a:t> your Azure SQL, service tier, and core choices</a:t>
            </a:r>
          </a:p>
          <a:p>
            <a:pPr lvl="0"/>
            <a:endParaRPr lang="en-US" sz="2000"/>
          </a:p>
          <a:p>
            <a:pPr lvl="0"/>
            <a:r>
              <a:rPr lang="en-US" sz="2000" b="1"/>
              <a:t>Migrate</a:t>
            </a:r>
            <a:r>
              <a:rPr lang="en-US" sz="2000"/>
              <a:t> existing data using tools</a:t>
            </a:r>
          </a:p>
          <a:p>
            <a:pPr lvl="0"/>
            <a:endParaRPr lang="en-US" sz="2000"/>
          </a:p>
          <a:p>
            <a:pPr lvl="0"/>
            <a:r>
              <a:rPr lang="en-US" sz="2000" b="1"/>
              <a:t>Deploy</a:t>
            </a:r>
            <a:r>
              <a:rPr lang="en-US" sz="2000"/>
              <a:t> with the Azure portal or CLI using various options</a:t>
            </a:r>
          </a:p>
          <a:p>
            <a:pPr lvl="0"/>
            <a:endParaRPr lang="en-US" sz="2000"/>
          </a:p>
          <a:p>
            <a:pPr lvl="0"/>
            <a:r>
              <a:rPr lang="en-US" sz="2000" b="1"/>
              <a:t>Connect</a:t>
            </a:r>
            <a:r>
              <a:rPr lang="en-US" sz="2000"/>
              <a:t> and </a:t>
            </a:r>
            <a:r>
              <a:rPr lang="en-US" sz="2000" b="1"/>
              <a:t>verify</a:t>
            </a:r>
            <a:r>
              <a:rPr lang="en-US" sz="2000"/>
              <a:t> deployment using proven methods</a:t>
            </a:r>
          </a:p>
          <a:p>
            <a:pPr lvl="0"/>
            <a:endParaRPr lang="en-US" sz="2000"/>
          </a:p>
          <a:p>
            <a:pPr lvl="0"/>
            <a:r>
              <a:rPr lang="en-US" sz="2000" b="1"/>
              <a:t>Configure</a:t>
            </a:r>
            <a:r>
              <a:rPr lang="en-US" sz="2000"/>
              <a:t> Instances or databases including networking</a:t>
            </a:r>
          </a:p>
          <a:p>
            <a:pPr lvl="0"/>
            <a:endParaRPr lang="en-US" sz="2000"/>
          </a:p>
          <a:p>
            <a:r>
              <a:rPr lang="en-US" sz="2000" b="1"/>
              <a:t>Load data </a:t>
            </a:r>
            <a:r>
              <a:rPr lang="en-US" sz="2000"/>
              <a:t>using traditional methods, Spark, or ADF</a:t>
            </a:r>
          </a:p>
        </p:txBody>
      </p:sp>
      <p:grpSp>
        <p:nvGrpSpPr>
          <p:cNvPr id="19" name="Group 46">
            <a:extLst>
              <a:ext uri="{FF2B5EF4-FFF2-40B4-BE49-F238E27FC236}">
                <a16:creationId xmlns:a16="http://schemas.microsoft.com/office/drawing/2014/main" id="{A6575A08-0A7D-734C-ACA3-4C096FF4F255}"/>
              </a:ext>
            </a:extLst>
          </p:cNvPr>
          <p:cNvGrpSpPr>
            <a:grpSpLocks noChangeAspect="1"/>
          </p:cNvGrpSpPr>
          <p:nvPr/>
        </p:nvGrpSpPr>
        <p:grpSpPr bwMode="auto">
          <a:xfrm>
            <a:off x="4419600" y="1363055"/>
            <a:ext cx="263951" cy="263951"/>
            <a:chOff x="2812" y="999"/>
            <a:chExt cx="312" cy="312"/>
          </a:xfrm>
        </p:grpSpPr>
        <p:sp>
          <p:nvSpPr>
            <p:cNvPr id="20" name="AutoShape 45">
              <a:extLst>
                <a:ext uri="{FF2B5EF4-FFF2-40B4-BE49-F238E27FC236}">
                  <a16:creationId xmlns:a16="http://schemas.microsoft.com/office/drawing/2014/main" id="{2A17BD17-7A7C-7A4C-A6D8-63782B21993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5E03A41F-8E72-374B-87BD-6A7E1E4588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E67CC8B1-D892-A94A-B90D-0F3B0544DD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CEDDC45F-9E66-1749-A890-0B7288D5899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3AF0031-0F57-6343-8A44-EB4201F4FC49}"/>
              </a:ext>
            </a:extLst>
          </p:cNvPr>
          <p:cNvGrpSpPr>
            <a:grpSpLocks noChangeAspect="1"/>
          </p:cNvGrpSpPr>
          <p:nvPr/>
        </p:nvGrpSpPr>
        <p:grpSpPr bwMode="auto">
          <a:xfrm>
            <a:off x="4419600" y="1983344"/>
            <a:ext cx="263951" cy="263951"/>
            <a:chOff x="2812" y="999"/>
            <a:chExt cx="312" cy="312"/>
          </a:xfrm>
        </p:grpSpPr>
        <p:sp>
          <p:nvSpPr>
            <p:cNvPr id="25" name="AutoShape 45">
              <a:extLst>
                <a:ext uri="{FF2B5EF4-FFF2-40B4-BE49-F238E27FC236}">
                  <a16:creationId xmlns:a16="http://schemas.microsoft.com/office/drawing/2014/main" id="{8CD5F893-EC82-E049-9738-3C0126806E7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CF1F1F12-D1E2-6E4B-A757-29556BBA996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927F438C-5487-774B-95D8-DEA7E5744E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FCF7EF78-CB42-654B-9D68-FA6217414E4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383997EA-C08F-DF43-B2CC-C28827148BAC}"/>
              </a:ext>
            </a:extLst>
          </p:cNvPr>
          <p:cNvGrpSpPr>
            <a:grpSpLocks noChangeAspect="1"/>
          </p:cNvGrpSpPr>
          <p:nvPr/>
        </p:nvGrpSpPr>
        <p:grpSpPr bwMode="auto">
          <a:xfrm>
            <a:off x="4419600" y="2603633"/>
            <a:ext cx="263951" cy="263951"/>
            <a:chOff x="2812" y="999"/>
            <a:chExt cx="312" cy="312"/>
          </a:xfrm>
        </p:grpSpPr>
        <p:sp>
          <p:nvSpPr>
            <p:cNvPr id="30" name="AutoShape 45">
              <a:extLst>
                <a:ext uri="{FF2B5EF4-FFF2-40B4-BE49-F238E27FC236}">
                  <a16:creationId xmlns:a16="http://schemas.microsoft.com/office/drawing/2014/main" id="{D62DC8CD-97C5-504F-8515-2C209BF02C5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D93720C8-A0EA-3A45-B40B-B04D3F54965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C36802B3-8FA1-5742-96B5-E1F3CD91ABF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296C9C08-BE77-E548-9708-E4ABE0129D8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FF7819B6-8125-A244-9BF4-BA7ACE1443B5}"/>
              </a:ext>
            </a:extLst>
          </p:cNvPr>
          <p:cNvGrpSpPr>
            <a:grpSpLocks noChangeAspect="1"/>
          </p:cNvGrpSpPr>
          <p:nvPr/>
        </p:nvGrpSpPr>
        <p:grpSpPr bwMode="auto">
          <a:xfrm>
            <a:off x="4419600" y="3205068"/>
            <a:ext cx="263951" cy="263951"/>
            <a:chOff x="2812" y="999"/>
            <a:chExt cx="312" cy="312"/>
          </a:xfrm>
        </p:grpSpPr>
        <p:sp>
          <p:nvSpPr>
            <p:cNvPr id="35" name="AutoShape 45">
              <a:extLst>
                <a:ext uri="{FF2B5EF4-FFF2-40B4-BE49-F238E27FC236}">
                  <a16:creationId xmlns:a16="http://schemas.microsoft.com/office/drawing/2014/main" id="{59BDA4DD-6054-C24A-AEE8-B102C585A1F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8F14F22E-CCCD-6C44-91B6-78C220D32BA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3E34D324-7D23-2C46-AE71-127BAFAF92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F88BAF2-9007-DE4A-8A24-7AD895E05F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4C0B5875-AF0E-1C4F-A925-A1525ADB93B5}"/>
              </a:ext>
            </a:extLst>
          </p:cNvPr>
          <p:cNvGrpSpPr>
            <a:grpSpLocks noChangeAspect="1"/>
          </p:cNvGrpSpPr>
          <p:nvPr/>
        </p:nvGrpSpPr>
        <p:grpSpPr bwMode="auto">
          <a:xfrm>
            <a:off x="4419600" y="3806503"/>
            <a:ext cx="263951" cy="263951"/>
            <a:chOff x="2812" y="999"/>
            <a:chExt cx="312" cy="312"/>
          </a:xfrm>
        </p:grpSpPr>
        <p:sp>
          <p:nvSpPr>
            <p:cNvPr id="40" name="AutoShape 45">
              <a:extLst>
                <a:ext uri="{FF2B5EF4-FFF2-40B4-BE49-F238E27FC236}">
                  <a16:creationId xmlns:a16="http://schemas.microsoft.com/office/drawing/2014/main" id="{55042463-ADCD-5244-AA7E-66002CE4750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6153EC69-E0D7-0B48-ACDA-67C9628622F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201D8C6D-127F-4D4F-AD01-8F47AC0F4DC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453B2E79-9631-AC4D-A528-CAACCDC056C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46">
            <a:extLst>
              <a:ext uri="{FF2B5EF4-FFF2-40B4-BE49-F238E27FC236}">
                <a16:creationId xmlns:a16="http://schemas.microsoft.com/office/drawing/2014/main" id="{5F5CFA65-80DF-F14E-9CAB-24465B7E7647}"/>
              </a:ext>
            </a:extLst>
          </p:cNvPr>
          <p:cNvGrpSpPr>
            <a:grpSpLocks noChangeAspect="1"/>
          </p:cNvGrpSpPr>
          <p:nvPr/>
        </p:nvGrpSpPr>
        <p:grpSpPr bwMode="auto">
          <a:xfrm>
            <a:off x="4419600" y="4408483"/>
            <a:ext cx="263951" cy="263951"/>
            <a:chOff x="2812" y="999"/>
            <a:chExt cx="312" cy="312"/>
          </a:xfrm>
        </p:grpSpPr>
        <p:sp>
          <p:nvSpPr>
            <p:cNvPr id="60" name="AutoShape 45">
              <a:extLst>
                <a:ext uri="{FF2B5EF4-FFF2-40B4-BE49-F238E27FC236}">
                  <a16:creationId xmlns:a16="http://schemas.microsoft.com/office/drawing/2014/main" id="{469764DB-96C4-6240-A6D3-46B6A6FCF26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7">
              <a:extLst>
                <a:ext uri="{FF2B5EF4-FFF2-40B4-BE49-F238E27FC236}">
                  <a16:creationId xmlns:a16="http://schemas.microsoft.com/office/drawing/2014/main" id="{3151C135-897D-BC44-8386-196CB22530E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8">
              <a:extLst>
                <a:ext uri="{FF2B5EF4-FFF2-40B4-BE49-F238E27FC236}">
                  <a16:creationId xmlns:a16="http://schemas.microsoft.com/office/drawing/2014/main" id="{B845E110-184C-2640-ACB1-FEA57385EE3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9">
              <a:extLst>
                <a:ext uri="{FF2B5EF4-FFF2-40B4-BE49-F238E27FC236}">
                  <a16:creationId xmlns:a16="http://schemas.microsoft.com/office/drawing/2014/main" id="{7017D86B-60C2-144E-A77F-0ACC6730965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72DBB916-6C95-DB44-953F-20BCB4DF0A52}"/>
              </a:ext>
            </a:extLst>
          </p:cNvPr>
          <p:cNvGrpSpPr/>
          <p:nvPr/>
        </p:nvGrpSpPr>
        <p:grpSpPr>
          <a:xfrm>
            <a:off x="-35986" y="6215635"/>
            <a:ext cx="11480126" cy="329382"/>
            <a:chOff x="-35986" y="6215635"/>
            <a:chExt cx="11480126" cy="329382"/>
          </a:xfrm>
        </p:grpSpPr>
        <p:grpSp>
          <p:nvGrpSpPr>
            <p:cNvPr id="47" name="Group 46">
              <a:extLst>
                <a:ext uri="{FF2B5EF4-FFF2-40B4-BE49-F238E27FC236}">
                  <a16:creationId xmlns:a16="http://schemas.microsoft.com/office/drawing/2014/main" id="{28782D55-30F2-FA45-A225-5A7D3CCF0ACD}"/>
                </a:ext>
              </a:extLst>
            </p:cNvPr>
            <p:cNvGrpSpPr/>
            <p:nvPr/>
          </p:nvGrpSpPr>
          <p:grpSpPr>
            <a:xfrm>
              <a:off x="-35986" y="6406517"/>
              <a:ext cx="10834162" cy="138500"/>
              <a:chOff x="-35986" y="6316085"/>
              <a:chExt cx="10834162" cy="138500"/>
            </a:xfrm>
          </p:grpSpPr>
          <p:sp>
            <p:nvSpPr>
              <p:cNvPr id="55" name="TextBox 54">
                <a:extLst>
                  <a:ext uri="{FF2B5EF4-FFF2-40B4-BE49-F238E27FC236}">
                    <a16:creationId xmlns:a16="http://schemas.microsoft.com/office/drawing/2014/main" id="{A324763A-2229-7D4B-8C76-432008EE2264}"/>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6" name="TextBox 55">
                <a:extLst>
                  <a:ext uri="{FF2B5EF4-FFF2-40B4-BE49-F238E27FC236}">
                    <a16:creationId xmlns:a16="http://schemas.microsoft.com/office/drawing/2014/main" id="{16561AA1-8F3D-8E42-9DD8-DCAF83B8527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7" name="TextBox 56">
                <a:extLst>
                  <a:ext uri="{FF2B5EF4-FFF2-40B4-BE49-F238E27FC236}">
                    <a16:creationId xmlns:a16="http://schemas.microsoft.com/office/drawing/2014/main" id="{9BDEFDAA-1361-FD40-A051-6D91E6A6C7E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8" name="TextBox 57">
                <a:extLst>
                  <a:ext uri="{FF2B5EF4-FFF2-40B4-BE49-F238E27FC236}">
                    <a16:creationId xmlns:a16="http://schemas.microsoft.com/office/drawing/2014/main" id="{5674871C-AB3D-7A42-97EF-CDA85BCDC829}"/>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4" name="TextBox 63">
                <a:extLst>
                  <a:ext uri="{FF2B5EF4-FFF2-40B4-BE49-F238E27FC236}">
                    <a16:creationId xmlns:a16="http://schemas.microsoft.com/office/drawing/2014/main" id="{18021C83-6891-B24B-8EBA-2AE4DA69E996}"/>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8" name="Group 47">
              <a:extLst>
                <a:ext uri="{FF2B5EF4-FFF2-40B4-BE49-F238E27FC236}">
                  <a16:creationId xmlns:a16="http://schemas.microsoft.com/office/drawing/2014/main" id="{1777CFC8-FB86-C84E-A8FE-1D100D683BC2}"/>
                </a:ext>
              </a:extLst>
            </p:cNvPr>
            <p:cNvGrpSpPr/>
            <p:nvPr/>
          </p:nvGrpSpPr>
          <p:grpSpPr>
            <a:xfrm>
              <a:off x="0" y="6215635"/>
              <a:ext cx="11444140" cy="131976"/>
              <a:chOff x="0" y="6058468"/>
              <a:chExt cx="11444140" cy="131976"/>
            </a:xfrm>
          </p:grpSpPr>
          <p:cxnSp>
            <p:nvCxnSpPr>
              <p:cNvPr id="49" name="Straight Arrow Connector 48">
                <a:extLst>
                  <a:ext uri="{FF2B5EF4-FFF2-40B4-BE49-F238E27FC236}">
                    <a16:creationId xmlns:a16="http://schemas.microsoft.com/office/drawing/2014/main" id="{ECF69D71-7612-684A-BFB6-EDE32C28995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FBD4BA1-D171-0345-A082-10325C882CB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A7A2773B-7B34-BB44-BE34-7FF6D771321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A852475C-B2AB-754F-BCD5-FD4EE8958CE6}"/>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05C9A78-6489-2B4F-BB99-79BAE9A87589}"/>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4AC313-ADE8-4143-8071-29AA7D3F880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a:xfrm>
            <a:off x="584200" y="2651740"/>
            <a:ext cx="2326410" cy="553998"/>
          </a:xfrm>
        </p:spPr>
        <p:txBody>
          <a:bodyPr/>
          <a:lstStyle/>
          <a:p>
            <a:r>
              <a:rPr lang="en-US"/>
              <a:t>Summary</a:t>
            </a:r>
          </a:p>
        </p:txBody>
      </p:sp>
      <p:cxnSp>
        <p:nvCxnSpPr>
          <p:cNvPr id="72" name="Straight Connector 71">
            <a:extLst>
              <a:ext uri="{FF2B5EF4-FFF2-40B4-BE49-F238E27FC236}">
                <a16:creationId xmlns:a16="http://schemas.microsoft.com/office/drawing/2014/main" id="{7755FA90-6B24-A646-943B-94FFDE26E4FE}"/>
              </a:ext>
            </a:extLst>
          </p:cNvPr>
          <p:cNvCxnSpPr>
            <a:cxnSpLocks/>
          </p:cNvCxnSpPr>
          <p:nvPr/>
        </p:nvCxnSpPr>
        <p:spPr>
          <a:xfrm>
            <a:off x="3368233" y="758034"/>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dirty="0"/>
              <a:t>15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097" y="4082756"/>
            <a:ext cx="4591050" cy="492443"/>
          </a:xfrm>
        </p:spPr>
        <p:txBody>
          <a:bodyPr/>
          <a:lstStyle/>
          <a:p>
            <a:r>
              <a:rPr lang="en-US" sz="3200"/>
              <a:t>See you back here soon!</a:t>
            </a:r>
          </a:p>
        </p:txBody>
      </p:sp>
    </p:spTree>
    <p:extLst>
      <p:ext uri="{BB962C8B-B14F-4D97-AF65-F5344CB8AC3E}">
        <p14:creationId xmlns:p14="http://schemas.microsoft.com/office/powerpoint/2010/main" val="58144643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2324" y="2626879"/>
            <a:ext cx="9144000" cy="2031325"/>
          </a:xfrm>
        </p:spPr>
        <p:txBody>
          <a:bodyPr/>
          <a:lstStyle/>
          <a:p>
            <a:r>
              <a:rPr lang="en-US" sz="4400" dirty="0">
                <a:solidFill>
                  <a:schemeClr val="tx2"/>
                </a:solidFill>
              </a:rPr>
              <a:t>Part 2:</a:t>
            </a:r>
            <a:br>
              <a:rPr lang="en-US" sz="4400" dirty="0">
                <a:solidFill>
                  <a:schemeClr val="accent2"/>
                </a:solidFill>
              </a:rPr>
            </a:br>
            <a:r>
              <a:rPr lang="en-US" sz="4400" dirty="0">
                <a:solidFill>
                  <a:schemeClr val="accent2"/>
                </a:solidFill>
              </a:rPr>
              <a:t>Secure </a:t>
            </a:r>
            <a:r>
              <a:rPr lang="en-US" sz="4400" dirty="0">
                <a:solidFill>
                  <a:schemeClr val="accent6"/>
                </a:solidFill>
              </a:rPr>
              <a:t>Azure SQL and</a:t>
            </a:r>
            <a:br>
              <a:rPr lang="en-US" sz="4400" dirty="0">
                <a:solidFill>
                  <a:schemeClr val="accent6"/>
                </a:solidFill>
              </a:rPr>
            </a:br>
            <a:r>
              <a:rPr lang="en-US" sz="4400" dirty="0">
                <a:solidFill>
                  <a:schemeClr val="accent6"/>
                </a:solidFill>
              </a:rPr>
              <a:t>deliver consistent </a:t>
            </a:r>
            <a:r>
              <a:rPr lang="en-US" sz="4400" dirty="0">
                <a:solidFill>
                  <a:schemeClr val="accent2"/>
                </a:solidFill>
              </a:rPr>
              <a:t>performance</a:t>
            </a:r>
            <a:endParaRPr lang="en-US" sz="4400" spc="0" dirty="0">
              <a:solidFill>
                <a:schemeClr val="accent2"/>
              </a:solidFill>
            </a:endParaRPr>
          </a:p>
        </p:txBody>
      </p:sp>
    </p:spTree>
    <p:extLst>
      <p:ext uri="{BB962C8B-B14F-4D97-AF65-F5344CB8AC3E}">
        <p14:creationId xmlns:p14="http://schemas.microsoft.com/office/powerpoint/2010/main" val="119063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a:t>
            </a:r>
            <a:endParaRPr lang="en-US" sz="2000" spc="0">
              <a:solidFill>
                <a:schemeClr val="tx1"/>
              </a:solidFill>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Network security</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Identity and access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Data protection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Monitoring, logging, and auditing</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Summary</a:t>
            </a:r>
          </a:p>
        </p:txBody>
      </p:sp>
      <p:sp>
        <p:nvSpPr>
          <p:cNvPr id="6" name="TextBox 5">
            <a:extLst>
              <a:ext uri="{FF2B5EF4-FFF2-40B4-BE49-F238E27FC236}">
                <a16:creationId xmlns:a16="http://schemas.microsoft.com/office/drawing/2014/main" id="{83EF1702-7091-014B-BE17-4F568B62AAF3}"/>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3</a:t>
            </a:r>
          </a:p>
        </p:txBody>
      </p:sp>
      <p:grpSp>
        <p:nvGrpSpPr>
          <p:cNvPr id="7" name="Group 6">
            <a:extLst>
              <a:ext uri="{FF2B5EF4-FFF2-40B4-BE49-F238E27FC236}">
                <a16:creationId xmlns:a16="http://schemas.microsoft.com/office/drawing/2014/main" id="{B92E41BA-F438-D048-80BF-3BB15B6A00E6}"/>
              </a:ext>
            </a:extLst>
          </p:cNvPr>
          <p:cNvGrpSpPr>
            <a:grpSpLocks noChangeAspect="1"/>
          </p:cNvGrpSpPr>
          <p:nvPr/>
        </p:nvGrpSpPr>
        <p:grpSpPr>
          <a:xfrm>
            <a:off x="584200" y="1944166"/>
            <a:ext cx="645713" cy="796894"/>
            <a:chOff x="1980078" y="253998"/>
            <a:chExt cx="3830386" cy="4727197"/>
          </a:xfrm>
        </p:grpSpPr>
        <p:sp>
          <p:nvSpPr>
            <p:cNvPr id="8" name="Rectangle 27">
              <a:extLst>
                <a:ext uri="{FF2B5EF4-FFF2-40B4-BE49-F238E27FC236}">
                  <a16:creationId xmlns:a16="http://schemas.microsoft.com/office/drawing/2014/main" id="{7D803C0D-7A74-0D4E-8969-74490224019D}"/>
                </a:ext>
              </a:extLst>
            </p:cNvPr>
            <p:cNvSpPr>
              <a:spLocks noChangeArrowheads="1"/>
            </p:cNvSpPr>
            <p:nvPr/>
          </p:nvSpPr>
          <p:spPr bwMode="auto">
            <a:xfrm>
              <a:off x="1980078" y="2169196"/>
              <a:ext cx="3830386" cy="2811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29">
              <a:extLst>
                <a:ext uri="{FF2B5EF4-FFF2-40B4-BE49-F238E27FC236}">
                  <a16:creationId xmlns:a16="http://schemas.microsoft.com/office/drawing/2014/main" id="{353DD7F5-535D-B046-AF19-0B2559EFCE8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30">
              <a:extLst>
                <a:ext uri="{FF2B5EF4-FFF2-40B4-BE49-F238E27FC236}">
                  <a16:creationId xmlns:a16="http://schemas.microsoft.com/office/drawing/2014/main" id="{DC4159D3-242B-5445-8F4F-DA4A7907B9E8}"/>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Shape 136">
              <a:extLst>
                <a:ext uri="{FF2B5EF4-FFF2-40B4-BE49-F238E27FC236}">
                  <a16:creationId xmlns:a16="http://schemas.microsoft.com/office/drawing/2014/main" id="{AB48D67A-746D-8647-B197-C84B29A9504A}"/>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4220055585"/>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Security capabilities and tasks</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tasks</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network Security</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data protection</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authentication and authorization</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security</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capabilities</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Active Directory Authentication</a:t>
              </a:r>
            </a:p>
            <a:p>
              <a:pPr marL="114300" indent="-114300">
                <a:spcAft>
                  <a:spcPts val="600"/>
                </a:spcAft>
                <a:buClr>
                  <a:schemeClr val="accent1"/>
                </a:buClr>
                <a:buFont typeface="Arial" panose="020B0604020202020204" pitchFamily="34" charset="0"/>
                <a:buChar char="•"/>
              </a:pPr>
              <a:r>
                <a:rPr lang="en-US" sz="1400">
                  <a:solidFill>
                    <a:schemeClr val="tx1"/>
                  </a:solidFill>
                </a:rPr>
                <a:t>Azure RBAC and locks</a:t>
              </a:r>
            </a:p>
            <a:p>
              <a:pPr marL="114300" indent="-114300">
                <a:spcAft>
                  <a:spcPts val="600"/>
                </a:spcAft>
                <a:buClr>
                  <a:schemeClr val="accent1"/>
                </a:buClr>
                <a:buFont typeface="Arial" panose="020B0604020202020204" pitchFamily="34" charset="0"/>
                <a:buChar char="•"/>
              </a:pPr>
              <a:r>
                <a:rPr lang="en-US" sz="1400">
                  <a:solidFill>
                    <a:schemeClr val="tx1"/>
                  </a:solidFill>
                </a:rPr>
                <a:t>Auditing</a:t>
              </a:r>
            </a:p>
            <a:p>
              <a:pPr marL="114300" indent="-114300">
                <a:spcAft>
                  <a:spcPts val="600"/>
                </a:spcAft>
                <a:buClr>
                  <a:schemeClr val="accent1"/>
                </a:buClr>
                <a:buFont typeface="Arial" panose="020B0604020202020204" pitchFamily="34" charset="0"/>
                <a:buChar char="•"/>
              </a:pPr>
              <a:r>
                <a:rPr lang="en-US" sz="1400">
                  <a:solidFill>
                    <a:schemeClr val="tx1"/>
                  </a:solidFill>
                </a:rPr>
                <a:t>Data encryption</a:t>
              </a:r>
            </a:p>
            <a:p>
              <a:pPr marL="114300" indent="-114300">
                <a:spcAft>
                  <a:spcPts val="600"/>
                </a:spcAft>
                <a:buClr>
                  <a:schemeClr val="accent1"/>
                </a:buClr>
                <a:buFont typeface="Arial" panose="020B0604020202020204" pitchFamily="34" charset="0"/>
                <a:buChar char="•"/>
              </a:pPr>
              <a:r>
                <a:rPr lang="en-US" sz="1400">
                  <a:solidFill>
                    <a:schemeClr val="tx1"/>
                  </a:solidFill>
                </a:rPr>
                <a:t>Dynamic Data Masking</a:t>
              </a:r>
            </a:p>
            <a:p>
              <a:pPr marL="114300" indent="-114300">
                <a:spcAft>
                  <a:spcPts val="600"/>
                </a:spcAft>
                <a:buClr>
                  <a:schemeClr val="accent1"/>
                </a:buClr>
                <a:buFont typeface="Arial" panose="020B0604020202020204" pitchFamily="34" charset="0"/>
                <a:buChar char="•"/>
              </a:pPr>
              <a:r>
                <a:rPr lang="en-US" sz="1400">
                  <a:solidFill>
                    <a:schemeClr val="tx1"/>
                  </a:solidFill>
                </a:rPr>
                <a:t>Advanced Data Security</a:t>
              </a:r>
            </a:p>
          </p:txBody>
        </p:sp>
      </p:grpSp>
      <p:grpSp>
        <p:nvGrpSpPr>
          <p:cNvPr id="40" name="Group 39">
            <a:extLst>
              <a:ext uri="{FF2B5EF4-FFF2-40B4-BE49-F238E27FC236}">
                <a16:creationId xmlns:a16="http://schemas.microsoft.com/office/drawing/2014/main" id="{CE5A37FD-CFB3-0548-A5E6-6E9D13E5F37A}"/>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BE8E9EF0-4DD7-7440-8147-351681A1EAB4}"/>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3D795DC3-61EF-CD45-8D6F-F9FFD303E6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51" name="TextBox 50">
                <a:extLst>
                  <a:ext uri="{FF2B5EF4-FFF2-40B4-BE49-F238E27FC236}">
                    <a16:creationId xmlns:a16="http://schemas.microsoft.com/office/drawing/2014/main" id="{C035A64B-F895-3A4D-8271-B9A8BF05AD4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AD83841C-F2A0-2643-9085-6316EC7A76A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53" name="TextBox 52">
                <a:extLst>
                  <a:ext uri="{FF2B5EF4-FFF2-40B4-BE49-F238E27FC236}">
                    <a16:creationId xmlns:a16="http://schemas.microsoft.com/office/drawing/2014/main" id="{DAFEF6EF-3612-7742-B26E-70C6D49F10A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F884AF56-A117-2C49-A743-3062758A3A0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D58509E2-968D-1140-A71F-F192430C0A1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00AE2AE4-5355-1544-9967-27CA92E8DBB6}"/>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772E0712-A6ED-AB46-9939-70EA759BA54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46E8C610-ACC0-7742-A8EB-A7778ABE560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DFF35349-C2E7-DD40-81F8-73975FC0CCF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920C686E-6443-6A43-B25E-AA2C511E1CE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BDBF7577-75D3-9A4A-995C-BA58013A1F8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3114AE0A-CD6A-934E-8F80-A7D8C3D45BA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FB271827-290E-FB49-8D65-4FA404C8AAE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893671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a:t>Azure SQL Enterprise-class 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Network security</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VNET</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Firewall Rules, NSG</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Private Link</a:t>
            </a: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Security management</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Advanced Threat Detection</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SQL Audit</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Audit Integration with Log Analytics and Event Hubs</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Vulnerability Assessment</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Data Discovery &amp; Classification</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Azure Security Center</a:t>
            </a: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Data protection</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Encryption-in-use (Always Encrypted)</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Encryption-at-rest (TDE)</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Encryption-in-flight (TLS)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User-managed keys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Dynamic Data Masking</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Identity </a:t>
            </a:r>
          </a:p>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and access</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Authentication options: Azure AD, SQL Auth, Windows Auth</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Azure RBAC</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Roles &amp; Permissions</a:t>
            </a:r>
          </a:p>
          <a:p>
            <a:pPr marL="120650" indent="-120650" defTabSz="914314" fontAlgn="base">
              <a:lnSpc>
                <a:spcPct val="90000"/>
              </a:lnSpc>
              <a:spcBef>
                <a:spcPct val="0"/>
              </a:spcBef>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Row-level security</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43550" y="1653891"/>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53891"/>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B4BB6B30-7948-804F-99D1-D2A03CBC41D2}"/>
              </a:ext>
            </a:extLst>
          </p:cNvPr>
          <p:cNvGrpSpPr/>
          <p:nvPr/>
        </p:nvGrpSpPr>
        <p:grpSpPr>
          <a:xfrm>
            <a:off x="0" y="6215635"/>
            <a:ext cx="11444140" cy="325212"/>
            <a:chOff x="0" y="6215635"/>
            <a:chExt cx="11444140" cy="325212"/>
          </a:xfrm>
        </p:grpSpPr>
        <p:grpSp>
          <p:nvGrpSpPr>
            <p:cNvPr id="81" name="Group 80">
              <a:extLst>
                <a:ext uri="{FF2B5EF4-FFF2-40B4-BE49-F238E27FC236}">
                  <a16:creationId xmlns:a16="http://schemas.microsoft.com/office/drawing/2014/main" id="{385BAD93-15D6-A547-BF38-7DB62CADC86A}"/>
                </a:ext>
              </a:extLst>
            </p:cNvPr>
            <p:cNvGrpSpPr/>
            <p:nvPr/>
          </p:nvGrpSpPr>
          <p:grpSpPr>
            <a:xfrm>
              <a:off x="662352" y="6402347"/>
              <a:ext cx="10137481" cy="138500"/>
              <a:chOff x="662352" y="6316085"/>
              <a:chExt cx="10137481" cy="138500"/>
            </a:xfrm>
          </p:grpSpPr>
          <p:sp>
            <p:nvSpPr>
              <p:cNvPr id="90" name="TextBox 89">
                <a:extLst>
                  <a:ext uri="{FF2B5EF4-FFF2-40B4-BE49-F238E27FC236}">
                    <a16:creationId xmlns:a16="http://schemas.microsoft.com/office/drawing/2014/main" id="{1C061297-9151-8D43-BB43-810598FA302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91" name="TextBox 90">
                <a:extLst>
                  <a:ext uri="{FF2B5EF4-FFF2-40B4-BE49-F238E27FC236}">
                    <a16:creationId xmlns:a16="http://schemas.microsoft.com/office/drawing/2014/main" id="{C03CEFD0-1474-B543-A1E2-FAF7C89071C7}"/>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12" name="TextBox 111">
                <a:extLst>
                  <a:ext uri="{FF2B5EF4-FFF2-40B4-BE49-F238E27FC236}">
                    <a16:creationId xmlns:a16="http://schemas.microsoft.com/office/drawing/2014/main" id="{2785B5CC-F945-9A4E-8291-68920CB33AF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13" name="TextBox 112">
                <a:extLst>
                  <a:ext uri="{FF2B5EF4-FFF2-40B4-BE49-F238E27FC236}">
                    <a16:creationId xmlns:a16="http://schemas.microsoft.com/office/drawing/2014/main" id="{005CA5C8-8C90-044B-8872-2C0C70094A8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14" name="TextBox 113">
                <a:extLst>
                  <a:ext uri="{FF2B5EF4-FFF2-40B4-BE49-F238E27FC236}">
                    <a16:creationId xmlns:a16="http://schemas.microsoft.com/office/drawing/2014/main" id="{C94967E3-CFA4-084F-8221-532CDBEF17F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5" name="TextBox 114">
                <a:extLst>
                  <a:ext uri="{FF2B5EF4-FFF2-40B4-BE49-F238E27FC236}">
                    <a16:creationId xmlns:a16="http://schemas.microsoft.com/office/drawing/2014/main" id="{3AE2354E-C2F2-EE4F-9A99-CED825CE2C5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2" name="Group 81">
              <a:extLst>
                <a:ext uri="{FF2B5EF4-FFF2-40B4-BE49-F238E27FC236}">
                  <a16:creationId xmlns:a16="http://schemas.microsoft.com/office/drawing/2014/main" id="{1209A6BB-934C-954C-BE84-E38754DC7AA5}"/>
                </a:ext>
              </a:extLst>
            </p:cNvPr>
            <p:cNvGrpSpPr/>
            <p:nvPr/>
          </p:nvGrpSpPr>
          <p:grpSpPr>
            <a:xfrm>
              <a:off x="0" y="6215635"/>
              <a:ext cx="11444140" cy="131976"/>
              <a:chOff x="0" y="6058468"/>
              <a:chExt cx="11444140" cy="131976"/>
            </a:xfrm>
          </p:grpSpPr>
          <p:cxnSp>
            <p:nvCxnSpPr>
              <p:cNvPr id="83" name="Straight Arrow Connector 82">
                <a:extLst>
                  <a:ext uri="{FF2B5EF4-FFF2-40B4-BE49-F238E27FC236}">
                    <a16:creationId xmlns:a16="http://schemas.microsoft.com/office/drawing/2014/main" id="{989B6B1E-4C41-1C41-8087-0E8E8C716C2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3226196C-E110-D14A-A30A-4677724EF17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A5A889DD-C757-C742-97DF-E877EC6DB30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62F7BA5E-4D57-3843-81AF-1C80455445E6}"/>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E8F69455-7491-554B-A855-FA2B8A2199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1016DCB7-552B-AD4D-AE57-EB32EC51E4BC}"/>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51771F6B-A734-E640-BCB2-48A4E5B2E59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5123807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 to Azure SQL</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SQL Server on Azure VMs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Managed Instance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Database </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Comparison and summary </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FF146730-64F0-1D46-BD0C-A40493A9594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1</a:t>
            </a: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a:solidFill>
                    <a:schemeClr val="accent1"/>
                  </a:solidFill>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A6E365C2-653B-4133-B20C-D2640919C3D8}"/>
              </a:ext>
            </a:extLst>
          </p:cNvPr>
          <p:cNvSpPr/>
          <p:nvPr/>
        </p:nvSpPr>
        <p:spPr>
          <a:xfrm>
            <a:off x="4898928" y="4334432"/>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102.14.157.9</a:t>
            </a: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Network security – SQL Database</a:t>
            </a: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6894873" y="2086229"/>
            <a:ext cx="2636177" cy="3240106"/>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0" name="Vnet 1 text 2">
            <a:extLst>
              <a:ext uri="{FF2B5EF4-FFF2-40B4-BE49-F238E27FC236}">
                <a16:creationId xmlns:a16="http://schemas.microsoft.com/office/drawing/2014/main" id="{57460166-181F-4E04-AD95-9496A32392DB}"/>
              </a:ext>
            </a:extLst>
          </p:cNvPr>
          <p:cNvSpPr txBox="1"/>
          <p:nvPr/>
        </p:nvSpPr>
        <p:spPr>
          <a:xfrm>
            <a:off x="8151217" y="2155344"/>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7078788" y="1868354"/>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grpSp>
        <p:nvGrpSpPr>
          <p:cNvPr id="1040" name="VNET EUS 2">
            <a:extLst>
              <a:ext uri="{FF2B5EF4-FFF2-40B4-BE49-F238E27FC236}">
                <a16:creationId xmlns:a16="http://schemas.microsoft.com/office/drawing/2014/main" id="{ED976419-C256-4F68-985A-BF136D03D90E}"/>
              </a:ext>
            </a:extLst>
          </p:cNvPr>
          <p:cNvGrpSpPr/>
          <p:nvPr/>
        </p:nvGrpSpPr>
        <p:grpSpPr>
          <a:xfrm>
            <a:off x="4505934" y="1423535"/>
            <a:ext cx="1566629" cy="1580262"/>
            <a:chOff x="1799542" y="1292175"/>
            <a:chExt cx="1566629" cy="1580262"/>
          </a:xfrm>
        </p:grpSpPr>
        <p:sp>
          <p:nvSpPr>
            <p:cNvPr id="48" name="Rectangle 47">
              <a:extLst>
                <a:ext uri="{FF2B5EF4-FFF2-40B4-BE49-F238E27FC236}">
                  <a16:creationId xmlns:a16="http://schemas.microsoft.com/office/drawing/2014/main" id="{0A1DBAF9-7961-46C4-BBD7-9B7E7C97D418}"/>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51" name="TextBox 6">
              <a:extLst>
                <a:ext uri="{FF2B5EF4-FFF2-40B4-BE49-F238E27FC236}">
                  <a16:creationId xmlns:a16="http://schemas.microsoft.com/office/drawing/2014/main" id="{BF393770-82ED-44C9-B39D-ABFBDFA9E8BE}"/>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55" name="TextBox 54">
              <a:extLst>
                <a:ext uri="{FF2B5EF4-FFF2-40B4-BE49-F238E27FC236}">
                  <a16:creationId xmlns:a16="http://schemas.microsoft.com/office/drawing/2014/main" id="{3185D30F-A6B4-49DB-9D78-9B08F7B07F65}"/>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59" name="TextBox 58">
            <a:extLst>
              <a:ext uri="{FF2B5EF4-FFF2-40B4-BE49-F238E27FC236}">
                <a16:creationId xmlns:a16="http://schemas.microsoft.com/office/drawing/2014/main" id="{B84FB838-D9F5-40AA-B260-4E0EB97DBCE7}"/>
              </a:ext>
            </a:extLst>
          </p:cNvPr>
          <p:cNvSpPr txBox="1"/>
          <p:nvPr/>
        </p:nvSpPr>
        <p:spPr>
          <a:xfrm>
            <a:off x="7129639" y="3037664"/>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78" name="Rectangle 77">
            <a:extLst>
              <a:ext uri="{FF2B5EF4-FFF2-40B4-BE49-F238E27FC236}">
                <a16:creationId xmlns:a16="http://schemas.microsoft.com/office/drawing/2014/main" id="{9D034DE3-1CFA-4E3D-8B64-A5FEC56D3618}"/>
              </a:ext>
            </a:extLst>
          </p:cNvPr>
          <p:cNvSpPr/>
          <p:nvPr/>
        </p:nvSpPr>
        <p:spPr bwMode="auto">
          <a:xfrm>
            <a:off x="4505934" y="3370000"/>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80" name="TextBox 6">
            <a:extLst>
              <a:ext uri="{FF2B5EF4-FFF2-40B4-BE49-F238E27FC236}">
                <a16:creationId xmlns:a16="http://schemas.microsoft.com/office/drawing/2014/main" id="{5E8A080C-6790-4D19-BA32-7072B636483B}"/>
              </a:ext>
            </a:extLst>
          </p:cNvPr>
          <p:cNvSpPr txBox="1"/>
          <p:nvPr/>
        </p:nvSpPr>
        <p:spPr>
          <a:xfrm>
            <a:off x="4497973" y="3161281"/>
            <a:ext cx="2018176"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VMVNET-WUS</a:t>
            </a:r>
            <a:endParaRPr kumimoji="0" lang="en-US" sz="1100" b="1" i="0" u="none" strike="noStrike" kern="1200" cap="none" spc="0" normalizeH="0" baseline="0" noProof="0">
              <a:ln>
                <a:noFill/>
              </a:ln>
              <a:solidFill>
                <a:srgbClr val="7030A0"/>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D58243ED-207B-4DE6-959C-66D00039F58B}"/>
              </a:ext>
            </a:extLst>
          </p:cNvPr>
          <p:cNvSpPr txBox="1"/>
          <p:nvPr/>
        </p:nvSpPr>
        <p:spPr>
          <a:xfrm>
            <a:off x="4983047" y="416177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98" name="TextBox 97">
            <a:extLst>
              <a:ext uri="{FF2B5EF4-FFF2-40B4-BE49-F238E27FC236}">
                <a16:creationId xmlns:a16="http://schemas.microsoft.com/office/drawing/2014/main" id="{5CE35AFE-4853-42AD-B21E-882775B8196E}"/>
              </a:ext>
            </a:extLst>
          </p:cNvPr>
          <p:cNvSpPr txBox="1"/>
          <p:nvPr/>
        </p:nvSpPr>
        <p:spPr>
          <a:xfrm>
            <a:off x="10179619" y="3934252"/>
            <a:ext cx="1936530"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westus1-a.control.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104.42.238.205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sp>
        <p:nvSpPr>
          <p:cNvPr id="99" name="TextBox 98">
            <a:extLst>
              <a:ext uri="{FF2B5EF4-FFF2-40B4-BE49-F238E27FC236}">
                <a16:creationId xmlns:a16="http://schemas.microsoft.com/office/drawing/2014/main" id="{CAD26A5D-77DD-4884-A207-FBBDEC6F2A27}"/>
              </a:ext>
            </a:extLst>
          </p:cNvPr>
          <p:cNvSpPr txBox="1"/>
          <p:nvPr/>
        </p:nvSpPr>
        <p:spPr>
          <a:xfrm>
            <a:off x="10214671" y="3524032"/>
            <a:ext cx="15404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3" name="Rectangle 2">
            <a:extLst>
              <a:ext uri="{FF2B5EF4-FFF2-40B4-BE49-F238E27FC236}">
                <a16:creationId xmlns:a16="http://schemas.microsoft.com/office/drawing/2014/main" id="{04CA88D6-1123-4B0C-9093-06588A2C4BA7}"/>
              </a:ext>
            </a:extLst>
          </p:cNvPr>
          <p:cNvSpPr/>
          <p:nvPr/>
        </p:nvSpPr>
        <p:spPr>
          <a:xfrm>
            <a:off x="7164441" y="3223675"/>
            <a:ext cx="11849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174.17.218.16</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1" name="Rectangle 100">
            <a:extLst>
              <a:ext uri="{FF2B5EF4-FFF2-40B4-BE49-F238E27FC236}">
                <a16:creationId xmlns:a16="http://schemas.microsoft.com/office/drawing/2014/main" id="{06614EF4-7069-4FEB-A74F-4E42B7E86BD1}"/>
              </a:ext>
            </a:extLst>
          </p:cNvPr>
          <p:cNvSpPr/>
          <p:nvPr/>
        </p:nvSpPr>
        <p:spPr>
          <a:xfrm>
            <a:off x="4829654" y="2626807"/>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127.33.201.5</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pic>
        <p:nvPicPr>
          <p:cNvPr id="119" name="Graphic 118">
            <a:extLst>
              <a:ext uri="{FF2B5EF4-FFF2-40B4-BE49-F238E27FC236}">
                <a16:creationId xmlns:a16="http://schemas.microsoft.com/office/drawing/2014/main" id="{23121E14-14C7-9D46-9DE8-DB61DD0DF3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6867" y="1906389"/>
            <a:ext cx="513077" cy="510214"/>
          </a:xfrm>
          <a:prstGeom prst="rect">
            <a:avLst/>
          </a:prstGeom>
        </p:spPr>
      </p:pic>
      <p:pic>
        <p:nvPicPr>
          <p:cNvPr id="123" name="Graphic 122">
            <a:extLst>
              <a:ext uri="{FF2B5EF4-FFF2-40B4-BE49-F238E27FC236}">
                <a16:creationId xmlns:a16="http://schemas.microsoft.com/office/drawing/2014/main" id="{E0F69388-A165-3740-BEB7-E88E5DB3D2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5711" y="3368681"/>
            <a:ext cx="603155" cy="599788"/>
          </a:xfrm>
          <a:prstGeom prst="rect">
            <a:avLst/>
          </a:prstGeom>
        </p:spPr>
      </p:pic>
      <p:pic>
        <p:nvPicPr>
          <p:cNvPr id="124" name="Graphic 123">
            <a:extLst>
              <a:ext uri="{FF2B5EF4-FFF2-40B4-BE49-F238E27FC236}">
                <a16:creationId xmlns:a16="http://schemas.microsoft.com/office/drawing/2014/main" id="{7E8E941B-DBB4-4F4F-8581-1C65BFAF9A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0152" y="3718905"/>
            <a:ext cx="505549" cy="502728"/>
          </a:xfrm>
          <a:prstGeom prst="rect">
            <a:avLst/>
          </a:prstGeom>
        </p:spPr>
      </p:pic>
      <p:pic>
        <p:nvPicPr>
          <p:cNvPr id="125" name="Graphic 124">
            <a:extLst>
              <a:ext uri="{FF2B5EF4-FFF2-40B4-BE49-F238E27FC236}">
                <a16:creationId xmlns:a16="http://schemas.microsoft.com/office/drawing/2014/main" id="{850917F6-0AB9-774C-819B-B48451FAA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491" y="2543780"/>
            <a:ext cx="542772" cy="539743"/>
          </a:xfrm>
          <a:prstGeom prst="rect">
            <a:avLst/>
          </a:prstGeom>
        </p:spPr>
      </p:pic>
      <p:sp>
        <p:nvSpPr>
          <p:cNvPr id="137" name="P2S Text">
            <a:extLst>
              <a:ext uri="{FF2B5EF4-FFF2-40B4-BE49-F238E27FC236}">
                <a16:creationId xmlns:a16="http://schemas.microsoft.com/office/drawing/2014/main" id="{E238599A-D1DC-F54B-935D-DA06CA74FAB5}"/>
              </a:ext>
            </a:extLst>
          </p:cNvPr>
          <p:cNvSpPr txBox="1"/>
          <p:nvPr/>
        </p:nvSpPr>
        <p:spPr>
          <a:xfrm>
            <a:off x="9658252" y="5444981"/>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On-premises</a:t>
            </a:r>
          </a:p>
        </p:txBody>
      </p:sp>
      <p:grpSp>
        <p:nvGrpSpPr>
          <p:cNvPr id="17" name="Group 16">
            <a:extLst>
              <a:ext uri="{FF2B5EF4-FFF2-40B4-BE49-F238E27FC236}">
                <a16:creationId xmlns:a16="http://schemas.microsoft.com/office/drawing/2014/main" id="{BA2CA4F6-52B9-6641-945D-AF5D6D86571C}"/>
              </a:ext>
            </a:extLst>
          </p:cNvPr>
          <p:cNvGrpSpPr/>
          <p:nvPr/>
        </p:nvGrpSpPr>
        <p:grpSpPr>
          <a:xfrm>
            <a:off x="10365896" y="4831358"/>
            <a:ext cx="247650" cy="495301"/>
            <a:chOff x="648736" y="3909272"/>
            <a:chExt cx="247650" cy="495301"/>
          </a:xfrm>
        </p:grpSpPr>
        <p:sp>
          <p:nvSpPr>
            <p:cNvPr id="148" name="Rectangle 5">
              <a:extLst>
                <a:ext uri="{FF2B5EF4-FFF2-40B4-BE49-F238E27FC236}">
                  <a16:creationId xmlns:a16="http://schemas.microsoft.com/office/drawing/2014/main" id="{967A2611-5311-EB4C-A364-1A10F30526E3}"/>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1" name="Rectangle 7">
              <a:extLst>
                <a:ext uri="{FF2B5EF4-FFF2-40B4-BE49-F238E27FC236}">
                  <a16:creationId xmlns:a16="http://schemas.microsoft.com/office/drawing/2014/main" id="{9E2ADB68-9C91-9C4A-B1CC-9405B6661E2A}"/>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2" name="Rectangle 8">
              <a:extLst>
                <a:ext uri="{FF2B5EF4-FFF2-40B4-BE49-F238E27FC236}">
                  <a16:creationId xmlns:a16="http://schemas.microsoft.com/office/drawing/2014/main" id="{9DD39DA9-F657-B642-AB53-AD0B9EC35C41}"/>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Rectangle 9">
              <a:extLst>
                <a:ext uri="{FF2B5EF4-FFF2-40B4-BE49-F238E27FC236}">
                  <a16:creationId xmlns:a16="http://schemas.microsoft.com/office/drawing/2014/main" id="{FBD447FF-DBB4-0D43-8B58-789EBF0252D7}"/>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4" name="Rectangle 10">
              <a:extLst>
                <a:ext uri="{FF2B5EF4-FFF2-40B4-BE49-F238E27FC236}">
                  <a16:creationId xmlns:a16="http://schemas.microsoft.com/office/drawing/2014/main" id="{A1934D3A-0547-9845-A843-11B1D818720A}"/>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5" name="Rectangle 11">
              <a:extLst>
                <a:ext uri="{FF2B5EF4-FFF2-40B4-BE49-F238E27FC236}">
                  <a16:creationId xmlns:a16="http://schemas.microsoft.com/office/drawing/2014/main" id="{BA687C03-4701-4746-ACA3-7A6FB993318C}"/>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6" name="Rectangle 12">
              <a:extLst>
                <a:ext uri="{FF2B5EF4-FFF2-40B4-BE49-F238E27FC236}">
                  <a16:creationId xmlns:a16="http://schemas.microsoft.com/office/drawing/2014/main" id="{8C774800-9B2B-524B-B765-EE728DD5D6F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7" name="Rectangle 13">
              <a:extLst>
                <a:ext uri="{FF2B5EF4-FFF2-40B4-BE49-F238E27FC236}">
                  <a16:creationId xmlns:a16="http://schemas.microsoft.com/office/drawing/2014/main" id="{D8E3743F-0463-6246-820E-1E7C5F024D20}"/>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8" name="Rectangle 14">
              <a:extLst>
                <a:ext uri="{FF2B5EF4-FFF2-40B4-BE49-F238E27FC236}">
                  <a16:creationId xmlns:a16="http://schemas.microsoft.com/office/drawing/2014/main" id="{3F1BE486-430F-584F-B488-33A57100615B}"/>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9" name="Rectangle 15">
              <a:extLst>
                <a:ext uri="{FF2B5EF4-FFF2-40B4-BE49-F238E27FC236}">
                  <a16:creationId xmlns:a16="http://schemas.microsoft.com/office/drawing/2014/main" id="{5D9AC6EE-2FD8-6149-9E14-C75FDBDC3588}"/>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484E0316-4757-744E-841A-C800544AF57E}"/>
              </a:ext>
            </a:extLst>
          </p:cNvPr>
          <p:cNvGrpSpPr/>
          <p:nvPr/>
        </p:nvGrpSpPr>
        <p:grpSpPr>
          <a:xfrm>
            <a:off x="7937143" y="3316762"/>
            <a:ext cx="1866716" cy="704608"/>
            <a:chOff x="7937143" y="3316762"/>
            <a:chExt cx="1866716" cy="704608"/>
          </a:xfrm>
        </p:grpSpPr>
        <p:grpSp>
          <p:nvGrpSpPr>
            <p:cNvPr id="138" name="Group 18">
              <a:extLst>
                <a:ext uri="{FF2B5EF4-FFF2-40B4-BE49-F238E27FC236}">
                  <a16:creationId xmlns:a16="http://schemas.microsoft.com/office/drawing/2014/main" id="{D1F76ACE-A181-3446-B89F-6AB3009CD7ED}"/>
                </a:ext>
              </a:extLst>
            </p:cNvPr>
            <p:cNvGrpSpPr>
              <a:grpSpLocks noChangeAspect="1"/>
            </p:cNvGrpSpPr>
            <p:nvPr/>
          </p:nvGrpSpPr>
          <p:grpSpPr bwMode="auto">
            <a:xfrm>
              <a:off x="8279025" y="3551837"/>
              <a:ext cx="537167" cy="237590"/>
              <a:chOff x="2204" y="1874"/>
              <a:chExt cx="312" cy="138"/>
            </a:xfrm>
          </p:grpSpPr>
          <p:sp>
            <p:nvSpPr>
              <p:cNvPr id="139" name="Freeform 19">
                <a:extLst>
                  <a:ext uri="{FF2B5EF4-FFF2-40B4-BE49-F238E27FC236}">
                    <a16:creationId xmlns:a16="http://schemas.microsoft.com/office/drawing/2014/main" id="{43EF8832-4B14-DC42-AD38-7D6BD2549939}"/>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0" name="Freeform 20">
                <a:extLst>
                  <a:ext uri="{FF2B5EF4-FFF2-40B4-BE49-F238E27FC236}">
                    <a16:creationId xmlns:a16="http://schemas.microsoft.com/office/drawing/2014/main" id="{4AB0311F-9901-7140-B96F-E5990310530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1" name="Freeform 21">
                <a:extLst>
                  <a:ext uri="{FF2B5EF4-FFF2-40B4-BE49-F238E27FC236}">
                    <a16:creationId xmlns:a16="http://schemas.microsoft.com/office/drawing/2014/main" id="{A7B4940D-4EEE-A54B-BD9C-16716FB38A0E}"/>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2" name="Freeform 22">
                <a:extLst>
                  <a:ext uri="{FF2B5EF4-FFF2-40B4-BE49-F238E27FC236}">
                    <a16:creationId xmlns:a16="http://schemas.microsoft.com/office/drawing/2014/main" id="{EA4C8548-8D14-344A-84CF-17472EFE7BF8}"/>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3" name="Oval 23">
                <a:extLst>
                  <a:ext uri="{FF2B5EF4-FFF2-40B4-BE49-F238E27FC236}">
                    <a16:creationId xmlns:a16="http://schemas.microsoft.com/office/drawing/2014/main" id="{CBFDE0CC-531B-2F4B-BDF6-06D6E6292C68}"/>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4" name="Oval 24">
                <a:extLst>
                  <a:ext uri="{FF2B5EF4-FFF2-40B4-BE49-F238E27FC236}">
                    <a16:creationId xmlns:a16="http://schemas.microsoft.com/office/drawing/2014/main" id="{10F04DDC-8567-5F43-B921-71C975CBB04B}"/>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Oval 25">
                <a:extLst>
                  <a:ext uri="{FF2B5EF4-FFF2-40B4-BE49-F238E27FC236}">
                    <a16:creationId xmlns:a16="http://schemas.microsoft.com/office/drawing/2014/main" id="{A54225C6-44D5-E340-BD92-D212545E52CC}"/>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58F32865-17FF-CA4E-B541-AA8859B7F197}"/>
                </a:ext>
              </a:extLst>
            </p:cNvPr>
            <p:cNvGrpSpPr/>
            <p:nvPr/>
          </p:nvGrpSpPr>
          <p:grpSpPr>
            <a:xfrm>
              <a:off x="7937143" y="3316762"/>
              <a:ext cx="1866716" cy="704608"/>
              <a:chOff x="7937143" y="3316762"/>
              <a:chExt cx="1866716" cy="704608"/>
            </a:xfrm>
          </p:grpSpPr>
          <p:cxnSp>
            <p:nvCxnSpPr>
              <p:cNvPr id="44" name="Long arrow DB PL">
                <a:extLst>
                  <a:ext uri="{FF2B5EF4-FFF2-40B4-BE49-F238E27FC236}">
                    <a16:creationId xmlns:a16="http://schemas.microsoft.com/office/drawing/2014/main" id="{A60D215A-B3F2-4F99-9BCA-0D07E37E7932}"/>
                  </a:ext>
                </a:extLst>
              </p:cNvPr>
              <p:cNvCxnSpPr>
                <a:cxnSpLocks/>
                <a:stCxn id="140"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32" name="Private Endpoint">
                <a:extLst>
                  <a:ext uri="{FF2B5EF4-FFF2-40B4-BE49-F238E27FC236}">
                    <a16:creationId xmlns:a16="http://schemas.microsoft.com/office/drawing/2014/main" id="{633E44E4-4C6B-4E6A-8BEE-F5AC264EC699}"/>
                  </a:ext>
                </a:extLst>
              </p:cNvPr>
              <p:cNvGrpSpPr/>
              <p:nvPr/>
            </p:nvGrpSpPr>
            <p:grpSpPr>
              <a:xfrm>
                <a:off x="7937143" y="3316762"/>
                <a:ext cx="1225056" cy="704608"/>
                <a:chOff x="6878724" y="3185402"/>
                <a:chExt cx="1225056" cy="704608"/>
              </a:xfrm>
            </p:grpSpPr>
            <p:sp>
              <p:nvSpPr>
                <p:cNvPr id="35" name="TextBox 177">
                  <a:extLst>
                    <a:ext uri="{FF2B5EF4-FFF2-40B4-BE49-F238E27FC236}">
                      <a16:creationId xmlns:a16="http://schemas.microsoft.com/office/drawing/2014/main" id="{43F58F5C-262E-4B59-A264-030383B36388}"/>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43" name="TextBox 112">
                  <a:extLst>
                    <a:ext uri="{FF2B5EF4-FFF2-40B4-BE49-F238E27FC236}">
                      <a16:creationId xmlns:a16="http://schemas.microsoft.com/office/drawing/2014/main" id="{13607294-3308-4FA7-8409-AF29D34221C9}"/>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10.0.0.5</a:t>
                  </a:r>
                </a:p>
              </p:txBody>
            </p:sp>
          </p:grpSp>
        </p:grpSp>
      </p:grpSp>
      <p:sp>
        <p:nvSpPr>
          <p:cNvPr id="194" name="Allow access text">
            <a:extLst>
              <a:ext uri="{FF2B5EF4-FFF2-40B4-BE49-F238E27FC236}">
                <a16:creationId xmlns:a16="http://schemas.microsoft.com/office/drawing/2014/main" id="{0E83BEC6-789F-9341-853C-0339C194C0FA}"/>
              </a:ext>
            </a:extLst>
          </p:cNvPr>
          <p:cNvSpPr txBox="1"/>
          <p:nvPr/>
        </p:nvSpPr>
        <p:spPr>
          <a:xfrm>
            <a:off x="613299" y="1381308"/>
            <a:ext cx="3713282" cy="307777"/>
          </a:xfrm>
          <a:prstGeom prst="rect">
            <a:avLst/>
          </a:prstGeom>
          <a:noFill/>
        </p:spPr>
        <p:txBody>
          <a:bodyPr wrap="square" lIns="0" tIns="0" rIns="0" bIns="0" rtlCol="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Allow access to Azure services</a:t>
            </a:r>
          </a:p>
        </p:txBody>
      </p:sp>
      <p:sp>
        <p:nvSpPr>
          <p:cNvPr id="4" name="Rectangle 3">
            <a:extLst>
              <a:ext uri="{FF2B5EF4-FFF2-40B4-BE49-F238E27FC236}">
                <a16:creationId xmlns:a16="http://schemas.microsoft.com/office/drawing/2014/main" id="{E24F8871-7442-874F-9F3C-613F198CF5FF}"/>
              </a:ext>
            </a:extLst>
          </p:cNvPr>
          <p:cNvSpPr/>
          <p:nvPr/>
        </p:nvSpPr>
        <p:spPr>
          <a:xfrm>
            <a:off x="613299" y="1696698"/>
            <a:ext cx="3455542"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Firewall Rules</a:t>
            </a:r>
          </a:p>
        </p:txBody>
      </p:sp>
      <p:sp>
        <p:nvSpPr>
          <p:cNvPr id="5" name="Rectangle 4">
            <a:extLst>
              <a:ext uri="{FF2B5EF4-FFF2-40B4-BE49-F238E27FC236}">
                <a16:creationId xmlns:a16="http://schemas.microsoft.com/office/drawing/2014/main" id="{ABDC5A2A-8D6B-214E-B132-C98E3495AEA8}"/>
              </a:ext>
            </a:extLst>
          </p:cNvPr>
          <p:cNvSpPr/>
          <p:nvPr/>
        </p:nvSpPr>
        <p:spPr>
          <a:xfrm>
            <a:off x="613299" y="2082379"/>
            <a:ext cx="2912221"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Virtual Network Rules</a:t>
            </a:r>
          </a:p>
        </p:txBody>
      </p:sp>
      <p:sp>
        <p:nvSpPr>
          <p:cNvPr id="6" name="Rectangle 5">
            <a:extLst>
              <a:ext uri="{FF2B5EF4-FFF2-40B4-BE49-F238E27FC236}">
                <a16:creationId xmlns:a16="http://schemas.microsoft.com/office/drawing/2014/main" id="{C5BF0E7F-4454-1D4B-ACFE-87A276D94F5B}"/>
              </a:ext>
            </a:extLst>
          </p:cNvPr>
          <p:cNvSpPr/>
          <p:nvPr/>
        </p:nvSpPr>
        <p:spPr>
          <a:xfrm>
            <a:off x="613299" y="2492204"/>
            <a:ext cx="1565621" cy="400110"/>
          </a:xfrm>
          <a:prstGeom prst="rect">
            <a:avLst/>
          </a:prstGeom>
        </p:spPr>
        <p:txBody>
          <a:bodyPr wrap="non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Private Link</a:t>
            </a:r>
          </a:p>
        </p:txBody>
      </p:sp>
      <p:grpSp>
        <p:nvGrpSpPr>
          <p:cNvPr id="65" name="Group 64">
            <a:extLst>
              <a:ext uri="{FF2B5EF4-FFF2-40B4-BE49-F238E27FC236}">
                <a16:creationId xmlns:a16="http://schemas.microsoft.com/office/drawing/2014/main" id="{5D48543F-8561-E141-9C6C-59429F69921F}"/>
              </a:ext>
            </a:extLst>
          </p:cNvPr>
          <p:cNvGrpSpPr/>
          <p:nvPr/>
        </p:nvGrpSpPr>
        <p:grpSpPr>
          <a:xfrm>
            <a:off x="5453999" y="1919504"/>
            <a:ext cx="5027485" cy="2911854"/>
            <a:chOff x="5453999" y="1919504"/>
            <a:chExt cx="5027485" cy="2911854"/>
          </a:xfrm>
        </p:grpSpPr>
        <p:grpSp>
          <p:nvGrpSpPr>
            <p:cNvPr id="62" name="Group 61">
              <a:extLst>
                <a:ext uri="{FF2B5EF4-FFF2-40B4-BE49-F238E27FC236}">
                  <a16:creationId xmlns:a16="http://schemas.microsoft.com/office/drawing/2014/main" id="{E338F331-2708-E842-A96B-1E2C800E24BD}"/>
                </a:ext>
              </a:extLst>
            </p:cNvPr>
            <p:cNvGrpSpPr/>
            <p:nvPr/>
          </p:nvGrpSpPr>
          <p:grpSpPr>
            <a:xfrm>
              <a:off x="5453999" y="1919504"/>
              <a:ext cx="4553290" cy="2665855"/>
              <a:chOff x="5453999" y="1919504"/>
              <a:chExt cx="4553290" cy="2665855"/>
            </a:xfrm>
          </p:grpSpPr>
          <p:cxnSp>
            <p:nvCxnSpPr>
              <p:cNvPr id="25" name="Elbow Connector 24">
                <a:extLst>
                  <a:ext uri="{FF2B5EF4-FFF2-40B4-BE49-F238E27FC236}">
                    <a16:creationId xmlns:a16="http://schemas.microsoft.com/office/drawing/2014/main" id="{83F66F83-1600-3E49-A1B0-8FBC17885BCF}"/>
                  </a:ext>
                </a:extLst>
              </p:cNvPr>
              <p:cNvCxnSpPr>
                <a:cxnSpLocks/>
                <a:stCxn id="105" idx="2"/>
                <a:endCxn id="123" idx="2"/>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VM to DB Arrow VNet and IP Rule">
                <a:extLst>
                  <a:ext uri="{FF2B5EF4-FFF2-40B4-BE49-F238E27FC236}">
                    <a16:creationId xmlns:a16="http://schemas.microsoft.com/office/drawing/2014/main" id="{4FE80900-1F48-46B3-98B8-E7572F51D610}"/>
                  </a:ext>
                </a:extLst>
              </p:cNvPr>
              <p:cNvCxnSpPr>
                <a:cxnSpLocks/>
              </p:cNvCxnSpPr>
              <p:nvPr/>
            </p:nvCxnSpPr>
            <p:spPr>
              <a:xfrm>
                <a:off x="7885004" y="2816065"/>
                <a:ext cx="2118402" cy="555501"/>
              </a:xfrm>
              <a:prstGeom prst="bentConnector3">
                <a:avLst>
                  <a:gd name="adj1" fmla="val 99980"/>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EUS Firewall 2">
                <a:extLst>
                  <a:ext uri="{FF2B5EF4-FFF2-40B4-BE49-F238E27FC236}">
                    <a16:creationId xmlns:a16="http://schemas.microsoft.com/office/drawing/2014/main" id="{38A78E9F-E624-4386-A255-A5DBBB7D1708}"/>
                  </a:ext>
                </a:extLst>
              </p:cNvPr>
              <p:cNvCxnSpPr>
                <a:cxnSpLocks/>
              </p:cNvCxnSpPr>
              <p:nvPr/>
            </p:nvCxnSpPr>
            <p:spPr>
              <a:xfrm rot="16200000" flipH="1">
                <a:off x="7006374" y="372693"/>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0" name="Elbow Connector 59">
              <a:extLst>
                <a:ext uri="{FF2B5EF4-FFF2-40B4-BE49-F238E27FC236}">
                  <a16:creationId xmlns:a16="http://schemas.microsoft.com/office/drawing/2014/main" id="{077FB62A-F9B3-FE43-8D9D-02EB87CBAB6A}"/>
                </a:ext>
              </a:extLst>
            </p:cNvPr>
            <p:cNvCxnSpPr>
              <a:cxnSpLocks/>
            </p:cNvCxnSpPr>
            <p:nvPr/>
          </p:nvCxnSpPr>
          <p:spPr>
            <a:xfrm rot="16200000" flipV="1">
              <a:off x="10120931" y="4470805"/>
              <a:ext cx="250705" cy="470401"/>
            </a:xfrm>
            <a:prstGeom prst="bentConnector2">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2C0517D-19EA-AF4F-81BD-002081545F96}"/>
              </a:ext>
            </a:extLst>
          </p:cNvPr>
          <p:cNvGrpSpPr/>
          <p:nvPr/>
        </p:nvGrpSpPr>
        <p:grpSpPr>
          <a:xfrm>
            <a:off x="4804013" y="1361834"/>
            <a:ext cx="5504853" cy="4286428"/>
            <a:chOff x="4804013" y="1361834"/>
            <a:chExt cx="5504853" cy="4286428"/>
          </a:xfrm>
        </p:grpSpPr>
        <p:grpSp>
          <p:nvGrpSpPr>
            <p:cNvPr id="15" name="Group 14">
              <a:extLst>
                <a:ext uri="{FF2B5EF4-FFF2-40B4-BE49-F238E27FC236}">
                  <a16:creationId xmlns:a16="http://schemas.microsoft.com/office/drawing/2014/main" id="{F909493B-CB44-1843-A1EE-32EC42B793BD}"/>
                </a:ext>
              </a:extLst>
            </p:cNvPr>
            <p:cNvGrpSpPr/>
            <p:nvPr/>
          </p:nvGrpSpPr>
          <p:grpSpPr>
            <a:xfrm>
              <a:off x="4804013" y="1361834"/>
              <a:ext cx="5504853" cy="4286428"/>
              <a:chOff x="4804013" y="1361834"/>
              <a:chExt cx="5504853" cy="4286428"/>
            </a:xfrm>
          </p:grpSpPr>
          <p:sp>
            <p:nvSpPr>
              <p:cNvPr id="91" name="TextBox 90">
                <a:extLst>
                  <a:ext uri="{FF2B5EF4-FFF2-40B4-BE49-F238E27FC236}">
                    <a16:creationId xmlns:a16="http://schemas.microsoft.com/office/drawing/2014/main" id="{C223A4D6-0626-4269-8E67-993528F44149}"/>
                  </a:ext>
                </a:extLst>
              </p:cNvPr>
              <p:cNvSpPr txBox="1"/>
              <p:nvPr/>
            </p:nvSpPr>
            <p:spPr>
              <a:xfrm>
                <a:off x="6914177"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14" name="Group 13">
                <a:extLst>
                  <a:ext uri="{FF2B5EF4-FFF2-40B4-BE49-F238E27FC236}">
                    <a16:creationId xmlns:a16="http://schemas.microsoft.com/office/drawing/2014/main" id="{4E2C6C14-C7A0-9647-A0DE-FFB8B94E2372}"/>
                  </a:ext>
                </a:extLst>
              </p:cNvPr>
              <p:cNvGrpSpPr/>
              <p:nvPr/>
            </p:nvGrpSpPr>
            <p:grpSpPr>
              <a:xfrm>
                <a:off x="4804013" y="1361834"/>
                <a:ext cx="4985443" cy="4286428"/>
                <a:chOff x="4804013" y="1361834"/>
                <a:chExt cx="4985443" cy="4286428"/>
              </a:xfrm>
            </p:grpSpPr>
            <p:grpSp>
              <p:nvGrpSpPr>
                <p:cNvPr id="126" name="Group 125">
                  <a:extLst>
                    <a:ext uri="{FF2B5EF4-FFF2-40B4-BE49-F238E27FC236}">
                      <a16:creationId xmlns:a16="http://schemas.microsoft.com/office/drawing/2014/main" id="{7F669C48-049A-AD40-9999-04B45BA269E3}"/>
                    </a:ext>
                  </a:extLst>
                </p:cNvPr>
                <p:cNvGrpSpPr>
                  <a:grpSpLocks noChangeAspect="1"/>
                </p:cNvGrpSpPr>
                <p:nvPr/>
              </p:nvGrpSpPr>
              <p:grpSpPr>
                <a:xfrm>
                  <a:off x="7407344" y="4602581"/>
                  <a:ext cx="349567" cy="431411"/>
                  <a:chOff x="1980078" y="253998"/>
                  <a:chExt cx="3830386" cy="4727197"/>
                </a:xfrm>
              </p:grpSpPr>
              <p:sp>
                <p:nvSpPr>
                  <p:cNvPr id="127" name="Rectangle 27">
                    <a:extLst>
                      <a:ext uri="{FF2B5EF4-FFF2-40B4-BE49-F238E27FC236}">
                        <a16:creationId xmlns:a16="http://schemas.microsoft.com/office/drawing/2014/main" id="{6FDF6520-C36C-934A-BEEA-45C0325F44F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9" name="Freeform 29">
                    <a:extLst>
                      <a:ext uri="{FF2B5EF4-FFF2-40B4-BE49-F238E27FC236}">
                        <a16:creationId xmlns:a16="http://schemas.microsoft.com/office/drawing/2014/main" id="{BC644962-BDC5-1649-8A23-0416DF21C570}"/>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0" name="Freeform 30">
                    <a:extLst>
                      <a:ext uri="{FF2B5EF4-FFF2-40B4-BE49-F238E27FC236}">
                        <a16:creationId xmlns:a16="http://schemas.microsoft.com/office/drawing/2014/main" id="{848C8A91-06BA-9A4A-AB3F-078AA7CDF6F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1" name="Freeform: Shape 136">
                    <a:extLst>
                      <a:ext uri="{FF2B5EF4-FFF2-40B4-BE49-F238E27FC236}">
                        <a16:creationId xmlns:a16="http://schemas.microsoft.com/office/drawing/2014/main" id="{31940B68-D422-1E40-B8C0-22D14017538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8E88D3F-CBAF-504C-AEBB-34BDF45790B5}"/>
                    </a:ext>
                  </a:extLst>
                </p:cNvPr>
                <p:cNvGrpSpPr/>
                <p:nvPr/>
              </p:nvGrpSpPr>
              <p:grpSpPr>
                <a:xfrm>
                  <a:off x="4804013" y="1361834"/>
                  <a:ext cx="4985443" cy="4286428"/>
                  <a:chOff x="4804013" y="1361834"/>
                  <a:chExt cx="4985443" cy="4286428"/>
                </a:xfrm>
              </p:grpSpPr>
              <p:sp>
                <p:nvSpPr>
                  <p:cNvPr id="105" name="Rectangle 104">
                    <a:extLst>
                      <a:ext uri="{FF2B5EF4-FFF2-40B4-BE49-F238E27FC236}">
                        <a16:creationId xmlns:a16="http://schemas.microsoft.com/office/drawing/2014/main" id="{7CB4BB60-7D93-4767-BE96-DA1394B9A480}"/>
                      </a:ext>
                    </a:extLst>
                  </p:cNvPr>
                  <p:cNvSpPr/>
                  <p:nvPr/>
                </p:nvSpPr>
                <p:spPr>
                  <a:xfrm>
                    <a:off x="4860329" y="4339138"/>
                    <a:ext cx="118734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10.0.0.1</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86" name="TextBox 85">
                    <a:extLst>
                      <a:ext uri="{FF2B5EF4-FFF2-40B4-BE49-F238E27FC236}">
                        <a16:creationId xmlns:a16="http://schemas.microsoft.com/office/drawing/2014/main" id="{393E4F13-7265-4D40-AD62-5E56DC3C0AB6}"/>
                      </a:ext>
                    </a:extLst>
                  </p:cNvPr>
                  <p:cNvSpPr txBox="1"/>
                  <p:nvPr/>
                </p:nvSpPr>
                <p:spPr>
                  <a:xfrm>
                    <a:off x="4804013"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9" name="Group 8">
                    <a:extLst>
                      <a:ext uri="{FF2B5EF4-FFF2-40B4-BE49-F238E27FC236}">
                        <a16:creationId xmlns:a16="http://schemas.microsoft.com/office/drawing/2014/main" id="{797A6513-1B59-8E4C-A225-0E1BC29DB792}"/>
                      </a:ext>
                    </a:extLst>
                  </p:cNvPr>
                  <p:cNvGrpSpPr/>
                  <p:nvPr/>
                </p:nvGrpSpPr>
                <p:grpSpPr>
                  <a:xfrm>
                    <a:off x="5673821" y="1361834"/>
                    <a:ext cx="4115635" cy="4286428"/>
                    <a:chOff x="5673821" y="1361834"/>
                    <a:chExt cx="4115635" cy="4286428"/>
                  </a:xfrm>
                </p:grpSpPr>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6509656" y="1579797"/>
                      <a:ext cx="0" cy="599611"/>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5673821" y="1361834"/>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 Peering</a:t>
                      </a:r>
                    </a:p>
                  </p:txBody>
                </p:sp>
                <p:sp>
                  <p:nvSpPr>
                    <p:cNvPr id="63" name="P2S Text">
                      <a:extLst>
                        <a:ext uri="{FF2B5EF4-FFF2-40B4-BE49-F238E27FC236}">
                          <a16:creationId xmlns:a16="http://schemas.microsoft.com/office/drawing/2014/main" id="{10346CCF-D351-49BA-9771-3ED4C26F49B0}"/>
                        </a:ext>
                      </a:extLst>
                    </p:cNvPr>
                    <p:cNvSpPr txBox="1"/>
                    <p:nvPr/>
                  </p:nvSpPr>
                  <p:spPr>
                    <a:xfrm>
                      <a:off x="7261763" y="5453866"/>
                      <a:ext cx="2527693"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a:endCxn id="63" idx="0"/>
                    </p:cNvCxnSpPr>
                    <p:nvPr/>
                  </p:nvCxnSpPr>
                  <p:spPr>
                    <a:xfrm>
                      <a:off x="8525610" y="4941775"/>
                      <a:ext cx="0" cy="512091"/>
                    </a:xfrm>
                    <a:prstGeom prst="line">
                      <a:avLst/>
                    </a:prstGeom>
                    <a:noFill/>
                    <a:ln w="12700" cap="flat" cmpd="sng" algn="ctr">
                      <a:solidFill>
                        <a:schemeClr val="tx1"/>
                      </a:solidFill>
                      <a:prstDash val="sysDash"/>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6464261" y="4907342"/>
                      <a:ext cx="0" cy="428328"/>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5712802" y="5454363"/>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6075223" y="2200450"/>
                      <a:ext cx="816856" cy="0"/>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grpSp>
              <p:sp>
                <p:nvSpPr>
                  <p:cNvPr id="104" name="Rectangle 103">
                    <a:extLst>
                      <a:ext uri="{FF2B5EF4-FFF2-40B4-BE49-F238E27FC236}">
                        <a16:creationId xmlns:a16="http://schemas.microsoft.com/office/drawing/2014/main" id="{81900CEF-03CC-4DBB-BACC-00E691FAFF1E}"/>
                      </a:ext>
                    </a:extLst>
                  </p:cNvPr>
                  <p:cNvSpPr/>
                  <p:nvPr/>
                </p:nvSpPr>
                <p:spPr>
                  <a:xfrm>
                    <a:off x="6986378" y="3236470"/>
                    <a:ext cx="129277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10.0.0.2</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6" name="Rectangle 105">
                    <a:extLst>
                      <a:ext uri="{FF2B5EF4-FFF2-40B4-BE49-F238E27FC236}">
                        <a16:creationId xmlns:a16="http://schemas.microsoft.com/office/drawing/2014/main" id="{62EA7B95-2500-4161-96E1-8676F0C81787}"/>
                      </a:ext>
                    </a:extLst>
                  </p:cNvPr>
                  <p:cNvSpPr/>
                  <p:nvPr/>
                </p:nvSpPr>
                <p:spPr>
                  <a:xfrm>
                    <a:off x="4829721" y="2626806"/>
                    <a:ext cx="116416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10.0.0.3</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cxnSp>
                <p:nvCxnSpPr>
                  <p:cNvPr id="83" name="VM to VNET Gateway">
                    <a:extLst>
                      <a:ext uri="{FF2B5EF4-FFF2-40B4-BE49-F238E27FC236}">
                        <a16:creationId xmlns:a16="http://schemas.microsoft.com/office/drawing/2014/main" id="{4E906B23-E033-4F44-8029-FE3D259FC080}"/>
                      </a:ext>
                    </a:extLst>
                  </p:cNvPr>
                  <p:cNvCxnSpPr>
                    <a:cxnSpLocks/>
                  </p:cNvCxnSpPr>
                  <p:nvPr/>
                </p:nvCxnSpPr>
                <p:spPr>
                  <a:xfrm rot="10800000" flipV="1">
                    <a:off x="5149538" y="4033701"/>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041D6C8A-8A05-FC4B-AA51-C3E2858C0606}"/>
                      </a:ext>
                    </a:extLst>
                  </p:cNvPr>
                  <p:cNvGrpSpPr>
                    <a:grpSpLocks noChangeAspect="1"/>
                  </p:cNvGrpSpPr>
                  <p:nvPr/>
                </p:nvGrpSpPr>
                <p:grpSpPr>
                  <a:xfrm>
                    <a:off x="5278143" y="4602581"/>
                    <a:ext cx="349567" cy="431411"/>
                    <a:chOff x="1980078" y="253998"/>
                    <a:chExt cx="3830386" cy="4727197"/>
                  </a:xfrm>
                </p:grpSpPr>
                <p:sp>
                  <p:nvSpPr>
                    <p:cNvPr id="133" name="Rectangle 27">
                      <a:extLst>
                        <a:ext uri="{FF2B5EF4-FFF2-40B4-BE49-F238E27FC236}">
                          <a16:creationId xmlns:a16="http://schemas.microsoft.com/office/drawing/2014/main" id="{962652B7-D430-EA4F-A2C6-CFF5D859A038}"/>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4" name="Freeform 29">
                      <a:extLst>
                        <a:ext uri="{FF2B5EF4-FFF2-40B4-BE49-F238E27FC236}">
                          <a16:creationId xmlns:a16="http://schemas.microsoft.com/office/drawing/2014/main" id="{297CBED4-AE31-9040-B8DF-2C38FF41E0B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CEB7B7DE-854C-CC46-A4BC-EC47EEE448E7}"/>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A898F317-9E61-F549-B822-E01387569FE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cxnSp>
            <p:nvCxnSpPr>
              <p:cNvPr id="175" name="Straight Arrow Connector 174">
                <a:extLst>
                  <a:ext uri="{FF2B5EF4-FFF2-40B4-BE49-F238E27FC236}">
                    <a16:creationId xmlns:a16="http://schemas.microsoft.com/office/drawing/2014/main" id="{DD13E3D4-A5F8-2547-A7F0-1B08D89FCBC2}"/>
                  </a:ext>
                </a:extLst>
              </p:cNvPr>
              <p:cNvCxnSpPr>
                <a:cxnSpLocks/>
              </p:cNvCxnSpPr>
              <p:nvPr/>
            </p:nvCxnSpPr>
            <p:spPr>
              <a:xfrm>
                <a:off x="7756911" y="4910397"/>
                <a:ext cx="2551955" cy="0"/>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653CA8A-FED4-C14E-A03B-B8BE285C2C55}"/>
                  </a:ext>
                </a:extLst>
              </p:cNvPr>
              <p:cNvCxnSpPr>
                <a:cxnSpLocks/>
                <a:stCxn id="133" idx="3"/>
                <a:endCxn id="127" idx="1"/>
              </p:cNvCxnSpPr>
              <p:nvPr/>
            </p:nvCxnSpPr>
            <p:spPr>
              <a:xfrm>
                <a:off x="5627710" y="4905679"/>
                <a:ext cx="1779634" cy="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6" name="Elbow Connector 15">
              <a:extLst>
                <a:ext uri="{FF2B5EF4-FFF2-40B4-BE49-F238E27FC236}">
                  <a16:creationId xmlns:a16="http://schemas.microsoft.com/office/drawing/2014/main" id="{2CCC4C6B-6E9B-2944-81C0-9FFA6AC1838F}"/>
                </a:ext>
              </a:extLst>
            </p:cNvPr>
            <p:cNvCxnSpPr>
              <a:cxnSpLocks/>
            </p:cNvCxnSpPr>
            <p:nvPr/>
          </p:nvCxnSpPr>
          <p:spPr>
            <a:xfrm rot="16200000" flipH="1">
              <a:off x="9289247" y="2657893"/>
              <a:ext cx="952078" cy="476239"/>
            </a:xfrm>
            <a:prstGeom prst="bentConnector3">
              <a:avLst>
                <a:gd name="adj1" fmla="val -2387"/>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6ED7074D-43AA-8B43-81FB-F3E6C8D049C0}"/>
              </a:ext>
            </a:extLst>
          </p:cNvPr>
          <p:cNvGrpSpPr/>
          <p:nvPr/>
        </p:nvGrpSpPr>
        <p:grpSpPr>
          <a:xfrm>
            <a:off x="5454402" y="1921790"/>
            <a:ext cx="4557088" cy="2661766"/>
            <a:chOff x="5453999" y="1923593"/>
            <a:chExt cx="4557088" cy="2661766"/>
          </a:xfrm>
        </p:grpSpPr>
        <p:grpSp>
          <p:nvGrpSpPr>
            <p:cNvPr id="160" name="Group 159">
              <a:extLst>
                <a:ext uri="{FF2B5EF4-FFF2-40B4-BE49-F238E27FC236}">
                  <a16:creationId xmlns:a16="http://schemas.microsoft.com/office/drawing/2014/main" id="{6B50547A-1FCB-8842-878A-5F28B5C571BE}"/>
                </a:ext>
              </a:extLst>
            </p:cNvPr>
            <p:cNvGrpSpPr/>
            <p:nvPr/>
          </p:nvGrpSpPr>
          <p:grpSpPr>
            <a:xfrm>
              <a:off x="5453999" y="1923593"/>
              <a:ext cx="4553290" cy="2661766"/>
              <a:chOff x="5453999" y="1923593"/>
              <a:chExt cx="4553290" cy="2661766"/>
            </a:xfrm>
          </p:grpSpPr>
          <p:cxnSp>
            <p:nvCxnSpPr>
              <p:cNvPr id="164" name="EUS Firewall 2">
                <a:extLst>
                  <a:ext uri="{FF2B5EF4-FFF2-40B4-BE49-F238E27FC236}">
                    <a16:creationId xmlns:a16="http://schemas.microsoft.com/office/drawing/2014/main" id="{C5EB051B-5D0B-744A-BBEE-F1CB47873276}"/>
                  </a:ext>
                </a:extLst>
              </p:cNvPr>
              <p:cNvCxnSpPr>
                <a:cxnSpLocks/>
              </p:cNvCxnSpPr>
              <p:nvPr/>
            </p:nvCxnSpPr>
            <p:spPr>
              <a:xfrm rot="16200000" flipH="1">
                <a:off x="7005971" y="376782"/>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18584984-4DE6-8444-8F44-9667E26793C2}"/>
                  </a:ext>
                </a:extLst>
              </p:cNvPr>
              <p:cNvCxnSpPr>
                <a:cxnSpLocks/>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3" name="VM to DB Arrow VNet and IP Rule">
                <a:extLst>
                  <a:ext uri="{FF2B5EF4-FFF2-40B4-BE49-F238E27FC236}">
                    <a16:creationId xmlns:a16="http://schemas.microsoft.com/office/drawing/2014/main" id="{1A59DAED-818E-4548-BDFC-A04D944D9BCB}"/>
                  </a:ext>
                </a:extLst>
              </p:cNvPr>
              <p:cNvCxnSpPr>
                <a:cxnSpLocks/>
              </p:cNvCxnSpPr>
              <p:nvPr/>
            </p:nvCxnSpPr>
            <p:spPr>
              <a:xfrm>
                <a:off x="7887860" y="2816656"/>
                <a:ext cx="2118623" cy="556832"/>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61" name="Elbow Connector 160">
              <a:extLst>
                <a:ext uri="{FF2B5EF4-FFF2-40B4-BE49-F238E27FC236}">
                  <a16:creationId xmlns:a16="http://schemas.microsoft.com/office/drawing/2014/main" id="{AE53D392-2F4D-654F-BEB1-F28FD8FE49A4}"/>
                </a:ext>
              </a:extLst>
            </p:cNvPr>
            <p:cNvCxnSpPr>
              <a:cxnSpLocks/>
            </p:cNvCxnSpPr>
            <p:nvPr/>
          </p:nvCxnSpPr>
          <p:spPr>
            <a:xfrm rot="16200000" flipH="1">
              <a:off x="9732143" y="4301710"/>
              <a:ext cx="557481" cy="406"/>
            </a:xfrm>
            <a:prstGeom prst="bentConnector3">
              <a:avLst>
                <a:gd name="adj1"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18D0655-F306-144A-9090-F63993CEA239}"/>
              </a:ext>
            </a:extLst>
          </p:cNvPr>
          <p:cNvGrpSpPr/>
          <p:nvPr/>
        </p:nvGrpSpPr>
        <p:grpSpPr>
          <a:xfrm>
            <a:off x="10228557" y="1628675"/>
            <a:ext cx="1936530" cy="2835239"/>
            <a:chOff x="10185634" y="1612211"/>
            <a:chExt cx="1936530" cy="2835239"/>
          </a:xfrm>
        </p:grpSpPr>
        <p:sp>
          <p:nvSpPr>
            <p:cNvPr id="107" name="TextBox 106">
              <a:extLst>
                <a:ext uri="{FF2B5EF4-FFF2-40B4-BE49-F238E27FC236}">
                  <a16:creationId xmlns:a16="http://schemas.microsoft.com/office/drawing/2014/main" id="{B1A90F29-DBDC-4744-A401-58D373D390E8}"/>
                </a:ext>
              </a:extLst>
            </p:cNvPr>
            <p:cNvSpPr txBox="1"/>
            <p:nvPr/>
          </p:nvSpPr>
          <p:spPr>
            <a:xfrm>
              <a:off x="10185634" y="3939619"/>
              <a:ext cx="1936530" cy="507831"/>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Courier New" panose="02070309020205020404" pitchFamily="49" charset="0"/>
                  <a:ea typeface="+mn-ea"/>
                  <a:cs typeface="Courier New" panose="02070309020205020404" pitchFamily="49" charset="0"/>
                </a:rPr>
                <a:t>mysqldbsrv.privatelink.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Courier New" panose="02070309020205020404" pitchFamily="49" charset="0"/>
                  <a:ea typeface="+mn-ea"/>
                  <a:cs typeface="Courier New" panose="02070309020205020404" pitchFamily="49" charset="0"/>
                </a:rPr>
                <a:t>10.0.0.5</a:t>
              </a:r>
              <a:endParaRPr kumimoji="0" lang="en-US" sz="900" b="1" i="0" u="none" strike="noStrike" kern="1200" cap="none" spc="0" normalizeH="0" baseline="0" noProof="0" dirty="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grpSp>
          <p:nvGrpSpPr>
            <p:cNvPr id="7" name="Group 6">
              <a:extLst>
                <a:ext uri="{FF2B5EF4-FFF2-40B4-BE49-F238E27FC236}">
                  <a16:creationId xmlns:a16="http://schemas.microsoft.com/office/drawing/2014/main" id="{1E4DEA84-9C7C-C644-B638-19846CA108ED}"/>
                </a:ext>
              </a:extLst>
            </p:cNvPr>
            <p:cNvGrpSpPr/>
            <p:nvPr/>
          </p:nvGrpSpPr>
          <p:grpSpPr>
            <a:xfrm>
              <a:off x="10203360" y="1612211"/>
              <a:ext cx="1640032" cy="1976971"/>
              <a:chOff x="10203360" y="1612211"/>
              <a:chExt cx="1640032" cy="1976971"/>
            </a:xfrm>
          </p:grpSpPr>
          <p:grpSp>
            <p:nvGrpSpPr>
              <p:cNvPr id="183" name="Group 154">
                <a:extLst>
                  <a:ext uri="{FF2B5EF4-FFF2-40B4-BE49-F238E27FC236}">
                    <a16:creationId xmlns:a16="http://schemas.microsoft.com/office/drawing/2014/main" id="{B5CE5654-E303-4D47-937D-1996583251E9}"/>
                  </a:ext>
                </a:extLst>
              </p:cNvPr>
              <p:cNvGrpSpPr>
                <a:grpSpLocks noChangeAspect="1"/>
              </p:cNvGrpSpPr>
              <p:nvPr/>
            </p:nvGrpSpPr>
            <p:grpSpPr bwMode="auto">
              <a:xfrm>
                <a:off x="10903556" y="1870493"/>
                <a:ext cx="374650" cy="376238"/>
                <a:chOff x="3095" y="2133"/>
                <a:chExt cx="236" cy="237"/>
              </a:xfrm>
              <a:solidFill>
                <a:schemeClr val="accent1"/>
              </a:solidFill>
            </p:grpSpPr>
            <p:sp>
              <p:nvSpPr>
                <p:cNvPr id="184" name="Freeform 155">
                  <a:extLst>
                    <a:ext uri="{FF2B5EF4-FFF2-40B4-BE49-F238E27FC236}">
                      <a16:creationId xmlns:a16="http://schemas.microsoft.com/office/drawing/2014/main" id="{8B708F5B-5108-9044-B594-03F5B3758FB1}"/>
                    </a:ext>
                  </a:extLst>
                </p:cNvPr>
                <p:cNvSpPr>
                  <a:spLocks/>
                </p:cNvSpPr>
                <p:nvPr/>
              </p:nvSpPr>
              <p:spPr bwMode="auto">
                <a:xfrm>
                  <a:off x="3167" y="2302"/>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5" name="Freeform 156">
                  <a:extLst>
                    <a:ext uri="{FF2B5EF4-FFF2-40B4-BE49-F238E27FC236}">
                      <a16:creationId xmlns:a16="http://schemas.microsoft.com/office/drawing/2014/main" id="{3C0DFFAB-4F8B-8846-A7B3-E409D61DFA36}"/>
                    </a:ext>
                  </a:extLst>
                </p:cNvPr>
                <p:cNvSpPr>
                  <a:spLocks/>
                </p:cNvSpPr>
                <p:nvPr/>
              </p:nvSpPr>
              <p:spPr bwMode="auto">
                <a:xfrm>
                  <a:off x="3278" y="2218"/>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6" name="Freeform 157">
                  <a:extLst>
                    <a:ext uri="{FF2B5EF4-FFF2-40B4-BE49-F238E27FC236}">
                      <a16:creationId xmlns:a16="http://schemas.microsoft.com/office/drawing/2014/main" id="{4CF03A85-0E50-5946-ADA8-D0B10C56D07D}"/>
                    </a:ext>
                  </a:extLst>
                </p:cNvPr>
                <p:cNvSpPr>
                  <a:spLocks/>
                </p:cNvSpPr>
                <p:nvPr/>
              </p:nvSpPr>
              <p:spPr bwMode="auto">
                <a:xfrm>
                  <a:off x="3252" y="2139"/>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7" name="Freeform 158">
                  <a:extLst>
                    <a:ext uri="{FF2B5EF4-FFF2-40B4-BE49-F238E27FC236}">
                      <a16:creationId xmlns:a16="http://schemas.microsoft.com/office/drawing/2014/main" id="{FEC49438-B0AE-A940-A0B1-6C3978C2C63E}"/>
                    </a:ext>
                  </a:extLst>
                </p:cNvPr>
                <p:cNvSpPr>
                  <a:spLocks/>
                </p:cNvSpPr>
                <p:nvPr/>
              </p:nvSpPr>
              <p:spPr bwMode="auto">
                <a:xfrm>
                  <a:off x="3162" y="2218"/>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8" name="Freeform 159">
                  <a:extLst>
                    <a:ext uri="{FF2B5EF4-FFF2-40B4-BE49-F238E27FC236}">
                      <a16:creationId xmlns:a16="http://schemas.microsoft.com/office/drawing/2014/main" id="{37FAE8F0-E8D3-CD4F-9C82-F05B35C5EF2F}"/>
                    </a:ext>
                  </a:extLst>
                </p:cNvPr>
                <p:cNvSpPr>
                  <a:spLocks/>
                </p:cNvSpPr>
                <p:nvPr/>
              </p:nvSpPr>
              <p:spPr bwMode="auto">
                <a:xfrm>
                  <a:off x="3167" y="2133"/>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9" name="Freeform 160">
                  <a:extLst>
                    <a:ext uri="{FF2B5EF4-FFF2-40B4-BE49-F238E27FC236}">
                      <a16:creationId xmlns:a16="http://schemas.microsoft.com/office/drawing/2014/main" id="{73577ACC-289A-B94C-BA90-B0044AABEF4C}"/>
                    </a:ext>
                  </a:extLst>
                </p:cNvPr>
                <p:cNvSpPr>
                  <a:spLocks/>
                </p:cNvSpPr>
                <p:nvPr/>
              </p:nvSpPr>
              <p:spPr bwMode="auto">
                <a:xfrm>
                  <a:off x="3106" y="2139"/>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161">
                  <a:extLst>
                    <a:ext uri="{FF2B5EF4-FFF2-40B4-BE49-F238E27FC236}">
                      <a16:creationId xmlns:a16="http://schemas.microsoft.com/office/drawing/2014/main" id="{14E27054-1907-F343-8874-BE335E2B486E}"/>
                    </a:ext>
                  </a:extLst>
                </p:cNvPr>
                <p:cNvSpPr>
                  <a:spLocks/>
                </p:cNvSpPr>
                <p:nvPr/>
              </p:nvSpPr>
              <p:spPr bwMode="auto">
                <a:xfrm>
                  <a:off x="3095" y="2218"/>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162">
                  <a:extLst>
                    <a:ext uri="{FF2B5EF4-FFF2-40B4-BE49-F238E27FC236}">
                      <a16:creationId xmlns:a16="http://schemas.microsoft.com/office/drawing/2014/main" id="{2F18E12C-A81B-0647-9F7D-A341F49C703F}"/>
                    </a:ext>
                  </a:extLst>
                </p:cNvPr>
                <p:cNvSpPr>
                  <a:spLocks/>
                </p:cNvSpPr>
                <p:nvPr/>
              </p:nvSpPr>
              <p:spPr bwMode="auto">
                <a:xfrm>
                  <a:off x="3106" y="2302"/>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163">
                  <a:extLst>
                    <a:ext uri="{FF2B5EF4-FFF2-40B4-BE49-F238E27FC236}">
                      <a16:creationId xmlns:a16="http://schemas.microsoft.com/office/drawing/2014/main" id="{1DF731DC-E140-9C49-B458-F0C95D59206A}"/>
                    </a:ext>
                  </a:extLst>
                </p:cNvPr>
                <p:cNvSpPr>
                  <a:spLocks/>
                </p:cNvSpPr>
                <p:nvPr/>
              </p:nvSpPr>
              <p:spPr bwMode="auto">
                <a:xfrm>
                  <a:off x="3252" y="2302"/>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26A2305E-5F7C-4300-9BE4-9DF5FD127AF8}"/>
                  </a:ext>
                </a:extLst>
              </p:cNvPr>
              <p:cNvGrpSpPr/>
              <p:nvPr/>
            </p:nvGrpSpPr>
            <p:grpSpPr>
              <a:xfrm>
                <a:off x="10203360" y="1612211"/>
                <a:ext cx="1640032" cy="1976971"/>
                <a:chOff x="9626213" y="1480851"/>
                <a:chExt cx="1640032" cy="1976971"/>
              </a:xfrm>
            </p:grpSpPr>
            <p:sp>
              <p:nvSpPr>
                <p:cNvPr id="36" name="Multiplication Sign 35">
                  <a:extLst>
                    <a:ext uri="{FF2B5EF4-FFF2-40B4-BE49-F238E27FC236}">
                      <a16:creationId xmlns:a16="http://schemas.microsoft.com/office/drawing/2014/main" id="{62C7D189-5AC5-4AA8-B047-6D4817D0D98B}"/>
                    </a:ext>
                  </a:extLst>
                </p:cNvPr>
                <p:cNvSpPr/>
                <p:nvPr/>
              </p:nvSpPr>
              <p:spPr bwMode="auto">
                <a:xfrm>
                  <a:off x="9626213" y="3125827"/>
                  <a:ext cx="331995" cy="331995"/>
                </a:xfrm>
                <a:prstGeom prst="mathMultiply">
                  <a:avLst>
                    <a:gd name="adj1" fmla="val 14913"/>
                  </a:avLst>
                </a:prstGeom>
                <a:solidFill>
                  <a:srgbClr val="E81123"/>
                </a:solidFill>
                <a:ln w="12700" cap="flat" cmpd="sng" algn="ctr">
                  <a:solidFill>
                    <a:sysClr val="window" lastClr="FFFFFF"/>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C7E950F1-6A91-4056-A924-89E7C0856DC3}"/>
                    </a:ext>
                  </a:extLst>
                </p:cNvPr>
                <p:cNvSpPr/>
                <p:nvPr/>
              </p:nvSpPr>
              <p:spPr bwMode="auto">
                <a:xfrm flipH="1" flipV="1">
                  <a:off x="9833992" y="2143800"/>
                  <a:ext cx="662012" cy="1154619"/>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2700" cap="flat" cmpd="sng" algn="ctr">
                  <a:solidFill>
                    <a:schemeClr val="tx1"/>
                  </a:solidFill>
                  <a:prstDash val="sysDash"/>
                  <a:miter lim="800000"/>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 name="TextBox 165">
                  <a:extLst>
                    <a:ext uri="{FF2B5EF4-FFF2-40B4-BE49-F238E27FC236}">
                      <a16:creationId xmlns:a16="http://schemas.microsoft.com/office/drawing/2014/main" id="{B7280E77-19DE-4030-9417-D8C3027D1D6B}"/>
                    </a:ext>
                  </a:extLst>
                </p:cNvPr>
                <p:cNvSpPr txBox="1"/>
                <p:nvPr/>
              </p:nvSpPr>
              <p:spPr>
                <a:xfrm>
                  <a:off x="9725762" y="1480851"/>
                  <a:ext cx="1540483" cy="166199"/>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0000"/>
                      </a:solidFill>
                      <a:effectLst/>
                      <a:uLnTx/>
                      <a:uFillTx/>
                      <a:latin typeface="Segoe UI Semibold"/>
                      <a:ea typeface="+mn-ea"/>
                      <a:cs typeface="+mn-cs"/>
                    </a:rPr>
                    <a:t>No access to Internet</a:t>
                  </a:r>
                  <a:endParaRPr kumimoji="0" lang="en-US" sz="1200" b="0" i="0" u="none" strike="noStrike" kern="0" cap="none" spc="0" normalizeH="0" baseline="0" noProof="0">
                    <a:ln>
                      <a:noFill/>
                    </a:ln>
                    <a:solidFill>
                      <a:srgbClr val="FF0000"/>
                    </a:solidFill>
                    <a:effectLst/>
                    <a:uLnTx/>
                    <a:uFillTx/>
                    <a:latin typeface="Segoe UI Semibold"/>
                    <a:ea typeface="+mn-ea"/>
                    <a:cs typeface="Segoe UI Semibold"/>
                  </a:endParaRPr>
                </a:p>
              </p:txBody>
            </p:sp>
          </p:grpSp>
        </p:grpSp>
      </p:grpSp>
      <p:grpSp>
        <p:nvGrpSpPr>
          <p:cNvPr id="180" name="Group 179">
            <a:extLst>
              <a:ext uri="{FF2B5EF4-FFF2-40B4-BE49-F238E27FC236}">
                <a16:creationId xmlns:a16="http://schemas.microsoft.com/office/drawing/2014/main" id="{207E8DD0-7F8F-8349-9573-A629FD706723}"/>
              </a:ext>
            </a:extLst>
          </p:cNvPr>
          <p:cNvGrpSpPr/>
          <p:nvPr/>
        </p:nvGrpSpPr>
        <p:grpSpPr>
          <a:xfrm>
            <a:off x="0" y="6215635"/>
            <a:ext cx="11444140" cy="325212"/>
            <a:chOff x="0" y="6215635"/>
            <a:chExt cx="11444140" cy="325212"/>
          </a:xfrm>
        </p:grpSpPr>
        <p:grpSp>
          <p:nvGrpSpPr>
            <p:cNvPr id="181" name="Group 180">
              <a:extLst>
                <a:ext uri="{FF2B5EF4-FFF2-40B4-BE49-F238E27FC236}">
                  <a16:creationId xmlns:a16="http://schemas.microsoft.com/office/drawing/2014/main" id="{C06F4A36-4D22-2045-A07F-20A3004BD24A}"/>
                </a:ext>
              </a:extLst>
            </p:cNvPr>
            <p:cNvGrpSpPr/>
            <p:nvPr/>
          </p:nvGrpSpPr>
          <p:grpSpPr>
            <a:xfrm>
              <a:off x="662352" y="6402347"/>
              <a:ext cx="10137481" cy="138500"/>
              <a:chOff x="662352" y="6316085"/>
              <a:chExt cx="10137481" cy="138500"/>
            </a:xfrm>
          </p:grpSpPr>
          <p:sp>
            <p:nvSpPr>
              <p:cNvPr id="202" name="TextBox 201">
                <a:extLst>
                  <a:ext uri="{FF2B5EF4-FFF2-40B4-BE49-F238E27FC236}">
                    <a16:creationId xmlns:a16="http://schemas.microsoft.com/office/drawing/2014/main" id="{1C48F89A-359D-354F-9F76-F932E922F847}"/>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Overview</a:t>
                </a:r>
              </a:p>
            </p:txBody>
          </p:sp>
          <p:sp>
            <p:nvSpPr>
              <p:cNvPr id="203" name="TextBox 202">
                <a:extLst>
                  <a:ext uri="{FF2B5EF4-FFF2-40B4-BE49-F238E27FC236}">
                    <a16:creationId xmlns:a16="http://schemas.microsoft.com/office/drawing/2014/main" id="{AA5E79B8-AEA0-9D41-ACC5-95CAAC8A8895}"/>
                  </a:ext>
                </a:extLst>
              </p:cNvPr>
              <p:cNvSpPr txBox="1"/>
              <p:nvPr/>
            </p:nvSpPr>
            <p:spPr>
              <a:xfrm>
                <a:off x="2298815"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Network security</a:t>
                </a:r>
              </a:p>
            </p:txBody>
          </p:sp>
          <p:sp>
            <p:nvSpPr>
              <p:cNvPr id="204" name="TextBox 203">
                <a:extLst>
                  <a:ext uri="{FF2B5EF4-FFF2-40B4-BE49-F238E27FC236}">
                    <a16:creationId xmlns:a16="http://schemas.microsoft.com/office/drawing/2014/main" id="{C85D82A4-A5A1-F245-A5C1-79BBC4812DAE}"/>
                  </a:ext>
                </a:extLst>
              </p:cNvPr>
              <p:cNvSpPr txBox="1"/>
              <p:nvPr/>
            </p:nvSpPr>
            <p:spPr>
              <a:xfrm>
                <a:off x="4165392"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Identity and access</a:t>
                </a:r>
              </a:p>
            </p:txBody>
          </p:sp>
          <p:sp>
            <p:nvSpPr>
              <p:cNvPr id="205" name="TextBox 204">
                <a:extLst>
                  <a:ext uri="{FF2B5EF4-FFF2-40B4-BE49-F238E27FC236}">
                    <a16:creationId xmlns:a16="http://schemas.microsoft.com/office/drawing/2014/main" id="{811976C1-C3A3-C744-AF0D-438130B42AB8}"/>
                  </a:ext>
                </a:extLst>
              </p:cNvPr>
              <p:cNvSpPr txBox="1"/>
              <p:nvPr/>
            </p:nvSpPr>
            <p:spPr>
              <a:xfrm>
                <a:off x="6059679"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Data protection</a:t>
                </a:r>
              </a:p>
            </p:txBody>
          </p:sp>
          <p:sp>
            <p:nvSpPr>
              <p:cNvPr id="206" name="TextBox 205">
                <a:extLst>
                  <a:ext uri="{FF2B5EF4-FFF2-40B4-BE49-F238E27FC236}">
                    <a16:creationId xmlns:a16="http://schemas.microsoft.com/office/drawing/2014/main" id="{0CEFF4C1-0F91-1D40-9934-DFA8FDDE4783}"/>
                  </a:ext>
                </a:extLst>
              </p:cNvPr>
              <p:cNvSpPr txBox="1"/>
              <p:nvPr/>
            </p:nvSpPr>
            <p:spPr>
              <a:xfrm>
                <a:off x="9816117"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Summary</a:t>
                </a:r>
              </a:p>
            </p:txBody>
          </p:sp>
          <p:sp>
            <p:nvSpPr>
              <p:cNvPr id="207" name="TextBox 206">
                <a:extLst>
                  <a:ext uri="{FF2B5EF4-FFF2-40B4-BE49-F238E27FC236}">
                    <a16:creationId xmlns:a16="http://schemas.microsoft.com/office/drawing/2014/main" id="{AE386E9C-8DA0-3347-86E7-671663781438}"/>
                  </a:ext>
                </a:extLst>
              </p:cNvPr>
              <p:cNvSpPr txBox="1"/>
              <p:nvPr/>
            </p:nvSpPr>
            <p:spPr>
              <a:xfrm>
                <a:off x="7564010" y="6316085"/>
                <a:ext cx="177305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Monitoring, logging, and auditing</a:t>
                </a:r>
              </a:p>
            </p:txBody>
          </p:sp>
        </p:grpSp>
        <p:grpSp>
          <p:nvGrpSpPr>
            <p:cNvPr id="190" name="Group 189">
              <a:extLst>
                <a:ext uri="{FF2B5EF4-FFF2-40B4-BE49-F238E27FC236}">
                  <a16:creationId xmlns:a16="http://schemas.microsoft.com/office/drawing/2014/main" id="{78B3D5D1-DB87-C14E-8523-273E8EC2360A}"/>
                </a:ext>
              </a:extLst>
            </p:cNvPr>
            <p:cNvGrpSpPr/>
            <p:nvPr/>
          </p:nvGrpSpPr>
          <p:grpSpPr>
            <a:xfrm>
              <a:off x="0" y="6215635"/>
              <a:ext cx="11444140" cy="131976"/>
              <a:chOff x="0" y="6058468"/>
              <a:chExt cx="11444140" cy="131976"/>
            </a:xfrm>
          </p:grpSpPr>
          <p:cxnSp>
            <p:nvCxnSpPr>
              <p:cNvPr id="195" name="Straight Arrow Connector 194">
                <a:extLst>
                  <a:ext uri="{FF2B5EF4-FFF2-40B4-BE49-F238E27FC236}">
                    <a16:creationId xmlns:a16="http://schemas.microsoft.com/office/drawing/2014/main" id="{FDBC0FDD-CB8D-EF4C-B4FA-1C15FD36DB5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54D3DD68-7454-804C-827C-2A64BC418F0A}"/>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8E2AC7CF-27E7-8341-A7B7-DC73446B1D9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4791B9C9-F4F2-894C-BD13-00C1B63842D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4CA1091-447D-6343-A763-75CF8DECF68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A908ECE6-426D-9E4D-A139-2651BDC39AA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4AD22B6D-4729-2147-A5E8-D928816A115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6891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subTnLst>
                                    <p:set>
                                      <p:cBhvr override="childStyle">
                                        <p:cTn dur="1" fill="hold" display="0" masterRel="nextClick" afterEffect="1"/>
                                        <p:tgtEl>
                                          <p:spTgt spid="194"/>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500"/>
                                        <p:tgtEl>
                                          <p:spTgt spid="150"/>
                                        </p:tgtEl>
                                      </p:cBhvr>
                                    </p:animEffect>
                                  </p:childTnLst>
                                  <p:subTnLst>
                                    <p:set>
                                      <p:cBhvr override="childStyle">
                                        <p:cTn dur="1" fill="hold" display="0" masterRel="nextClick" afterEffect="1"/>
                                        <p:tgtEl>
                                          <p:spTgt spid="15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16" presetID="1" presetClass="entr" presetSubtype="0"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par>
                                <p:cTn id="34" presetID="10" presetClass="entr" presetSubtype="0" fill="hold"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4" grpId="0"/>
      <p:bldP spid="5"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Network security for </a:t>
            </a:r>
            <a:br>
              <a:rPr lang="en-US" sz="4400">
                <a:solidFill>
                  <a:schemeClr val="accent2"/>
                </a:solidFill>
              </a:rPr>
            </a:br>
            <a:r>
              <a:rPr lang="en-US" sz="4400">
                <a:solidFill>
                  <a:schemeClr val="accent2"/>
                </a:solidFill>
              </a:rPr>
              <a:t>Azure SQL Database</a:t>
            </a:r>
            <a:endParaRPr lang="en-US" sz="4400" spc="0">
              <a:solidFill>
                <a:schemeClr val="accent2"/>
              </a:solidFill>
            </a:endParaRPr>
          </a:p>
        </p:txBody>
      </p:sp>
    </p:spTree>
    <p:extLst>
      <p:ext uri="{BB962C8B-B14F-4D97-AF65-F5344CB8AC3E}">
        <p14:creationId xmlns:p14="http://schemas.microsoft.com/office/powerpoint/2010/main" val="193133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1EA3B96-B19E-4244-AD83-66A26CE71716}"/>
              </a:ext>
            </a:extLst>
          </p:cNvPr>
          <p:cNvGrpSpPr/>
          <p:nvPr/>
        </p:nvGrpSpPr>
        <p:grpSpPr>
          <a:xfrm>
            <a:off x="6836368" y="2915043"/>
            <a:ext cx="2371723" cy="704608"/>
            <a:chOff x="7937143" y="3316762"/>
            <a:chExt cx="2371723" cy="704608"/>
          </a:xfrm>
        </p:grpSpPr>
        <p:pic>
          <p:nvPicPr>
            <p:cNvPr id="87" name="Graphic 86">
              <a:extLst>
                <a:ext uri="{FF2B5EF4-FFF2-40B4-BE49-F238E27FC236}">
                  <a16:creationId xmlns:a16="http://schemas.microsoft.com/office/drawing/2014/main" id="{E5F3E8F6-DFA8-BB41-85AF-2AEEB3E74A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5711" y="3368681"/>
              <a:ext cx="603155" cy="599788"/>
            </a:xfrm>
            <a:prstGeom prst="rect">
              <a:avLst/>
            </a:prstGeom>
          </p:spPr>
        </p:pic>
        <p:grpSp>
          <p:nvGrpSpPr>
            <p:cNvPr id="88" name="Group 87">
              <a:extLst>
                <a:ext uri="{FF2B5EF4-FFF2-40B4-BE49-F238E27FC236}">
                  <a16:creationId xmlns:a16="http://schemas.microsoft.com/office/drawing/2014/main" id="{E50C2F6D-6979-AC48-BB52-CEFC1A5D4098}"/>
                </a:ext>
              </a:extLst>
            </p:cNvPr>
            <p:cNvGrpSpPr/>
            <p:nvPr/>
          </p:nvGrpSpPr>
          <p:grpSpPr>
            <a:xfrm>
              <a:off x="7937143" y="3316762"/>
              <a:ext cx="1866716" cy="704608"/>
              <a:chOff x="7937143" y="3316762"/>
              <a:chExt cx="1866716" cy="704608"/>
            </a:xfrm>
          </p:grpSpPr>
          <p:grpSp>
            <p:nvGrpSpPr>
              <p:cNvPr id="89" name="Group 18">
                <a:extLst>
                  <a:ext uri="{FF2B5EF4-FFF2-40B4-BE49-F238E27FC236}">
                    <a16:creationId xmlns:a16="http://schemas.microsoft.com/office/drawing/2014/main" id="{3EBFC8FC-53EB-8843-AC96-9A21EDF95398}"/>
                  </a:ext>
                </a:extLst>
              </p:cNvPr>
              <p:cNvGrpSpPr>
                <a:grpSpLocks noChangeAspect="1"/>
              </p:cNvGrpSpPr>
              <p:nvPr/>
            </p:nvGrpSpPr>
            <p:grpSpPr bwMode="auto">
              <a:xfrm>
                <a:off x="8279025" y="3551837"/>
                <a:ext cx="537167" cy="237590"/>
                <a:chOff x="2204" y="1874"/>
                <a:chExt cx="312" cy="138"/>
              </a:xfrm>
            </p:grpSpPr>
            <p:sp>
              <p:nvSpPr>
                <p:cNvPr id="160" name="Freeform 19">
                  <a:extLst>
                    <a:ext uri="{FF2B5EF4-FFF2-40B4-BE49-F238E27FC236}">
                      <a16:creationId xmlns:a16="http://schemas.microsoft.com/office/drawing/2014/main" id="{8B25A161-8730-E644-8B1F-48070714A2B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Freeform 20">
                  <a:extLst>
                    <a:ext uri="{FF2B5EF4-FFF2-40B4-BE49-F238E27FC236}">
                      <a16:creationId xmlns:a16="http://schemas.microsoft.com/office/drawing/2014/main" id="{26B6A2B9-5421-A34B-91E8-5108C1857732}"/>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Freeform 21">
                  <a:extLst>
                    <a:ext uri="{FF2B5EF4-FFF2-40B4-BE49-F238E27FC236}">
                      <a16:creationId xmlns:a16="http://schemas.microsoft.com/office/drawing/2014/main" id="{76476FC9-4A39-CF46-8C63-AD98A8B9095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Freeform 22">
                  <a:extLst>
                    <a:ext uri="{FF2B5EF4-FFF2-40B4-BE49-F238E27FC236}">
                      <a16:creationId xmlns:a16="http://schemas.microsoft.com/office/drawing/2014/main" id="{B2F1BE91-2A3F-DD4C-B5C4-E5E27E259C6A}"/>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23">
                  <a:extLst>
                    <a:ext uri="{FF2B5EF4-FFF2-40B4-BE49-F238E27FC236}">
                      <a16:creationId xmlns:a16="http://schemas.microsoft.com/office/drawing/2014/main" id="{E704E654-339E-6C4C-AA7A-CDBACD6EEAC5}"/>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24">
                  <a:extLst>
                    <a:ext uri="{FF2B5EF4-FFF2-40B4-BE49-F238E27FC236}">
                      <a16:creationId xmlns:a16="http://schemas.microsoft.com/office/drawing/2014/main" id="{C55108BF-D12B-F943-B91B-BB9FDA0BC8BF}"/>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25">
                  <a:extLst>
                    <a:ext uri="{FF2B5EF4-FFF2-40B4-BE49-F238E27FC236}">
                      <a16:creationId xmlns:a16="http://schemas.microsoft.com/office/drawing/2014/main" id="{EEE54ABF-C350-8C48-BA8C-2D0FE0F725C8}"/>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90" name="Group 89">
                <a:extLst>
                  <a:ext uri="{FF2B5EF4-FFF2-40B4-BE49-F238E27FC236}">
                    <a16:creationId xmlns:a16="http://schemas.microsoft.com/office/drawing/2014/main" id="{BAC11D84-0721-7F4D-BBD3-05E331E2B0B3}"/>
                  </a:ext>
                </a:extLst>
              </p:cNvPr>
              <p:cNvGrpSpPr/>
              <p:nvPr/>
            </p:nvGrpSpPr>
            <p:grpSpPr>
              <a:xfrm>
                <a:off x="7937143" y="3316762"/>
                <a:ext cx="1866716" cy="704608"/>
                <a:chOff x="7937143" y="3316762"/>
                <a:chExt cx="1866716" cy="704608"/>
              </a:xfrm>
            </p:grpSpPr>
            <p:cxnSp>
              <p:nvCxnSpPr>
                <p:cNvPr id="101" name="Long arrow DB PL">
                  <a:extLst>
                    <a:ext uri="{FF2B5EF4-FFF2-40B4-BE49-F238E27FC236}">
                      <a16:creationId xmlns:a16="http://schemas.microsoft.com/office/drawing/2014/main" id="{04ABD0D9-E613-E946-B076-CEB6F95B3BA8}"/>
                    </a:ext>
                  </a:extLst>
                </p:cNvPr>
                <p:cNvCxnSpPr>
                  <a:cxnSpLocks/>
                  <a:stCxn id="161"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2" name="Private Endpoint">
                  <a:extLst>
                    <a:ext uri="{FF2B5EF4-FFF2-40B4-BE49-F238E27FC236}">
                      <a16:creationId xmlns:a16="http://schemas.microsoft.com/office/drawing/2014/main" id="{650DD4B8-3605-A243-B0FB-7E7587C97036}"/>
                    </a:ext>
                  </a:extLst>
                </p:cNvPr>
                <p:cNvGrpSpPr/>
                <p:nvPr/>
              </p:nvGrpSpPr>
              <p:grpSpPr>
                <a:xfrm>
                  <a:off x="7937143" y="3316762"/>
                  <a:ext cx="1225056" cy="704608"/>
                  <a:chOff x="6878724" y="3185402"/>
                  <a:chExt cx="1225056" cy="704608"/>
                </a:xfrm>
              </p:grpSpPr>
              <p:sp>
                <p:nvSpPr>
                  <p:cNvPr id="105" name="TextBox 177">
                    <a:extLst>
                      <a:ext uri="{FF2B5EF4-FFF2-40B4-BE49-F238E27FC236}">
                        <a16:creationId xmlns:a16="http://schemas.microsoft.com/office/drawing/2014/main" id="{0B0E351C-4C4C-3449-B24F-ACB41E9AB544}"/>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106" name="TextBox 112">
                    <a:extLst>
                      <a:ext uri="{FF2B5EF4-FFF2-40B4-BE49-F238E27FC236}">
                        <a16:creationId xmlns:a16="http://schemas.microsoft.com/office/drawing/2014/main" id="{CA9A9663-5701-6149-8C19-FEA6F985BDEF}"/>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a:solidFill>
                          <a:schemeClr val="tx2"/>
                        </a:solidFill>
                        <a:latin typeface="Courier New" panose="02070309020205020404" pitchFamily="49" charset="0"/>
                        <a:cs typeface="Courier New" panose="02070309020205020404" pitchFamily="49" charset="0"/>
                      </a:rPr>
                      <a:t>10.0.0.5</a:t>
                    </a:r>
                  </a:p>
                </p:txBody>
              </p:sp>
            </p:grpSp>
          </p:grpSp>
        </p:grpSp>
      </p:grpSp>
      <p:sp>
        <p:nvSpPr>
          <p:cNvPr id="9" name="Rectangle 8">
            <a:extLst>
              <a:ext uri="{FF2B5EF4-FFF2-40B4-BE49-F238E27FC236}">
                <a16:creationId xmlns:a16="http://schemas.microsoft.com/office/drawing/2014/main" id="{51EE58EA-3823-7348-BEA0-2BBE71B38A5B}"/>
              </a:ext>
            </a:extLst>
          </p:cNvPr>
          <p:cNvSpPr/>
          <p:nvPr/>
        </p:nvSpPr>
        <p:spPr bwMode="auto">
          <a:xfrm>
            <a:off x="6579247" y="2796576"/>
            <a:ext cx="2808258" cy="9801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a:xfrm>
            <a:off x="588263" y="405246"/>
            <a:ext cx="11018520" cy="553998"/>
          </a:xfrm>
        </p:spPr>
        <p:txBody>
          <a:bodyPr/>
          <a:lstStyle/>
          <a:p>
            <a:r>
              <a:rPr lang="en-US"/>
              <a:t>Network security – SQL Managed Instance</a:t>
            </a:r>
          </a:p>
        </p:txBody>
      </p:sp>
      <p:sp>
        <p:nvSpPr>
          <p:cNvPr id="40" name="Vnet 1 text 2">
            <a:extLst>
              <a:ext uri="{FF2B5EF4-FFF2-40B4-BE49-F238E27FC236}">
                <a16:creationId xmlns:a16="http://schemas.microsoft.com/office/drawing/2014/main" id="{57460166-181F-4E04-AD95-9496A32392DB}"/>
              </a:ext>
            </a:extLst>
          </p:cNvPr>
          <p:cNvSpPr txBox="1"/>
          <p:nvPr/>
        </p:nvSpPr>
        <p:spPr>
          <a:xfrm>
            <a:off x="6910301" y="1721233"/>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5814024" y="1398863"/>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4107535" y="1483084"/>
            <a:ext cx="0" cy="500435"/>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3295240" y="1268307"/>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 Peering</a:t>
            </a:r>
          </a:p>
        </p:txBody>
      </p:sp>
      <p:sp>
        <p:nvSpPr>
          <p:cNvPr id="59" name="TextBox 58">
            <a:extLst>
              <a:ext uri="{FF2B5EF4-FFF2-40B4-BE49-F238E27FC236}">
                <a16:creationId xmlns:a16="http://schemas.microsoft.com/office/drawing/2014/main" id="{B84FB838-D9F5-40AA-B260-4E0EB97DBCE7}"/>
              </a:ext>
            </a:extLst>
          </p:cNvPr>
          <p:cNvSpPr txBox="1"/>
          <p:nvPr/>
        </p:nvSpPr>
        <p:spPr>
          <a:xfrm>
            <a:off x="5085134" y="2796576"/>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63" name="P2S Text">
            <a:extLst>
              <a:ext uri="{FF2B5EF4-FFF2-40B4-BE49-F238E27FC236}">
                <a16:creationId xmlns:a16="http://schemas.microsoft.com/office/drawing/2014/main" id="{10346CCF-D351-49BA-9771-3ED4C26F49B0}"/>
              </a:ext>
            </a:extLst>
          </p:cNvPr>
          <p:cNvSpPr txBox="1"/>
          <p:nvPr/>
        </p:nvSpPr>
        <p:spPr>
          <a:xfrm>
            <a:off x="6122430" y="5458249"/>
            <a:ext cx="2385772"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p:cNvCxnSpPr>
          <p:nvPr/>
        </p:nvCxnSpPr>
        <p:spPr>
          <a:xfrm>
            <a:off x="7330207" y="4804595"/>
            <a:ext cx="0" cy="575747"/>
          </a:xfrm>
          <a:prstGeom prst="line">
            <a:avLst/>
          </a:prstGeom>
          <a:noFill/>
          <a:ln w="12700" cap="flat" cmpd="sng" algn="ctr">
            <a:solidFill>
              <a:schemeClr val="tx1"/>
            </a:solidFill>
            <a:prstDash val="sysDash"/>
            <a:miter lim="800000"/>
            <a:headEnd type="none" w="med" len="med"/>
            <a:tailEnd type="none" w="med" len="med"/>
          </a:ln>
          <a:effectLst/>
        </p:spPr>
      </p:cxnSp>
      <p:sp>
        <p:nvSpPr>
          <p:cNvPr id="91" name="TextBox 90">
            <a:extLst>
              <a:ext uri="{FF2B5EF4-FFF2-40B4-BE49-F238E27FC236}">
                <a16:creationId xmlns:a16="http://schemas.microsoft.com/office/drawing/2014/main" id="{C223A4D6-0626-4269-8E67-993528F44149}"/>
              </a:ext>
            </a:extLst>
          </p:cNvPr>
          <p:cNvSpPr txBox="1"/>
          <p:nvPr/>
        </p:nvSpPr>
        <p:spPr>
          <a:xfrm>
            <a:off x="5703357" y="4959102"/>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4007323" y="4827836"/>
            <a:ext cx="0" cy="572707"/>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3255864" y="5458249"/>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3622796" y="1983746"/>
            <a:ext cx="969478" cy="5432"/>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3" name="Rectangle 2">
            <a:extLst>
              <a:ext uri="{FF2B5EF4-FFF2-40B4-BE49-F238E27FC236}">
                <a16:creationId xmlns:a16="http://schemas.microsoft.com/office/drawing/2014/main" id="{04CA88D6-1123-4B0C-9093-06588A2C4BA7}"/>
              </a:ext>
            </a:extLst>
          </p:cNvPr>
          <p:cNvSpPr/>
          <p:nvPr/>
        </p:nvSpPr>
        <p:spPr>
          <a:xfrm>
            <a:off x="4966910" y="2982587"/>
            <a:ext cx="1184940"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174.17.218.16</a:t>
            </a:r>
            <a:endParaRPr lang="en-US" sz="1000" b="1">
              <a:solidFill>
                <a:schemeClr val="tx2"/>
              </a:solidFill>
              <a:latin typeface="Courier New" panose="02070309020205020404" pitchFamily="49" charset="0"/>
              <a:cs typeface="Courier New" panose="02070309020205020404" pitchFamily="49" charset="0"/>
            </a:endParaRPr>
          </a:p>
        </p:txBody>
      </p:sp>
      <p:sp>
        <p:nvSpPr>
          <p:cNvPr id="104" name="Rectangle 103">
            <a:extLst>
              <a:ext uri="{FF2B5EF4-FFF2-40B4-BE49-F238E27FC236}">
                <a16:creationId xmlns:a16="http://schemas.microsoft.com/office/drawing/2014/main" id="{81900CEF-03CC-4DBB-BACC-00E691FAFF1E}"/>
              </a:ext>
            </a:extLst>
          </p:cNvPr>
          <p:cNvSpPr/>
          <p:nvPr/>
        </p:nvSpPr>
        <p:spPr>
          <a:xfrm>
            <a:off x="4941873" y="2995382"/>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10.0.0.2</a:t>
            </a:r>
            <a:endParaRPr lang="en-US" sz="1000" b="1">
              <a:solidFill>
                <a:schemeClr val="tx2"/>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4602655" y="1621489"/>
            <a:ext cx="3687097" cy="3604454"/>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469CAD84-4029-9B4C-AA8D-71D106035FA2}"/>
              </a:ext>
            </a:extLst>
          </p:cNvPr>
          <p:cNvGrpSpPr/>
          <p:nvPr/>
        </p:nvGrpSpPr>
        <p:grpSpPr>
          <a:xfrm>
            <a:off x="6824020" y="2238927"/>
            <a:ext cx="5085762" cy="2035336"/>
            <a:chOff x="6812765" y="2251582"/>
            <a:chExt cx="5085762" cy="2035336"/>
          </a:xfrm>
        </p:grpSpPr>
        <p:sp>
          <p:nvSpPr>
            <p:cNvPr id="119" name="TextBox 118">
              <a:extLst>
                <a:ext uri="{FF2B5EF4-FFF2-40B4-BE49-F238E27FC236}">
                  <a16:creationId xmlns:a16="http://schemas.microsoft.com/office/drawing/2014/main" id="{70FBC4B1-C020-4D78-8561-AA3B5FB46C47}"/>
                </a:ext>
              </a:extLst>
            </p:cNvPr>
            <p:cNvSpPr txBox="1"/>
            <p:nvPr/>
          </p:nvSpPr>
          <p:spPr>
            <a:xfrm>
              <a:off x="7133877" y="4028400"/>
              <a:ext cx="1006389"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MI Subnet</a:t>
              </a:r>
            </a:p>
          </p:txBody>
        </p:sp>
        <p:pic>
          <p:nvPicPr>
            <p:cNvPr id="123" name="Graphic 122">
              <a:extLst>
                <a:ext uri="{FF2B5EF4-FFF2-40B4-BE49-F238E27FC236}">
                  <a16:creationId xmlns:a16="http://schemas.microsoft.com/office/drawing/2014/main" id="{E5110C6A-234E-4411-98F2-7716850E7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1728" y="3302833"/>
              <a:ext cx="487644" cy="486510"/>
            </a:xfrm>
            <a:prstGeom prst="rect">
              <a:avLst/>
            </a:prstGeom>
          </p:spPr>
        </p:pic>
        <p:sp>
          <p:nvSpPr>
            <p:cNvPr id="125" name="TextBox 124">
              <a:extLst>
                <a:ext uri="{FF2B5EF4-FFF2-40B4-BE49-F238E27FC236}">
                  <a16:creationId xmlns:a16="http://schemas.microsoft.com/office/drawing/2014/main" id="{3B9A78BB-3F70-49EB-B23D-D1BE29A5D76A}"/>
                </a:ext>
              </a:extLst>
            </p:cNvPr>
            <p:cNvSpPr txBox="1"/>
            <p:nvPr/>
          </p:nvSpPr>
          <p:spPr>
            <a:xfrm>
              <a:off x="8376686" y="256115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sql-mi-2</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.25984.database.windows.net</a:t>
              </a:r>
            </a:p>
          </p:txBody>
        </p:sp>
        <p:sp>
          <p:nvSpPr>
            <p:cNvPr id="126" name="TextBox 125">
              <a:extLst>
                <a:ext uri="{FF2B5EF4-FFF2-40B4-BE49-F238E27FC236}">
                  <a16:creationId xmlns:a16="http://schemas.microsoft.com/office/drawing/2014/main" id="{31A63DB4-9F1E-4DDE-B68F-65652B2F0142}"/>
                </a:ext>
              </a:extLst>
            </p:cNvPr>
            <p:cNvSpPr txBox="1"/>
            <p:nvPr/>
          </p:nvSpPr>
          <p:spPr>
            <a:xfrm>
              <a:off x="8376686" y="339932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sql-mi-1</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.259fs.database.windows.net</a:t>
              </a:r>
            </a:p>
          </p:txBody>
        </p:sp>
        <p:sp>
          <p:nvSpPr>
            <p:cNvPr id="116" name="Rectangle 115">
              <a:extLst>
                <a:ext uri="{FF2B5EF4-FFF2-40B4-BE49-F238E27FC236}">
                  <a16:creationId xmlns:a16="http://schemas.microsoft.com/office/drawing/2014/main" id="{74B59592-7574-46DC-868E-935566A62597}"/>
                </a:ext>
              </a:extLst>
            </p:cNvPr>
            <p:cNvSpPr/>
            <p:nvPr/>
          </p:nvSpPr>
          <p:spPr bwMode="auto">
            <a:xfrm>
              <a:off x="6812765" y="2251582"/>
              <a:ext cx="1274549" cy="2013255"/>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124" name="Graphic 123">
              <a:extLst>
                <a:ext uri="{FF2B5EF4-FFF2-40B4-BE49-F238E27FC236}">
                  <a16:creationId xmlns:a16="http://schemas.microsoft.com/office/drawing/2014/main" id="{CD479817-1E7D-42F6-BE15-14B46C748E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6122" y="2501832"/>
              <a:ext cx="487644" cy="486510"/>
            </a:xfrm>
            <a:prstGeom prst="rect">
              <a:avLst/>
            </a:prstGeom>
          </p:spPr>
        </p:pic>
        <p:sp>
          <p:nvSpPr>
            <p:cNvPr id="127" name="TextBox 126">
              <a:extLst>
                <a:ext uri="{FF2B5EF4-FFF2-40B4-BE49-F238E27FC236}">
                  <a16:creationId xmlns:a16="http://schemas.microsoft.com/office/drawing/2014/main" id="{78DF245F-68C7-4E9D-AF18-770586E8062A}"/>
                </a:ext>
              </a:extLst>
            </p:cNvPr>
            <p:cNvSpPr txBox="1"/>
            <p:nvPr/>
          </p:nvSpPr>
          <p:spPr>
            <a:xfrm>
              <a:off x="8551988" y="3617039"/>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10.0.0.252</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sp>
          <p:nvSpPr>
            <p:cNvPr id="129" name="TextBox 128">
              <a:extLst>
                <a:ext uri="{FF2B5EF4-FFF2-40B4-BE49-F238E27FC236}">
                  <a16:creationId xmlns:a16="http://schemas.microsoft.com/office/drawing/2014/main" id="{F8C59016-3C4C-4177-8B59-D3A0D828320E}"/>
                </a:ext>
              </a:extLst>
            </p:cNvPr>
            <p:cNvSpPr txBox="1"/>
            <p:nvPr/>
          </p:nvSpPr>
          <p:spPr>
            <a:xfrm>
              <a:off x="8518496" y="2782102"/>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10.0.0.254</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grpSp>
      <p:sp>
        <p:nvSpPr>
          <p:cNvPr id="110" name="Rectangle 109">
            <a:extLst>
              <a:ext uri="{FF2B5EF4-FFF2-40B4-BE49-F238E27FC236}">
                <a16:creationId xmlns:a16="http://schemas.microsoft.com/office/drawing/2014/main" id="{D8355934-8A4F-2F4E-85E6-EB1B49005F7B}"/>
              </a:ext>
            </a:extLst>
          </p:cNvPr>
          <p:cNvSpPr/>
          <p:nvPr/>
        </p:nvSpPr>
        <p:spPr>
          <a:xfrm>
            <a:off x="2410067" y="4224704"/>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102.14.157.9</a:t>
            </a:r>
          </a:p>
        </p:txBody>
      </p:sp>
      <p:sp>
        <p:nvSpPr>
          <p:cNvPr id="111" name="Rectangle 110">
            <a:extLst>
              <a:ext uri="{FF2B5EF4-FFF2-40B4-BE49-F238E27FC236}">
                <a16:creationId xmlns:a16="http://schemas.microsoft.com/office/drawing/2014/main" id="{7E9882E9-F53D-2D48-9C69-A1451251B8F8}"/>
              </a:ext>
            </a:extLst>
          </p:cNvPr>
          <p:cNvSpPr/>
          <p:nvPr/>
        </p:nvSpPr>
        <p:spPr>
          <a:xfrm>
            <a:off x="2317680" y="4229410"/>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10.0.0.1</a:t>
            </a:r>
            <a:endParaRPr lang="en-US" sz="1000" b="1">
              <a:solidFill>
                <a:schemeClr val="tx2"/>
              </a:solidFill>
              <a:latin typeface="Courier New" panose="02070309020205020404" pitchFamily="49" charset="0"/>
              <a:cs typeface="Courier New" panose="02070309020205020404" pitchFamily="49" charset="0"/>
            </a:endParaRPr>
          </a:p>
        </p:txBody>
      </p:sp>
      <p:grpSp>
        <p:nvGrpSpPr>
          <p:cNvPr id="112" name="VNET EUS 2">
            <a:extLst>
              <a:ext uri="{FF2B5EF4-FFF2-40B4-BE49-F238E27FC236}">
                <a16:creationId xmlns:a16="http://schemas.microsoft.com/office/drawing/2014/main" id="{146D80A5-DC0C-9F45-8DF9-A1FF75D6D2F7}"/>
              </a:ext>
            </a:extLst>
          </p:cNvPr>
          <p:cNvGrpSpPr/>
          <p:nvPr/>
        </p:nvGrpSpPr>
        <p:grpSpPr>
          <a:xfrm>
            <a:off x="2017073" y="1313807"/>
            <a:ext cx="1566629" cy="1580262"/>
            <a:chOff x="1799542" y="1292175"/>
            <a:chExt cx="1566629" cy="1580262"/>
          </a:xfrm>
        </p:grpSpPr>
        <p:sp>
          <p:nvSpPr>
            <p:cNvPr id="113" name="Rectangle 112">
              <a:extLst>
                <a:ext uri="{FF2B5EF4-FFF2-40B4-BE49-F238E27FC236}">
                  <a16:creationId xmlns:a16="http://schemas.microsoft.com/office/drawing/2014/main" id="{88E951F3-839F-0649-AAA2-DD20F1B460A5}"/>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115" name="TextBox 6">
              <a:extLst>
                <a:ext uri="{FF2B5EF4-FFF2-40B4-BE49-F238E27FC236}">
                  <a16:creationId xmlns:a16="http://schemas.microsoft.com/office/drawing/2014/main" id="{657A7B02-5702-8B4E-8005-ECB6B64F7238}"/>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117" name="TextBox 116">
              <a:extLst>
                <a:ext uri="{FF2B5EF4-FFF2-40B4-BE49-F238E27FC236}">
                  <a16:creationId xmlns:a16="http://schemas.microsoft.com/office/drawing/2014/main" id="{8E07D5F5-DD7A-A14F-8EAE-953F823EB1FF}"/>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118" name="Rectangle 117">
            <a:extLst>
              <a:ext uri="{FF2B5EF4-FFF2-40B4-BE49-F238E27FC236}">
                <a16:creationId xmlns:a16="http://schemas.microsoft.com/office/drawing/2014/main" id="{053FAC94-DA20-AF4E-8853-6EA9AB23D30A}"/>
              </a:ext>
            </a:extLst>
          </p:cNvPr>
          <p:cNvSpPr/>
          <p:nvPr/>
        </p:nvSpPr>
        <p:spPr bwMode="auto">
          <a:xfrm>
            <a:off x="2017073" y="3260272"/>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120" name="TextBox 119">
            <a:extLst>
              <a:ext uri="{FF2B5EF4-FFF2-40B4-BE49-F238E27FC236}">
                <a16:creationId xmlns:a16="http://schemas.microsoft.com/office/drawing/2014/main" id="{92633080-946F-CE42-BDBC-6160F56609F1}"/>
              </a:ext>
            </a:extLst>
          </p:cNvPr>
          <p:cNvSpPr txBox="1"/>
          <p:nvPr/>
        </p:nvSpPr>
        <p:spPr>
          <a:xfrm>
            <a:off x="2494186" y="4052051"/>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121" name="TextBox 120">
            <a:extLst>
              <a:ext uri="{FF2B5EF4-FFF2-40B4-BE49-F238E27FC236}">
                <a16:creationId xmlns:a16="http://schemas.microsoft.com/office/drawing/2014/main" id="{E5FA23FC-13EE-254C-9214-77A0C2AD9221}"/>
              </a:ext>
            </a:extLst>
          </p:cNvPr>
          <p:cNvSpPr txBox="1"/>
          <p:nvPr/>
        </p:nvSpPr>
        <p:spPr>
          <a:xfrm>
            <a:off x="2315152" y="4941260"/>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sp>
        <p:nvSpPr>
          <p:cNvPr id="122" name="Rectangle 121">
            <a:extLst>
              <a:ext uri="{FF2B5EF4-FFF2-40B4-BE49-F238E27FC236}">
                <a16:creationId xmlns:a16="http://schemas.microsoft.com/office/drawing/2014/main" id="{6A3A51AD-4040-E843-90DD-47BA1FDE7A32}"/>
              </a:ext>
            </a:extLst>
          </p:cNvPr>
          <p:cNvSpPr/>
          <p:nvPr/>
        </p:nvSpPr>
        <p:spPr>
          <a:xfrm>
            <a:off x="2340793" y="2517079"/>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127.33.201.5</a:t>
            </a:r>
            <a:endParaRPr lang="en-US" sz="1000" b="1">
              <a:solidFill>
                <a:schemeClr val="tx2"/>
              </a:solidFill>
              <a:latin typeface="Courier New" panose="02070309020205020404" pitchFamily="49" charset="0"/>
              <a:cs typeface="Courier New" panose="02070309020205020404" pitchFamily="49" charset="0"/>
            </a:endParaRPr>
          </a:p>
        </p:txBody>
      </p:sp>
      <p:sp>
        <p:nvSpPr>
          <p:cNvPr id="130" name="Rectangle 129">
            <a:extLst>
              <a:ext uri="{FF2B5EF4-FFF2-40B4-BE49-F238E27FC236}">
                <a16:creationId xmlns:a16="http://schemas.microsoft.com/office/drawing/2014/main" id="{06F782CE-A8C3-1D41-9904-512B46B3EEEE}"/>
              </a:ext>
            </a:extLst>
          </p:cNvPr>
          <p:cNvSpPr/>
          <p:nvPr/>
        </p:nvSpPr>
        <p:spPr>
          <a:xfrm>
            <a:off x="2340860" y="2517078"/>
            <a:ext cx="116416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10.0.0.3</a:t>
            </a:r>
            <a:endParaRPr lang="en-US" sz="1000" b="1">
              <a:solidFill>
                <a:schemeClr val="tx2"/>
              </a:solidFill>
              <a:latin typeface="Courier New" panose="02070309020205020404" pitchFamily="49" charset="0"/>
              <a:cs typeface="Courier New" panose="02070309020205020404" pitchFamily="49" charset="0"/>
            </a:endParaRPr>
          </a:p>
        </p:txBody>
      </p:sp>
      <p:cxnSp>
        <p:nvCxnSpPr>
          <p:cNvPr id="131" name="VM to VNET Gateway">
            <a:extLst>
              <a:ext uri="{FF2B5EF4-FFF2-40B4-BE49-F238E27FC236}">
                <a16:creationId xmlns:a16="http://schemas.microsoft.com/office/drawing/2014/main" id="{C647933C-0F86-FD4B-B909-6ECA0783938F}"/>
              </a:ext>
            </a:extLst>
          </p:cNvPr>
          <p:cNvCxnSpPr>
            <a:cxnSpLocks/>
          </p:cNvCxnSpPr>
          <p:nvPr/>
        </p:nvCxnSpPr>
        <p:spPr>
          <a:xfrm rot="10800000" flipV="1">
            <a:off x="2660677" y="3923973"/>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2" name="Graphic 131">
            <a:extLst>
              <a:ext uri="{FF2B5EF4-FFF2-40B4-BE49-F238E27FC236}">
                <a16:creationId xmlns:a16="http://schemas.microsoft.com/office/drawing/2014/main" id="{B218095E-5602-E941-B5A7-3AE8246951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8006" y="1796661"/>
            <a:ext cx="513077" cy="510214"/>
          </a:xfrm>
          <a:prstGeom prst="rect">
            <a:avLst/>
          </a:prstGeom>
        </p:spPr>
      </p:pic>
      <p:pic>
        <p:nvPicPr>
          <p:cNvPr id="133" name="Graphic 132">
            <a:extLst>
              <a:ext uri="{FF2B5EF4-FFF2-40B4-BE49-F238E27FC236}">
                <a16:creationId xmlns:a16="http://schemas.microsoft.com/office/drawing/2014/main" id="{AA0ABE92-A03A-5441-9B2D-A3119FA596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1291" y="3609177"/>
            <a:ext cx="505549" cy="502728"/>
          </a:xfrm>
          <a:prstGeom prst="rect">
            <a:avLst/>
          </a:prstGeom>
        </p:spPr>
      </p:pic>
      <p:grpSp>
        <p:nvGrpSpPr>
          <p:cNvPr id="134" name="Group 133">
            <a:extLst>
              <a:ext uri="{FF2B5EF4-FFF2-40B4-BE49-F238E27FC236}">
                <a16:creationId xmlns:a16="http://schemas.microsoft.com/office/drawing/2014/main" id="{D22B7E15-E234-424F-9ECD-E89CD8E2A2BE}"/>
              </a:ext>
            </a:extLst>
          </p:cNvPr>
          <p:cNvGrpSpPr>
            <a:grpSpLocks noChangeAspect="1"/>
          </p:cNvGrpSpPr>
          <p:nvPr/>
        </p:nvGrpSpPr>
        <p:grpSpPr>
          <a:xfrm>
            <a:off x="2789282" y="4492853"/>
            <a:ext cx="349567" cy="431411"/>
            <a:chOff x="1980078" y="253998"/>
            <a:chExt cx="3830386" cy="4727197"/>
          </a:xfrm>
        </p:grpSpPr>
        <p:sp>
          <p:nvSpPr>
            <p:cNvPr id="135" name="Rectangle 27">
              <a:extLst>
                <a:ext uri="{FF2B5EF4-FFF2-40B4-BE49-F238E27FC236}">
                  <a16:creationId xmlns:a16="http://schemas.microsoft.com/office/drawing/2014/main" id="{174FF138-AD9C-DB4C-9D36-03B8CE149B0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Freeform 29">
              <a:extLst>
                <a:ext uri="{FF2B5EF4-FFF2-40B4-BE49-F238E27FC236}">
                  <a16:creationId xmlns:a16="http://schemas.microsoft.com/office/drawing/2014/main" id="{55BB9C56-87EC-054B-B707-9C897A2DAF8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Freeform 30">
              <a:extLst>
                <a:ext uri="{FF2B5EF4-FFF2-40B4-BE49-F238E27FC236}">
                  <a16:creationId xmlns:a16="http://schemas.microsoft.com/office/drawing/2014/main" id="{28BF829F-3EE4-214B-888D-F5C5787A7E9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Freeform: Shape 136">
              <a:extLst>
                <a:ext uri="{FF2B5EF4-FFF2-40B4-BE49-F238E27FC236}">
                  <a16:creationId xmlns:a16="http://schemas.microsoft.com/office/drawing/2014/main" id="{68B53D7B-FB7D-1A40-A3D1-590C5C15B668}"/>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139" name="Graphic 138">
            <a:extLst>
              <a:ext uri="{FF2B5EF4-FFF2-40B4-BE49-F238E27FC236}">
                <a16:creationId xmlns:a16="http://schemas.microsoft.com/office/drawing/2014/main" id="{5FECD28E-A044-0243-ACA6-8B5D1B0046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51478" y="2296533"/>
            <a:ext cx="513077" cy="510214"/>
          </a:xfrm>
          <a:prstGeom prst="rect">
            <a:avLst/>
          </a:prstGeom>
        </p:spPr>
      </p:pic>
      <p:sp>
        <p:nvSpPr>
          <p:cNvPr id="146" name="P2S Text">
            <a:extLst>
              <a:ext uri="{FF2B5EF4-FFF2-40B4-BE49-F238E27FC236}">
                <a16:creationId xmlns:a16="http://schemas.microsoft.com/office/drawing/2014/main" id="{C20D7450-1A2B-5441-9B4F-8A894899DC01}"/>
              </a:ext>
            </a:extLst>
          </p:cNvPr>
          <p:cNvSpPr txBox="1"/>
          <p:nvPr/>
        </p:nvSpPr>
        <p:spPr>
          <a:xfrm>
            <a:off x="8432211" y="5143579"/>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On-premises</a:t>
            </a:r>
          </a:p>
        </p:txBody>
      </p:sp>
      <p:grpSp>
        <p:nvGrpSpPr>
          <p:cNvPr id="147" name="Group 146">
            <a:extLst>
              <a:ext uri="{FF2B5EF4-FFF2-40B4-BE49-F238E27FC236}">
                <a16:creationId xmlns:a16="http://schemas.microsoft.com/office/drawing/2014/main" id="{628E05A4-03A8-5F44-A600-43F1074CAF43}"/>
              </a:ext>
            </a:extLst>
          </p:cNvPr>
          <p:cNvGrpSpPr/>
          <p:nvPr/>
        </p:nvGrpSpPr>
        <p:grpSpPr>
          <a:xfrm>
            <a:off x="9139855" y="4529956"/>
            <a:ext cx="247650" cy="495301"/>
            <a:chOff x="648736" y="3909272"/>
            <a:chExt cx="247650" cy="495301"/>
          </a:xfrm>
        </p:grpSpPr>
        <p:sp>
          <p:nvSpPr>
            <p:cNvPr id="148" name="Rectangle 5">
              <a:extLst>
                <a:ext uri="{FF2B5EF4-FFF2-40B4-BE49-F238E27FC236}">
                  <a16:creationId xmlns:a16="http://schemas.microsoft.com/office/drawing/2014/main" id="{C130BDE1-26F4-F04F-9B50-F7CA226F8875}"/>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7">
              <a:extLst>
                <a:ext uri="{FF2B5EF4-FFF2-40B4-BE49-F238E27FC236}">
                  <a16:creationId xmlns:a16="http://schemas.microsoft.com/office/drawing/2014/main" id="{1DFEC55A-68C2-2A48-BA40-2842309890F2}"/>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8">
              <a:extLst>
                <a:ext uri="{FF2B5EF4-FFF2-40B4-BE49-F238E27FC236}">
                  <a16:creationId xmlns:a16="http://schemas.microsoft.com/office/drawing/2014/main" id="{ACBA8F31-00E0-0D41-A80D-1423DF73AD68}"/>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9">
              <a:extLst>
                <a:ext uri="{FF2B5EF4-FFF2-40B4-BE49-F238E27FC236}">
                  <a16:creationId xmlns:a16="http://schemas.microsoft.com/office/drawing/2014/main" id="{BB1C9518-A11B-7646-A1A1-2E0EE92E611C}"/>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0">
              <a:extLst>
                <a:ext uri="{FF2B5EF4-FFF2-40B4-BE49-F238E27FC236}">
                  <a16:creationId xmlns:a16="http://schemas.microsoft.com/office/drawing/2014/main" id="{DA39CF3B-DDA9-8941-8C56-D2F7297299DC}"/>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1">
              <a:extLst>
                <a:ext uri="{FF2B5EF4-FFF2-40B4-BE49-F238E27FC236}">
                  <a16:creationId xmlns:a16="http://schemas.microsoft.com/office/drawing/2014/main" id="{2CB5DD75-9E71-A64C-8C14-8889D256236F}"/>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2">
              <a:extLst>
                <a:ext uri="{FF2B5EF4-FFF2-40B4-BE49-F238E27FC236}">
                  <a16:creationId xmlns:a16="http://schemas.microsoft.com/office/drawing/2014/main" id="{8F5D629F-2961-9249-9645-9110672F7BB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3">
              <a:extLst>
                <a:ext uri="{FF2B5EF4-FFF2-40B4-BE49-F238E27FC236}">
                  <a16:creationId xmlns:a16="http://schemas.microsoft.com/office/drawing/2014/main" id="{5761ACA8-0134-C143-988C-084496599D0D}"/>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4">
              <a:extLst>
                <a:ext uri="{FF2B5EF4-FFF2-40B4-BE49-F238E27FC236}">
                  <a16:creationId xmlns:a16="http://schemas.microsoft.com/office/drawing/2014/main" id="{7336C30F-0193-304D-9A19-7161A199C04D}"/>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5">
              <a:extLst>
                <a:ext uri="{FF2B5EF4-FFF2-40B4-BE49-F238E27FC236}">
                  <a16:creationId xmlns:a16="http://schemas.microsoft.com/office/drawing/2014/main" id="{CD673205-9751-A14E-A1AD-397AAD53268B}"/>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58" name="Straight Arrow Connector 157">
            <a:extLst>
              <a:ext uri="{FF2B5EF4-FFF2-40B4-BE49-F238E27FC236}">
                <a16:creationId xmlns:a16="http://schemas.microsoft.com/office/drawing/2014/main" id="{D1B52077-8803-4749-B399-BE184B76196A}"/>
              </a:ext>
            </a:extLst>
          </p:cNvPr>
          <p:cNvCxnSpPr>
            <a:cxnSpLocks/>
          </p:cNvCxnSpPr>
          <p:nvPr/>
        </p:nvCxnSpPr>
        <p:spPr>
          <a:xfrm flipV="1">
            <a:off x="6540417" y="4793934"/>
            <a:ext cx="2599438" cy="0"/>
          </a:xfrm>
          <a:prstGeom prst="straightConnector1">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D9B4C3F-E79B-254B-BBF1-3C3ADAD93BC2}"/>
              </a:ext>
            </a:extLst>
          </p:cNvPr>
          <p:cNvCxnSpPr>
            <a:cxnSpLocks/>
            <a:stCxn id="135" idx="3"/>
          </p:cNvCxnSpPr>
          <p:nvPr/>
        </p:nvCxnSpPr>
        <p:spPr>
          <a:xfrm flipV="1">
            <a:off x="3138849" y="4793211"/>
            <a:ext cx="3047983" cy="274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D1429BB5-CAA6-924D-AE43-EFBD97EFE7B3}"/>
              </a:ext>
            </a:extLst>
          </p:cNvPr>
          <p:cNvGrpSpPr>
            <a:grpSpLocks noChangeAspect="1"/>
          </p:cNvGrpSpPr>
          <p:nvPr/>
        </p:nvGrpSpPr>
        <p:grpSpPr>
          <a:xfrm>
            <a:off x="6190850" y="4492853"/>
            <a:ext cx="349567" cy="431411"/>
            <a:chOff x="1980078" y="253998"/>
            <a:chExt cx="3830386" cy="4727197"/>
          </a:xfrm>
        </p:grpSpPr>
        <p:sp>
          <p:nvSpPr>
            <p:cNvPr id="141" name="Rectangle 27">
              <a:extLst>
                <a:ext uri="{FF2B5EF4-FFF2-40B4-BE49-F238E27FC236}">
                  <a16:creationId xmlns:a16="http://schemas.microsoft.com/office/drawing/2014/main" id="{567DDBF0-6DE3-4C4E-9AC0-1B4AF1BAC84F}"/>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Freeform 29">
              <a:extLst>
                <a:ext uri="{FF2B5EF4-FFF2-40B4-BE49-F238E27FC236}">
                  <a16:creationId xmlns:a16="http://schemas.microsoft.com/office/drawing/2014/main" id="{1877CC2B-271A-F64F-89A3-4DAFC8560A6A}"/>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Freeform 30">
              <a:extLst>
                <a:ext uri="{FF2B5EF4-FFF2-40B4-BE49-F238E27FC236}">
                  <a16:creationId xmlns:a16="http://schemas.microsoft.com/office/drawing/2014/main" id="{5DDEE3E0-73AD-5249-83AD-E41C0D74190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4" name="Freeform: Shape 136">
              <a:extLst>
                <a:ext uri="{FF2B5EF4-FFF2-40B4-BE49-F238E27FC236}">
                  <a16:creationId xmlns:a16="http://schemas.microsoft.com/office/drawing/2014/main" id="{187FBBDD-5E49-614E-8B09-D5D5ECE5D6A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81" name="Group 180">
            <a:extLst>
              <a:ext uri="{FF2B5EF4-FFF2-40B4-BE49-F238E27FC236}">
                <a16:creationId xmlns:a16="http://schemas.microsoft.com/office/drawing/2014/main" id="{981A1FEC-C604-5440-8119-15A532264795}"/>
              </a:ext>
            </a:extLst>
          </p:cNvPr>
          <p:cNvGrpSpPr/>
          <p:nvPr/>
        </p:nvGrpSpPr>
        <p:grpSpPr>
          <a:xfrm>
            <a:off x="0" y="6215635"/>
            <a:ext cx="11444140" cy="325212"/>
            <a:chOff x="0" y="6215635"/>
            <a:chExt cx="11444140" cy="325212"/>
          </a:xfrm>
        </p:grpSpPr>
        <p:grpSp>
          <p:nvGrpSpPr>
            <p:cNvPr id="182" name="Group 181">
              <a:extLst>
                <a:ext uri="{FF2B5EF4-FFF2-40B4-BE49-F238E27FC236}">
                  <a16:creationId xmlns:a16="http://schemas.microsoft.com/office/drawing/2014/main" id="{BFFFCCE9-B394-B540-A1EF-37F2D38C783E}"/>
                </a:ext>
              </a:extLst>
            </p:cNvPr>
            <p:cNvGrpSpPr/>
            <p:nvPr/>
          </p:nvGrpSpPr>
          <p:grpSpPr>
            <a:xfrm>
              <a:off x="662352" y="6402347"/>
              <a:ext cx="10137481" cy="138500"/>
              <a:chOff x="662352" y="6316085"/>
              <a:chExt cx="10137481" cy="138500"/>
            </a:xfrm>
          </p:grpSpPr>
          <p:sp>
            <p:nvSpPr>
              <p:cNvPr id="191" name="TextBox 190">
                <a:extLst>
                  <a:ext uri="{FF2B5EF4-FFF2-40B4-BE49-F238E27FC236}">
                    <a16:creationId xmlns:a16="http://schemas.microsoft.com/office/drawing/2014/main" id="{57A7782D-B18A-D944-89A0-292A6A4369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2" name="TextBox 191">
                <a:extLst>
                  <a:ext uri="{FF2B5EF4-FFF2-40B4-BE49-F238E27FC236}">
                    <a16:creationId xmlns:a16="http://schemas.microsoft.com/office/drawing/2014/main" id="{4687125A-629E-B747-B9EE-702392B6D734}"/>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193" name="TextBox 192">
                <a:extLst>
                  <a:ext uri="{FF2B5EF4-FFF2-40B4-BE49-F238E27FC236}">
                    <a16:creationId xmlns:a16="http://schemas.microsoft.com/office/drawing/2014/main" id="{92CD21D6-0F4A-0D43-AED6-C9BEEE6E51F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94" name="TextBox 193">
                <a:extLst>
                  <a:ext uri="{FF2B5EF4-FFF2-40B4-BE49-F238E27FC236}">
                    <a16:creationId xmlns:a16="http://schemas.microsoft.com/office/drawing/2014/main" id="{9C0B208B-EF08-E441-A3C5-9474B23F1254}"/>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95" name="TextBox 194">
                <a:extLst>
                  <a:ext uri="{FF2B5EF4-FFF2-40B4-BE49-F238E27FC236}">
                    <a16:creationId xmlns:a16="http://schemas.microsoft.com/office/drawing/2014/main" id="{A78A284F-6765-1F49-982C-ACD639133EBE}"/>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6" name="TextBox 195">
                <a:extLst>
                  <a:ext uri="{FF2B5EF4-FFF2-40B4-BE49-F238E27FC236}">
                    <a16:creationId xmlns:a16="http://schemas.microsoft.com/office/drawing/2014/main" id="{C19B8BD6-91AA-B646-809D-63D14B588E6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183" name="Group 182">
              <a:extLst>
                <a:ext uri="{FF2B5EF4-FFF2-40B4-BE49-F238E27FC236}">
                  <a16:creationId xmlns:a16="http://schemas.microsoft.com/office/drawing/2014/main" id="{FD71F9C9-80D6-7E4E-AF56-831A24191D48}"/>
                </a:ext>
              </a:extLst>
            </p:cNvPr>
            <p:cNvGrpSpPr/>
            <p:nvPr/>
          </p:nvGrpSpPr>
          <p:grpSpPr>
            <a:xfrm>
              <a:off x="0" y="6215635"/>
              <a:ext cx="11444140" cy="131976"/>
              <a:chOff x="0" y="6058468"/>
              <a:chExt cx="11444140" cy="131976"/>
            </a:xfrm>
          </p:grpSpPr>
          <p:cxnSp>
            <p:nvCxnSpPr>
              <p:cNvPr id="184" name="Straight Arrow Connector 183">
                <a:extLst>
                  <a:ext uri="{FF2B5EF4-FFF2-40B4-BE49-F238E27FC236}">
                    <a16:creationId xmlns:a16="http://schemas.microsoft.com/office/drawing/2014/main" id="{06078F63-4BBE-4C41-B706-CEA4FF4246E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3153320E-8C97-D241-9EC9-D052435D61BF}"/>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F2D65126-055A-1049-AE64-FBCE7B56897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0D985560-60D0-084E-A3EC-9E342804BCE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8950321B-35AE-6E4E-8A40-2ADE5108F5C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BA70FA0B-C29C-6340-AC64-2302B3284E1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F1F49FE4-6E4F-284D-9921-3AF5450CDA9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879804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BAB198A4-C86B-3445-81B2-503933E5849F}"/>
              </a:ext>
            </a:extLst>
          </p:cNvPr>
          <p:cNvCxnSpPr>
            <a:cxnSpLocks/>
            <a:stCxn id="24" idx="2"/>
            <a:endCxn id="30" idx="0"/>
          </p:cNvCxnSpPr>
          <p:nvPr/>
        </p:nvCxnSpPr>
        <p:spPr>
          <a:xfrm>
            <a:off x="4090376" y="3126495"/>
            <a:ext cx="0" cy="166337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Setup and configure network security</a:t>
            </a:r>
          </a:p>
        </p:txBody>
      </p:sp>
      <p:sp>
        <p:nvSpPr>
          <p:cNvPr id="3" name="Right Brace 2">
            <a:extLst>
              <a:ext uri="{FF2B5EF4-FFF2-40B4-BE49-F238E27FC236}">
                <a16:creationId xmlns:a16="http://schemas.microsoft.com/office/drawing/2014/main" id="{C80BED21-AD03-475D-AC2A-48A92123FFFE}"/>
              </a:ext>
            </a:extLst>
          </p:cNvPr>
          <p:cNvSpPr/>
          <p:nvPr/>
        </p:nvSpPr>
        <p:spPr>
          <a:xfrm>
            <a:off x="8738433" y="1504883"/>
            <a:ext cx="451191" cy="3864927"/>
          </a:xfrm>
          <a:prstGeom prst="rightBrace">
            <a:avLst>
              <a:gd name="adj1" fmla="val 0"/>
              <a:gd name="adj2" fmla="val 5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ECCBF8B5-A9D0-7842-83CD-EC21F2F15CCD}"/>
              </a:ext>
            </a:extLst>
          </p:cNvPr>
          <p:cNvSpPr/>
          <p:nvPr/>
        </p:nvSpPr>
        <p:spPr bwMode="auto">
          <a:xfrm>
            <a:off x="1535123" y="1469514"/>
            <a:ext cx="2895442" cy="869517"/>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dirty="0">
                <a:solidFill>
                  <a:schemeClr val="accent1"/>
                </a:solidFill>
                <a:latin typeface="+mj-lt"/>
                <a:ea typeface="STXihei" panose="020B0503020204020204" pitchFamily="2" charset="-122"/>
                <a:cs typeface="Segoe UI Semibold" panose="020B0702040204020203" pitchFamily="34" charset="0"/>
              </a:rPr>
              <a:t>Azure SQL Database</a:t>
            </a:r>
            <a:endParaRPr lang="en-US" sz="1800" dirty="0">
              <a:solidFill>
                <a:srgbClr val="0D0D0D"/>
              </a:solidFill>
              <a:ea typeface="STXihei" panose="020B0503020204020204" pitchFamily="2" charset="-122"/>
              <a:cs typeface="Segoe UI Semibold" panose="020B0702040204020203" pitchFamily="34" charset="0"/>
            </a:endParaRPr>
          </a:p>
        </p:txBody>
      </p:sp>
      <p:sp>
        <p:nvSpPr>
          <p:cNvPr id="23" name="Rectangle 22">
            <a:extLst>
              <a:ext uri="{FF2B5EF4-FFF2-40B4-BE49-F238E27FC236}">
                <a16:creationId xmlns:a16="http://schemas.microsoft.com/office/drawing/2014/main" id="{D59C0225-20AC-5245-A855-918AFCDD1A62}"/>
              </a:ext>
            </a:extLst>
          </p:cNvPr>
          <p:cNvSpPr/>
          <p:nvPr/>
        </p:nvSpPr>
        <p:spPr bwMode="auto">
          <a:xfrm>
            <a:off x="607454"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dirty="0">
                <a:solidFill>
                  <a:schemeClr val="tx1"/>
                </a:solidFill>
              </a:rPr>
              <a:t>Configure Private Link </a:t>
            </a:r>
            <a:br>
              <a:rPr lang="en-US" sz="1400" dirty="0">
                <a:solidFill>
                  <a:schemeClr val="tx1"/>
                </a:solidFill>
              </a:rPr>
            </a:br>
            <a:r>
              <a:rPr lang="en-US" sz="1400" dirty="0">
                <a:solidFill>
                  <a:schemeClr val="tx1"/>
                </a:solidFill>
              </a:rPr>
              <a:t>if possible</a:t>
            </a:r>
          </a:p>
        </p:txBody>
      </p:sp>
      <p:sp>
        <p:nvSpPr>
          <p:cNvPr id="24" name="Rectangle 23">
            <a:extLst>
              <a:ext uri="{FF2B5EF4-FFF2-40B4-BE49-F238E27FC236}">
                <a16:creationId xmlns:a16="http://schemas.microsoft.com/office/drawing/2014/main" id="{23C5D70E-87A7-5243-A678-6CAFB7E5C0E3}"/>
              </a:ext>
            </a:extLst>
          </p:cNvPr>
          <p:cNvSpPr/>
          <p:nvPr/>
        </p:nvSpPr>
        <p:spPr bwMode="auto">
          <a:xfrm>
            <a:off x="3044442"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Not possible?</a:t>
            </a:r>
          </a:p>
        </p:txBody>
      </p:sp>
      <p:sp>
        <p:nvSpPr>
          <p:cNvPr id="25" name="Rectangle 24">
            <a:extLst>
              <a:ext uri="{FF2B5EF4-FFF2-40B4-BE49-F238E27FC236}">
                <a16:creationId xmlns:a16="http://schemas.microsoft.com/office/drawing/2014/main" id="{8D1642B0-076D-644A-AD9F-EAEFB1755055}"/>
              </a:ext>
            </a:extLst>
          </p:cNvPr>
          <p:cNvSpPr/>
          <p:nvPr/>
        </p:nvSpPr>
        <p:spPr bwMode="auto">
          <a:xfrm>
            <a:off x="3044442" y="3294319"/>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Set Allow Access to Azure services OFF</a:t>
            </a:r>
          </a:p>
        </p:txBody>
      </p:sp>
      <p:sp>
        <p:nvSpPr>
          <p:cNvPr id="27" name="Rectangle 26">
            <a:extLst>
              <a:ext uri="{FF2B5EF4-FFF2-40B4-BE49-F238E27FC236}">
                <a16:creationId xmlns:a16="http://schemas.microsoft.com/office/drawing/2014/main" id="{C464D114-CA4D-1543-8828-CCCF2EC5993B}"/>
              </a:ext>
            </a:extLst>
          </p:cNvPr>
          <p:cNvSpPr/>
          <p:nvPr/>
        </p:nvSpPr>
        <p:spPr bwMode="auto">
          <a:xfrm>
            <a:off x="3044442" y="4042093"/>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Firewall rules</a:t>
            </a:r>
          </a:p>
        </p:txBody>
      </p:sp>
      <p:sp>
        <p:nvSpPr>
          <p:cNvPr id="30" name="Rectangle 29">
            <a:extLst>
              <a:ext uri="{FF2B5EF4-FFF2-40B4-BE49-F238E27FC236}">
                <a16:creationId xmlns:a16="http://schemas.microsoft.com/office/drawing/2014/main" id="{C3805149-82FC-8045-B024-A4D8C70E9DCC}"/>
              </a:ext>
            </a:extLst>
          </p:cNvPr>
          <p:cNvSpPr/>
          <p:nvPr/>
        </p:nvSpPr>
        <p:spPr bwMode="auto">
          <a:xfrm>
            <a:off x="3044442" y="4789866"/>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rules</a:t>
            </a:r>
          </a:p>
        </p:txBody>
      </p:sp>
      <p:sp>
        <p:nvSpPr>
          <p:cNvPr id="31" name="Rectangle 30">
            <a:extLst>
              <a:ext uri="{FF2B5EF4-FFF2-40B4-BE49-F238E27FC236}">
                <a16:creationId xmlns:a16="http://schemas.microsoft.com/office/drawing/2014/main" id="{3DEC4020-B8E8-F042-8C22-26F55E9ECAE6}"/>
              </a:ext>
            </a:extLst>
          </p:cNvPr>
          <p:cNvSpPr/>
          <p:nvPr/>
        </p:nvSpPr>
        <p:spPr bwMode="auto">
          <a:xfrm>
            <a:off x="5588362" y="1496974"/>
            <a:ext cx="2895442" cy="86853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Managed Instance</a:t>
            </a:r>
            <a:endParaRPr lang="en-US" sz="1800">
              <a:solidFill>
                <a:srgbClr val="0D0D0D"/>
              </a:solidFill>
              <a:ea typeface="STXihei" panose="020B0503020204020204" pitchFamily="2" charset="-122"/>
              <a:cs typeface="Segoe UI Semibold" panose="020B0702040204020203" pitchFamily="34" charset="0"/>
            </a:endParaRPr>
          </a:p>
        </p:txBody>
      </p:sp>
      <p:sp>
        <p:nvSpPr>
          <p:cNvPr id="32" name="Rectangle 31">
            <a:extLst>
              <a:ext uri="{FF2B5EF4-FFF2-40B4-BE49-F238E27FC236}">
                <a16:creationId xmlns:a16="http://schemas.microsoft.com/office/drawing/2014/main" id="{AB86770E-A74F-9145-8D69-D05D8AB462A5}"/>
              </a:ext>
            </a:extLst>
          </p:cNvPr>
          <p:cNvSpPr/>
          <p:nvPr/>
        </p:nvSpPr>
        <p:spPr bwMode="auto">
          <a:xfrm>
            <a:off x="5588363" y="2546545"/>
            <a:ext cx="2895442" cy="71487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and subnet before or during deployment</a:t>
            </a:r>
          </a:p>
        </p:txBody>
      </p:sp>
      <p:cxnSp>
        <p:nvCxnSpPr>
          <p:cNvPr id="5" name="Straight Connector 4">
            <a:extLst>
              <a:ext uri="{FF2B5EF4-FFF2-40B4-BE49-F238E27FC236}">
                <a16:creationId xmlns:a16="http://schemas.microsoft.com/office/drawing/2014/main" id="{D61275A3-D3C5-904F-8BBF-F1C9338A8198}"/>
              </a:ext>
            </a:extLst>
          </p:cNvPr>
          <p:cNvCxnSpPr>
            <a:cxnSpLocks/>
            <a:stCxn id="31" idx="2"/>
            <a:endCxn id="32" idx="0"/>
          </p:cNvCxnSpPr>
          <p:nvPr/>
        </p:nvCxnSpPr>
        <p:spPr>
          <a:xfrm>
            <a:off x="7036083" y="2365505"/>
            <a:ext cx="1" cy="1810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955704FA-6E3A-6C49-B759-ADA662A500B6}"/>
              </a:ext>
            </a:extLst>
          </p:cNvPr>
          <p:cNvSpPr/>
          <p:nvPr/>
        </p:nvSpPr>
        <p:spPr>
          <a:xfrm rot="5400000">
            <a:off x="2859625" y="1291448"/>
            <a:ext cx="223774" cy="2340667"/>
          </a:xfrm>
          <a:prstGeom prst="leftBrac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ectangle 43">
            <a:extLst>
              <a:ext uri="{FF2B5EF4-FFF2-40B4-BE49-F238E27FC236}">
                <a16:creationId xmlns:a16="http://schemas.microsoft.com/office/drawing/2014/main" id="{7830D947-DA26-0A41-B53E-07F0A47A6A5A}"/>
              </a:ext>
            </a:extLst>
          </p:cNvPr>
          <p:cNvSpPr/>
          <p:nvPr/>
        </p:nvSpPr>
        <p:spPr>
          <a:xfrm>
            <a:off x="9181546" y="3045461"/>
            <a:ext cx="2632131" cy="840230"/>
          </a:xfrm>
          <a:prstGeom prst="rect">
            <a:avLst/>
          </a:prstGeom>
        </p:spPr>
        <p:txBody>
          <a:bodyPr wrap="square">
            <a:spAutoFit/>
          </a:bodyPr>
          <a:lstStyle/>
          <a:p>
            <a:pPr lvl="0" algn="ctr" defTabSz="533400">
              <a:lnSpc>
                <a:spcPct val="90000"/>
              </a:lnSpc>
              <a:spcBef>
                <a:spcPct val="0"/>
              </a:spcBef>
              <a:spcAft>
                <a:spcPct val="35000"/>
              </a:spcAft>
            </a:pPr>
            <a:r>
              <a:rPr lang="en-US" sz="1800">
                <a:solidFill>
                  <a:schemeClr val="accent1"/>
                </a:solidFill>
                <a:latin typeface="+mj-lt"/>
                <a:ea typeface="STXihei" panose="020B0503020204020204" pitchFamily="2" charset="-122"/>
                <a:cs typeface="Segoe UI Semibold" panose="020B0702040204020203" pitchFamily="34" charset="0"/>
              </a:rPr>
              <a:t>Follow standard networking practices to enable connectivity</a:t>
            </a:r>
          </a:p>
        </p:txBody>
      </p:sp>
      <p:pic>
        <p:nvPicPr>
          <p:cNvPr id="45" name="Graphic 44">
            <a:extLst>
              <a:ext uri="{FF2B5EF4-FFF2-40B4-BE49-F238E27FC236}">
                <a16:creationId xmlns:a16="http://schemas.microsoft.com/office/drawing/2014/main" id="{B8E0F023-DF78-BE4A-9F85-1EA7B6C102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3388" y="1595528"/>
            <a:ext cx="630882" cy="627360"/>
          </a:xfrm>
          <a:prstGeom prst="rect">
            <a:avLst/>
          </a:prstGeom>
        </p:spPr>
      </p:pic>
      <p:pic>
        <p:nvPicPr>
          <p:cNvPr id="46" name="Graphic 45">
            <a:extLst>
              <a:ext uri="{FF2B5EF4-FFF2-40B4-BE49-F238E27FC236}">
                <a16:creationId xmlns:a16="http://schemas.microsoft.com/office/drawing/2014/main" id="{793B75AF-FC73-B442-ADC9-8388CDC60B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7647" y="1667286"/>
            <a:ext cx="570981" cy="567794"/>
          </a:xfrm>
          <a:prstGeom prst="rect">
            <a:avLst/>
          </a:prstGeom>
        </p:spPr>
      </p:pic>
      <p:grpSp>
        <p:nvGrpSpPr>
          <p:cNvPr id="53" name="Group 52">
            <a:extLst>
              <a:ext uri="{FF2B5EF4-FFF2-40B4-BE49-F238E27FC236}">
                <a16:creationId xmlns:a16="http://schemas.microsoft.com/office/drawing/2014/main" id="{23F9C379-A092-064A-8E0A-B1F4EFB0086F}"/>
              </a:ext>
            </a:extLst>
          </p:cNvPr>
          <p:cNvGrpSpPr/>
          <p:nvPr/>
        </p:nvGrpSpPr>
        <p:grpSpPr>
          <a:xfrm>
            <a:off x="0" y="6215635"/>
            <a:ext cx="11444140" cy="325212"/>
            <a:chOff x="0" y="6215635"/>
            <a:chExt cx="11444140" cy="325212"/>
          </a:xfrm>
        </p:grpSpPr>
        <p:grpSp>
          <p:nvGrpSpPr>
            <p:cNvPr id="54" name="Group 53">
              <a:extLst>
                <a:ext uri="{FF2B5EF4-FFF2-40B4-BE49-F238E27FC236}">
                  <a16:creationId xmlns:a16="http://schemas.microsoft.com/office/drawing/2014/main" id="{7826B73B-9F7E-BF48-A0B8-1AADCBB02497}"/>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11B93E6E-DDED-A541-8DB4-9F5372C8ABB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9D65528-8C33-5640-93F7-69054E6E4E2A}"/>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65" name="TextBox 64">
                <a:extLst>
                  <a:ext uri="{FF2B5EF4-FFF2-40B4-BE49-F238E27FC236}">
                    <a16:creationId xmlns:a16="http://schemas.microsoft.com/office/drawing/2014/main" id="{1F0CE450-A56F-C544-BA36-73B130FD4F34}"/>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6" name="TextBox 65">
                <a:extLst>
                  <a:ext uri="{FF2B5EF4-FFF2-40B4-BE49-F238E27FC236}">
                    <a16:creationId xmlns:a16="http://schemas.microsoft.com/office/drawing/2014/main" id="{4F8603D4-4A43-444B-A733-D56577D73BB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DC58B8DD-671C-F64C-B96F-F877E2728F1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2A3826B8-30EB-814F-98E3-0C5F8EE78D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5" name="Group 54">
              <a:extLst>
                <a:ext uri="{FF2B5EF4-FFF2-40B4-BE49-F238E27FC236}">
                  <a16:creationId xmlns:a16="http://schemas.microsoft.com/office/drawing/2014/main" id="{484B3078-33FD-1744-95DA-488DBC214E09}"/>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D556B95A-A7CE-1F4B-A799-B726EBD39BD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67DA33E-9E7E-3346-86E6-06ED0240F88B}"/>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C844B7B0-32C3-7348-A2A6-CD1F8F4516F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B6DED84B-7B31-1A46-8ED4-44028C9F5C8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516A20E9-B248-6B46-814A-ED8B0B65EA53}"/>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9316482E-3338-2C47-B83F-C6F4388C042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754CA71D-7492-C845-A0CF-254272D83CC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35" name="Straight Connector 34">
            <a:extLst>
              <a:ext uri="{FF2B5EF4-FFF2-40B4-BE49-F238E27FC236}">
                <a16:creationId xmlns:a16="http://schemas.microsoft.com/office/drawing/2014/main" id="{53C2CFA7-7205-413C-AB26-FC27BD322D06}"/>
              </a:ext>
            </a:extLst>
          </p:cNvPr>
          <p:cNvCxnSpPr>
            <a:cxnSpLocks/>
          </p:cNvCxnSpPr>
          <p:nvPr/>
        </p:nvCxnSpPr>
        <p:spPr>
          <a:xfrm>
            <a:off x="1801178" y="3129317"/>
            <a:ext cx="0" cy="629883"/>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31A10F4F-43D6-4D51-9F40-46D76DD35F7F}"/>
              </a:ext>
            </a:extLst>
          </p:cNvPr>
          <p:cNvSpPr/>
          <p:nvPr/>
        </p:nvSpPr>
        <p:spPr bwMode="auto">
          <a:xfrm>
            <a:off x="619623" y="3303651"/>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dirty="0">
                <a:solidFill>
                  <a:schemeClr val="tx1"/>
                </a:solidFill>
              </a:rPr>
              <a:t>Deny public network access</a:t>
            </a:r>
          </a:p>
        </p:txBody>
      </p:sp>
    </p:spTree>
    <p:extLst>
      <p:ext uri="{BB962C8B-B14F-4D97-AF65-F5344CB8AC3E}">
        <p14:creationId xmlns:p14="http://schemas.microsoft.com/office/powerpoint/2010/main" val="133167862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What is the recommended way to protect your network for Azure SQL Database?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A. Allow access to Azure services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Firewall rules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Virtual network rules</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Private Link</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736979"/>
            <a:ext cx="4896264" cy="5786651"/>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Consider the example from the unit where the Azure VM public IP address is 174.17.218.16 and the Azure VM private IP address is 10.0.0.2.</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When using virtual network rules to configure network access to Azure SQL Database, what will be returned from:</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SELECT </a:t>
            </a:r>
            <a:r>
              <a:rPr lang="en-US" sz="1800" err="1">
                <a:solidFill>
                  <a:srgbClr val="0078D4"/>
                </a:solidFill>
              </a:rPr>
              <a:t>client_net_address</a:t>
            </a:r>
            <a:endParaRPr lang="en-US" sz="1800">
              <a:solidFill>
                <a:srgbClr val="0078D4"/>
              </a:solidFill>
            </a:endParaRPr>
          </a:p>
          <a:p>
            <a:pPr lvl="0" defTabSz="932742">
              <a:lnSpc>
                <a:spcPct val="90000"/>
              </a:lnSpc>
              <a:spcAft>
                <a:spcPts val="600"/>
              </a:spcAft>
              <a:buSzPct val="90000"/>
            </a:pPr>
            <a:r>
              <a:rPr lang="en-US" sz="1800">
                <a:solidFill>
                  <a:srgbClr val="0078D4"/>
                </a:solidFill>
              </a:rPr>
              <a:t>	FROM </a:t>
            </a:r>
            <a:r>
              <a:rPr lang="en-US" sz="1800" err="1">
                <a:solidFill>
                  <a:srgbClr val="0078D4"/>
                </a:solidFill>
              </a:rPr>
              <a:t>sys.dm_exec_connections</a:t>
            </a:r>
            <a:r>
              <a:rPr lang="en-US" sz="1800">
                <a:solidFill>
                  <a:srgbClr val="0078D4"/>
                </a:solidFill>
              </a:rPr>
              <a:t> 	WHERE </a:t>
            </a:r>
            <a:r>
              <a:rPr lang="en-US" sz="1800" err="1">
                <a:solidFill>
                  <a:srgbClr val="0078D4"/>
                </a:solidFill>
              </a:rPr>
              <a:t>session_id</a:t>
            </a:r>
            <a:r>
              <a:rPr lang="en-US" sz="1800">
                <a:solidFill>
                  <a:srgbClr val="0078D4"/>
                </a:solidFill>
              </a:rPr>
              <a:t>=@@SPID;</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174.17.218.16</a:t>
            </a:r>
          </a:p>
          <a:p>
            <a:pPr lvl="0" defTabSz="932742">
              <a:lnSpc>
                <a:spcPct val="90000"/>
              </a:lnSpc>
              <a:spcAft>
                <a:spcPts val="600"/>
              </a:spcAft>
              <a:buSzPct val="90000"/>
            </a:pPr>
            <a:r>
              <a:rPr lang="en-US" sz="1800">
                <a:solidFill>
                  <a:srgbClr val="0078D4"/>
                </a:solidFill>
              </a:rPr>
              <a:t>B. 10.0.0.2</a:t>
            </a:r>
          </a:p>
          <a:p>
            <a:pPr lvl="0" defTabSz="932742">
              <a:lnSpc>
                <a:spcPct val="90000"/>
              </a:lnSpc>
              <a:spcAft>
                <a:spcPts val="600"/>
              </a:spcAft>
              <a:buSzPct val="90000"/>
            </a:pPr>
            <a:r>
              <a:rPr lang="en-US" sz="1800">
                <a:solidFill>
                  <a:srgbClr val="0078D4"/>
                </a:solidFill>
              </a:rPr>
              <a:t>C. Both IP addresses</a:t>
            </a:r>
          </a:p>
          <a:p>
            <a:pPr lvl="0" defTabSz="932742">
              <a:lnSpc>
                <a:spcPct val="90000"/>
              </a:lnSpc>
              <a:spcAft>
                <a:spcPts val="600"/>
              </a:spcAft>
              <a:buSzPct val="90000"/>
            </a:pPr>
            <a:r>
              <a:rPr lang="en-US" sz="1800">
                <a:solidFill>
                  <a:srgbClr val="0078D4"/>
                </a:solidFill>
              </a:rPr>
              <a:t>D. Neither IP address</a:t>
            </a:r>
          </a:p>
        </p:txBody>
      </p:sp>
      <p:sp>
        <p:nvSpPr>
          <p:cNvPr id="5" name="Rectangle: Rounded Corners 4">
            <a:extLst>
              <a:ext uri="{FF2B5EF4-FFF2-40B4-BE49-F238E27FC236}">
                <a16:creationId xmlns:a16="http://schemas.microsoft.com/office/drawing/2014/main" id="{B474777A-4310-471C-9A6B-487FED4860DB}"/>
              </a:ext>
            </a:extLst>
          </p:cNvPr>
          <p:cNvSpPr/>
          <p:nvPr/>
        </p:nvSpPr>
        <p:spPr bwMode="auto">
          <a:xfrm>
            <a:off x="444698" y="4399470"/>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187ACDB-70FE-453E-8CCB-EB4B0EDB8963}"/>
              </a:ext>
            </a:extLst>
          </p:cNvPr>
          <p:cNvSpPr/>
          <p:nvPr/>
        </p:nvSpPr>
        <p:spPr bwMode="auto">
          <a:xfrm>
            <a:off x="6563908" y="4399469"/>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63440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19B1-6F58-0349-A513-46823E6DBB4C}"/>
              </a:ext>
            </a:extLst>
          </p:cNvPr>
          <p:cNvSpPr>
            <a:spLocks noGrp="1"/>
          </p:cNvSpPr>
          <p:nvPr>
            <p:ph type="title"/>
          </p:nvPr>
        </p:nvSpPr>
        <p:spPr>
          <a:xfrm>
            <a:off x="588263" y="457200"/>
            <a:ext cx="11018520" cy="553998"/>
          </a:xfrm>
        </p:spPr>
        <p:txBody>
          <a:bodyPr/>
          <a:lstStyle/>
          <a:p>
            <a:r>
              <a:rPr lang="en-US"/>
              <a:t>Azure Role Based Access Control (RBAC)</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8470"/>
            <a:ext cx="10434638" cy="3262313"/>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 Azure operations for Azure SQL are controlled through RBAC</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Think of this as security rights outside the Managed Instance 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Security principal and role-based system</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Scope includes subscription, resource group, and resource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Decoupled from SQL Security (today)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Applies to operations in Azure portal and CLI</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Allows for separation of duties for deployment, management, and usage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Azure locks help protect resources from delete or read-only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Built-in Azure SQL roles available to reduce need for owner</a:t>
            </a:r>
          </a:p>
        </p:txBody>
      </p:sp>
      <p:sp>
        <p:nvSpPr>
          <p:cNvPr id="19" name="Rectangle 18">
            <a:extLst>
              <a:ext uri="{FF2B5EF4-FFF2-40B4-BE49-F238E27FC236}">
                <a16:creationId xmlns:a16="http://schemas.microsoft.com/office/drawing/2014/main" id="{56B69C15-5168-1841-9923-893CD3F7CA6B}"/>
              </a:ext>
            </a:extLst>
          </p:cNvPr>
          <p:cNvSpPr/>
          <p:nvPr/>
        </p:nvSpPr>
        <p:spPr bwMode="auto">
          <a:xfrm>
            <a:off x="676463"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DB </a:t>
            </a:r>
            <a:br>
              <a:rPr lang="en-US" sz="1800">
                <a:solidFill>
                  <a:schemeClr val="accent1"/>
                </a:solidFill>
                <a:latin typeface="+mj-lt"/>
                <a:ea typeface="STXihei" panose="020B0503020204020204" pitchFamily="2" charset="-122"/>
                <a:cs typeface="Segoe UI Semibold" panose="020B0702040204020203" pitchFamily="34" charset="0"/>
              </a:rPr>
            </a:br>
            <a:r>
              <a:rPr lang="en-US" sz="1800">
                <a:solidFill>
                  <a:schemeClr val="accent1"/>
                </a:solidFill>
                <a:latin typeface="+mj-lt"/>
                <a:ea typeface="STXihei" panose="020B0503020204020204" pitchFamily="2" charset="-122"/>
                <a:cs typeface="Segoe UI Semibold" panose="020B0702040204020203" pitchFamily="34" charset="0"/>
              </a:rPr>
              <a:t>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0" name="Rectangle 19">
            <a:extLst>
              <a:ext uri="{FF2B5EF4-FFF2-40B4-BE49-F238E27FC236}">
                <a16:creationId xmlns:a16="http://schemas.microsoft.com/office/drawing/2014/main" id="{DA18C050-CE93-5B41-AC1E-373C353AA5FC}"/>
              </a:ext>
            </a:extLst>
          </p:cNvPr>
          <p:cNvSpPr/>
          <p:nvPr/>
        </p:nvSpPr>
        <p:spPr bwMode="auto">
          <a:xfrm>
            <a:off x="3481046"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Managed Instance 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1" name="Rectangle 20">
            <a:extLst>
              <a:ext uri="{FF2B5EF4-FFF2-40B4-BE49-F238E27FC236}">
                <a16:creationId xmlns:a16="http://schemas.microsoft.com/office/drawing/2014/main" id="{F6C09B74-9E15-C543-A214-1EA6656ACAB5}"/>
              </a:ext>
            </a:extLst>
          </p:cNvPr>
          <p:cNvSpPr/>
          <p:nvPr/>
        </p:nvSpPr>
        <p:spPr bwMode="auto">
          <a:xfrm>
            <a:off x="6285458"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Security Manager</a:t>
            </a:r>
            <a:endParaRPr lang="en-US" sz="1800">
              <a:solidFill>
                <a:srgbClr val="0D0D0D"/>
              </a:solidFill>
              <a:ea typeface="STXihei" panose="020B0503020204020204" pitchFamily="2" charset="-122"/>
              <a:cs typeface="Segoe UI Semibold" panose="020B0702040204020203" pitchFamily="34" charset="0"/>
            </a:endParaRPr>
          </a:p>
        </p:txBody>
      </p:sp>
      <p:sp>
        <p:nvSpPr>
          <p:cNvPr id="22" name="Rectangle 21">
            <a:extLst>
              <a:ext uri="{FF2B5EF4-FFF2-40B4-BE49-F238E27FC236}">
                <a16:creationId xmlns:a16="http://schemas.microsoft.com/office/drawing/2014/main" id="{E07104BE-4D26-4945-81CA-8ED7FC6B23B3}"/>
              </a:ext>
            </a:extLst>
          </p:cNvPr>
          <p:cNvSpPr/>
          <p:nvPr/>
        </p:nvSpPr>
        <p:spPr bwMode="auto">
          <a:xfrm>
            <a:off x="9090040"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Server Contributor</a:t>
            </a:r>
            <a:endParaRPr lang="en-US" sz="1800">
              <a:solidFill>
                <a:srgbClr val="0D0D0D"/>
              </a:solidFill>
              <a:ea typeface="STXihei" panose="020B0503020204020204" pitchFamily="2" charset="-122"/>
              <a:cs typeface="Segoe UI Semibold" panose="020B0702040204020203" pitchFamily="34" charset="0"/>
            </a:endParaRPr>
          </a:p>
        </p:txBody>
      </p:sp>
      <p:grpSp>
        <p:nvGrpSpPr>
          <p:cNvPr id="50" name="Group 49">
            <a:extLst>
              <a:ext uri="{FF2B5EF4-FFF2-40B4-BE49-F238E27FC236}">
                <a16:creationId xmlns:a16="http://schemas.microsoft.com/office/drawing/2014/main" id="{19216325-90C3-8D43-B8C0-37441B1B0ED2}"/>
              </a:ext>
            </a:extLst>
          </p:cNvPr>
          <p:cNvGrpSpPr/>
          <p:nvPr/>
        </p:nvGrpSpPr>
        <p:grpSpPr>
          <a:xfrm>
            <a:off x="0" y="6215635"/>
            <a:ext cx="11444140" cy="325212"/>
            <a:chOff x="0" y="6215635"/>
            <a:chExt cx="11444140" cy="325212"/>
          </a:xfrm>
        </p:grpSpPr>
        <p:grpSp>
          <p:nvGrpSpPr>
            <p:cNvPr id="52" name="Group 51">
              <a:extLst>
                <a:ext uri="{FF2B5EF4-FFF2-40B4-BE49-F238E27FC236}">
                  <a16:creationId xmlns:a16="http://schemas.microsoft.com/office/drawing/2014/main" id="{1C0099D5-3AA9-4C47-B6B3-8B51EE1D7ABB}"/>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C610567A-0076-6B47-8F87-4AFF5D70659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E9A592A-57C3-5A4C-9A8B-0CDFB6094E0B}"/>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5" name="TextBox 64">
                <a:extLst>
                  <a:ext uri="{FF2B5EF4-FFF2-40B4-BE49-F238E27FC236}">
                    <a16:creationId xmlns:a16="http://schemas.microsoft.com/office/drawing/2014/main" id="{7784BF51-049B-CA46-B34D-FA7D38FFFF58}"/>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6" name="TextBox 65">
                <a:extLst>
                  <a:ext uri="{FF2B5EF4-FFF2-40B4-BE49-F238E27FC236}">
                    <a16:creationId xmlns:a16="http://schemas.microsoft.com/office/drawing/2014/main" id="{F778F19E-6FEF-FD40-A34D-C662E2001D6D}"/>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7E4CED8C-9B32-A947-A22E-CB539E2ABF7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7815A3E6-35F8-9148-A540-D4224408006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3" name="Group 52">
              <a:extLst>
                <a:ext uri="{FF2B5EF4-FFF2-40B4-BE49-F238E27FC236}">
                  <a16:creationId xmlns:a16="http://schemas.microsoft.com/office/drawing/2014/main" id="{62A372D3-6C03-6D40-B57D-B65D0795B4B0}"/>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F9F9DE10-C45F-7F42-AF1C-4399D828474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59E118C-2079-7246-9FBC-DF2D50FD54F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6B0978C7-FBF3-4B45-B69B-9F8729A4E61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9C1866C0-001D-2F4F-B9FF-ACDC6A72EC6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B0228C13-89B5-1045-A974-553B23F3BB6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C997F0B6-5AE4-DC4B-9186-B03331AEAB8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3B850FF-34B2-3947-AF98-6F4343F9D98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814237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007780-78F3-8A4D-9487-7C953EA29838}"/>
              </a:ext>
            </a:extLst>
          </p:cNvPr>
          <p:cNvSpPr>
            <a:spLocks noGrp="1"/>
          </p:cNvSpPr>
          <p:nvPr>
            <p:ph type="title"/>
          </p:nvPr>
        </p:nvSpPr>
        <p:spPr>
          <a:xfrm>
            <a:off x="588263" y="457200"/>
            <a:ext cx="11018520" cy="553998"/>
          </a:xfrm>
        </p:spPr>
        <p:txBody>
          <a:bodyPr/>
          <a:lstStyle/>
          <a:p>
            <a:r>
              <a:rPr lang="en-US"/>
              <a:t>Authentication to Azure SQL</a:t>
            </a:r>
          </a:p>
        </p:txBody>
      </p:sp>
      <p:sp>
        <p:nvSpPr>
          <p:cNvPr id="4" name="TextBox 3">
            <a:extLst>
              <a:ext uri="{FF2B5EF4-FFF2-40B4-BE49-F238E27FC236}">
                <a16:creationId xmlns:a16="http://schemas.microsoft.com/office/drawing/2014/main" id="{4D76FA82-682D-0D49-BC3F-4EEB17C69F4E}"/>
              </a:ext>
            </a:extLst>
          </p:cNvPr>
          <p:cNvSpPr txBox="1"/>
          <p:nvPr/>
        </p:nvSpPr>
        <p:spPr>
          <a:xfrm>
            <a:off x="595876" y="1188416"/>
            <a:ext cx="6187656" cy="4801314"/>
          </a:xfrm>
          <a:prstGeom prst="rect">
            <a:avLst/>
          </a:prstGeom>
          <a:noFill/>
        </p:spPr>
        <p:txBody>
          <a:bodyPr wrap="none" lIns="0" tIns="0" rIns="0" bIns="0" rtlCol="0">
            <a:spAutoFit/>
          </a:bodyPr>
          <a:lstStyle/>
          <a:p>
            <a:r>
              <a:rPr lang="en-US" sz="2000"/>
              <a:t>“Mixed Mode” authentication </a:t>
            </a:r>
            <a:r>
              <a:rPr lang="en-US" sz="2000" b="1"/>
              <a:t>forced</a:t>
            </a:r>
          </a:p>
          <a:p>
            <a:r>
              <a:rPr lang="en-US" sz="2000"/>
              <a:t>SQL Auth for deployment: </a:t>
            </a:r>
            <a:r>
              <a:rPr lang="en-US" sz="2000" b="1"/>
              <a:t>server admin</a:t>
            </a:r>
          </a:p>
          <a:p>
            <a:pPr marL="519113" lvl="0" indent="-230188">
              <a:buClr>
                <a:schemeClr val="accent1"/>
              </a:buClr>
              <a:buFont typeface="Arial" panose="020B0604020202020204" pitchFamily="34" charset="0"/>
              <a:buChar char="•"/>
            </a:pPr>
            <a:r>
              <a:rPr lang="en-US" sz="1600"/>
              <a:t>Server-level principal for logical server for DB</a:t>
            </a:r>
          </a:p>
          <a:p>
            <a:pPr marL="519113" lvl="0" indent="-230188">
              <a:buClr>
                <a:schemeClr val="accent1"/>
              </a:buClr>
              <a:buFont typeface="Arial" panose="020B0604020202020204" pitchFamily="34" charset="0"/>
              <a:buChar char="•"/>
            </a:pPr>
            <a:r>
              <a:rPr lang="en-US" sz="1600"/>
              <a:t>Member of sysadmin server role for MI</a:t>
            </a:r>
          </a:p>
          <a:p>
            <a:pPr marL="11113">
              <a:buClr>
                <a:schemeClr val="accent1"/>
              </a:buClr>
            </a:pPr>
            <a:r>
              <a:rPr lang="en-US" sz="2000"/>
              <a:t>Need Windows Auth? Use Azure AD Authentication</a:t>
            </a:r>
          </a:p>
          <a:p>
            <a:pPr marL="11113">
              <a:buClr>
                <a:schemeClr val="accent1"/>
              </a:buClr>
            </a:pPr>
            <a:r>
              <a:rPr lang="en-US" sz="2000"/>
              <a:t>Azure Managed Instance</a:t>
            </a:r>
            <a:endParaRPr lang="en-US" sz="1600"/>
          </a:p>
          <a:p>
            <a:pPr marL="519113" indent="-230188">
              <a:buClr>
                <a:schemeClr val="accent1"/>
              </a:buClr>
              <a:buFont typeface="Arial" panose="020B0604020202020204" pitchFamily="34" charset="0"/>
              <a:buChar char="•"/>
            </a:pPr>
            <a:r>
              <a:rPr lang="en-US" sz="1600"/>
              <a:t>Azure AD Server Admin</a:t>
            </a:r>
          </a:p>
          <a:p>
            <a:pPr marL="519113" indent="-230188">
              <a:buClr>
                <a:schemeClr val="accent1"/>
              </a:buClr>
              <a:buFont typeface="Arial" panose="020B0604020202020204" pitchFamily="34" charset="0"/>
              <a:buChar char="•"/>
            </a:pPr>
            <a:r>
              <a:rPr lang="en-US" sz="1600"/>
              <a:t>SQL or Azure AD Logins</a:t>
            </a:r>
          </a:p>
          <a:p>
            <a:pPr marL="519113" indent="-230188">
              <a:buClr>
                <a:schemeClr val="accent1"/>
              </a:buClr>
              <a:buFont typeface="Arial" panose="020B0604020202020204" pitchFamily="34" charset="0"/>
              <a:buChar char="•"/>
            </a:pPr>
            <a:r>
              <a:rPr lang="en-US" sz="1600"/>
              <a:t>Database Users</a:t>
            </a:r>
          </a:p>
          <a:p>
            <a:pPr marL="519113" indent="-230188">
              <a:buClr>
                <a:schemeClr val="accent1"/>
              </a:buClr>
              <a:buFont typeface="Arial" panose="020B0604020202020204" pitchFamily="34" charset="0"/>
              <a:buChar char="•"/>
            </a:pPr>
            <a:r>
              <a:rPr lang="en-US" sz="1600"/>
              <a:t>SQL Server Contained Database supported</a:t>
            </a:r>
          </a:p>
          <a:p>
            <a:pPr marL="11113">
              <a:buClr>
                <a:schemeClr val="accent1"/>
              </a:buClr>
            </a:pPr>
            <a:r>
              <a:rPr lang="en-US" sz="2000"/>
              <a:t>Azure SQL Database</a:t>
            </a:r>
          </a:p>
          <a:p>
            <a:pPr marL="519113" lvl="0" indent="-230188">
              <a:buClr>
                <a:schemeClr val="accent1"/>
              </a:buClr>
              <a:buFont typeface="Arial" panose="020B0604020202020204" pitchFamily="34" charset="0"/>
              <a:buChar char="•"/>
            </a:pPr>
            <a:r>
              <a:rPr lang="en-US" sz="1600"/>
              <a:t>Azure AD Server Admin</a:t>
            </a:r>
          </a:p>
          <a:p>
            <a:pPr marL="519113" lvl="0" indent="-230188">
              <a:buClr>
                <a:schemeClr val="accent1"/>
              </a:buClr>
              <a:buFont typeface="Arial" panose="020B0604020202020204" pitchFamily="34" charset="0"/>
              <a:buChar char="•"/>
            </a:pPr>
            <a:r>
              <a:rPr lang="en-US" sz="1600"/>
              <a:t>SQL logins</a:t>
            </a:r>
          </a:p>
          <a:p>
            <a:pPr marL="519113" lvl="0" indent="-230188">
              <a:buClr>
                <a:schemeClr val="accent1"/>
              </a:buClr>
              <a:buFont typeface="Arial" panose="020B0604020202020204" pitchFamily="34" charset="0"/>
              <a:buChar char="•"/>
            </a:pPr>
            <a:r>
              <a:rPr lang="en-US" sz="1600" err="1"/>
              <a:t>loginmanager</a:t>
            </a:r>
            <a:r>
              <a:rPr lang="en-US" sz="1600"/>
              <a:t> and </a:t>
            </a:r>
            <a:r>
              <a:rPr lang="en-US" sz="1600" err="1"/>
              <a:t>dbmanager</a:t>
            </a:r>
            <a:r>
              <a:rPr lang="en-US" sz="1600"/>
              <a:t> roles for limited server admins</a:t>
            </a:r>
          </a:p>
          <a:p>
            <a:pPr marL="519113" lvl="0" indent="-230188">
              <a:buClr>
                <a:schemeClr val="accent1"/>
              </a:buClr>
              <a:buFont typeface="Arial" panose="020B0604020202020204" pitchFamily="34" charset="0"/>
              <a:buChar char="•"/>
            </a:pPr>
            <a:r>
              <a:rPr lang="en-US" sz="1600"/>
              <a:t>Database Users</a:t>
            </a:r>
          </a:p>
          <a:p>
            <a:pPr marL="519113" lvl="0" indent="-230188">
              <a:buClr>
                <a:schemeClr val="accent1"/>
              </a:buClr>
              <a:buFont typeface="Arial" panose="020B0604020202020204" pitchFamily="34" charset="0"/>
              <a:buChar char="•"/>
            </a:pPr>
            <a:r>
              <a:rPr lang="en-US" sz="1600"/>
              <a:t>Contained Database Users including Azure AD (recommended)</a:t>
            </a:r>
          </a:p>
          <a:p>
            <a:pPr marL="11113">
              <a:buClr>
                <a:schemeClr val="accent1"/>
              </a:buClr>
            </a:pPr>
            <a:endParaRPr lang="en-US" sz="1600"/>
          </a:p>
          <a:p>
            <a:pPr algn="l"/>
            <a:endParaRPr lang="en-US" sz="2000">
              <a:gradFill>
                <a:gsLst>
                  <a:gs pos="2917">
                    <a:schemeClr val="tx1"/>
                  </a:gs>
                  <a:gs pos="30000">
                    <a:schemeClr val="tx1"/>
                  </a:gs>
                </a:gsLst>
                <a:lin ang="5400000" scaled="0"/>
              </a:gradFill>
            </a:endParaRPr>
          </a:p>
        </p:txBody>
      </p:sp>
      <p:grpSp>
        <p:nvGrpSpPr>
          <p:cNvPr id="48" name="Group 47">
            <a:extLst>
              <a:ext uri="{FF2B5EF4-FFF2-40B4-BE49-F238E27FC236}">
                <a16:creationId xmlns:a16="http://schemas.microsoft.com/office/drawing/2014/main" id="{C6CAF09E-E302-7144-80D3-25E11BB3F1FB}"/>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854F88ED-954B-F942-A76C-56962EC198BC}"/>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6F1B5D06-2A93-2344-9CC5-A4B5C74F056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910B9481-6367-F74A-98B9-E26FE9758D9D}"/>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72D5C0FF-AD59-9747-93E2-66A55C09194C}"/>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1" name="TextBox 60">
                <a:extLst>
                  <a:ext uri="{FF2B5EF4-FFF2-40B4-BE49-F238E27FC236}">
                    <a16:creationId xmlns:a16="http://schemas.microsoft.com/office/drawing/2014/main" id="{489091A9-8720-9F43-8DCA-BE6339692B39}"/>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9F5E21E4-D12E-844A-9CD4-CDBC40D79F3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453747F6-35C9-4E44-90C6-9E2EAD8EA07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F90771A3-D916-7F4A-B10A-920D28A4A93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CEE753C-176A-6E4E-B67D-129206F38A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8D5EBD6D-B1AC-354A-B2AF-795BCB999AE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B0914BEB-CEA5-F441-8045-71ABF979D49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6E44A040-81BA-3E46-BCBA-4597E7E673D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86BBA355-2677-184C-B970-EFC263B6730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DECF11D4-151C-C343-9194-4A27CE8611B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E5E3F80-1021-F844-B8B4-FA5BE5F2073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1631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fade">
                                      <p:cBhvr>
                                        <p:cTn id="41" dur="500"/>
                                        <p:tgtEl>
                                          <p:spTgt spid="4">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animEffect transition="in" filter="fade">
                                      <p:cBhvr>
                                        <p:cTn id="47" dur="500"/>
                                        <p:tgtEl>
                                          <p:spTgt spid="4">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xEl>
                                              <p:pRg st="13" end="13"/>
                                            </p:txEl>
                                          </p:spTgt>
                                        </p:tgtEl>
                                        <p:attrNameLst>
                                          <p:attrName>style.visibility</p:attrName>
                                        </p:attrNameLst>
                                      </p:cBhvr>
                                      <p:to>
                                        <p:strVal val="visible"/>
                                      </p:to>
                                    </p:set>
                                    <p:animEffect transition="in" filter="fade">
                                      <p:cBhvr>
                                        <p:cTn id="50" dur="500"/>
                                        <p:tgtEl>
                                          <p:spTgt spid="4">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xEl>
                                              <p:pRg st="14" end="14"/>
                                            </p:txEl>
                                          </p:spTgt>
                                        </p:tgtEl>
                                        <p:attrNameLst>
                                          <p:attrName>style.visibility</p:attrName>
                                        </p:attrNameLst>
                                      </p:cBhvr>
                                      <p:to>
                                        <p:strVal val="visible"/>
                                      </p:to>
                                    </p:set>
                                    <p:animEffect transition="in" filter="fade">
                                      <p:cBhvr>
                                        <p:cTn id="53" dur="500"/>
                                        <p:tgtEl>
                                          <p:spTgt spid="4">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txEl>
                                              <p:pRg st="15" end="15"/>
                                            </p:txEl>
                                          </p:spTgt>
                                        </p:tgtEl>
                                        <p:attrNameLst>
                                          <p:attrName>style.visibility</p:attrName>
                                        </p:attrNameLst>
                                      </p:cBhvr>
                                      <p:to>
                                        <p:strVal val="visible"/>
                                      </p:to>
                                    </p:set>
                                    <p:animEffect transition="in" filter="fade">
                                      <p:cBhvr>
                                        <p:cTn id="56" dur="500"/>
                                        <p:tgtEl>
                                          <p:spTgt spid="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1D22-4ED2-FD48-A987-C8A3EB6B6C33}"/>
              </a:ext>
            </a:extLst>
          </p:cNvPr>
          <p:cNvSpPr>
            <a:spLocks noGrp="1"/>
          </p:cNvSpPr>
          <p:nvPr>
            <p:ph type="title"/>
          </p:nvPr>
        </p:nvSpPr>
        <p:spPr>
          <a:xfrm>
            <a:off x="588263" y="457200"/>
            <a:ext cx="11018520" cy="553998"/>
          </a:xfrm>
        </p:spPr>
        <p:txBody>
          <a:bodyPr/>
          <a:lstStyle/>
          <a:p>
            <a:r>
              <a:rPr lang="en-US"/>
              <a:t>Setup and configure authentication and authorization</a:t>
            </a:r>
          </a:p>
        </p:txBody>
      </p:sp>
      <p:sp>
        <p:nvSpPr>
          <p:cNvPr id="19" name="Pentagon 18">
            <a:extLst>
              <a:ext uri="{FF2B5EF4-FFF2-40B4-BE49-F238E27FC236}">
                <a16:creationId xmlns:a16="http://schemas.microsoft.com/office/drawing/2014/main" id="{ACB3D2CD-D84A-454E-9ECF-96666CF963B3}"/>
              </a:ext>
            </a:extLst>
          </p:cNvPr>
          <p:cNvSpPr/>
          <p:nvPr/>
        </p:nvSpPr>
        <p:spPr bwMode="auto">
          <a:xfrm>
            <a:off x="1596649" y="1572956"/>
            <a:ext cx="8470800" cy="8412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1"/>
                </a:solidFill>
              </a:rPr>
              <a:t>Deploy with a SQL server admin</a:t>
            </a:r>
          </a:p>
        </p:txBody>
      </p:sp>
      <p:sp>
        <p:nvSpPr>
          <p:cNvPr id="21" name="Pentagon 20">
            <a:extLst>
              <a:ext uri="{FF2B5EF4-FFF2-40B4-BE49-F238E27FC236}">
                <a16:creationId xmlns:a16="http://schemas.microsoft.com/office/drawing/2014/main" id="{BBB36A4B-AE19-A449-97CB-D4A11B649515}"/>
              </a:ext>
            </a:extLst>
          </p:cNvPr>
          <p:cNvSpPr/>
          <p:nvPr/>
        </p:nvSpPr>
        <p:spPr bwMode="auto">
          <a:xfrm>
            <a:off x="3176639" y="2547944"/>
            <a:ext cx="6890810" cy="84124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tx1"/>
                </a:solidFill>
              </a:rPr>
              <a:t>Create other admins</a:t>
            </a:r>
          </a:p>
        </p:txBody>
      </p:sp>
      <p:sp>
        <p:nvSpPr>
          <p:cNvPr id="22" name="Pentagon 21">
            <a:extLst>
              <a:ext uri="{FF2B5EF4-FFF2-40B4-BE49-F238E27FC236}">
                <a16:creationId xmlns:a16="http://schemas.microsoft.com/office/drawing/2014/main" id="{6C20F70A-80D4-8945-8A23-88F4DAEFFCCD}"/>
              </a:ext>
            </a:extLst>
          </p:cNvPr>
          <p:cNvSpPr/>
          <p:nvPr/>
        </p:nvSpPr>
        <p:spPr bwMode="auto">
          <a:xfrm>
            <a:off x="4756629" y="3522932"/>
            <a:ext cx="5310819" cy="841248"/>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Admins can create users</a:t>
            </a:r>
          </a:p>
        </p:txBody>
      </p:sp>
      <p:sp>
        <p:nvSpPr>
          <p:cNvPr id="23" name="Pentagon 22">
            <a:extLst>
              <a:ext uri="{FF2B5EF4-FFF2-40B4-BE49-F238E27FC236}">
                <a16:creationId xmlns:a16="http://schemas.microsoft.com/office/drawing/2014/main" id="{A510F0AA-36B3-DB48-9442-F97AD4D91A4B}"/>
              </a:ext>
            </a:extLst>
          </p:cNvPr>
          <p:cNvSpPr/>
          <p:nvPr/>
        </p:nvSpPr>
        <p:spPr bwMode="auto">
          <a:xfrm>
            <a:off x="6352032" y="4497919"/>
            <a:ext cx="3715416" cy="841248"/>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Grant access just like SQL</a:t>
            </a:r>
          </a:p>
        </p:txBody>
      </p:sp>
      <p:grpSp>
        <p:nvGrpSpPr>
          <p:cNvPr id="40" name="Group 39">
            <a:extLst>
              <a:ext uri="{FF2B5EF4-FFF2-40B4-BE49-F238E27FC236}">
                <a16:creationId xmlns:a16="http://schemas.microsoft.com/office/drawing/2014/main" id="{3E0A19C2-B427-2D4D-B521-47FC9CD73002}"/>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F4B3F96A-4B3A-A54F-81F4-272A00F60322}"/>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B7ADCD2F-0EEA-8248-818D-4C38A373459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1" name="TextBox 50">
                <a:extLst>
                  <a:ext uri="{FF2B5EF4-FFF2-40B4-BE49-F238E27FC236}">
                    <a16:creationId xmlns:a16="http://schemas.microsoft.com/office/drawing/2014/main" id="{2880990A-B943-D041-B66D-C4D170165BCC}"/>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379EF496-BA24-8344-B262-5F95D9FD389D}"/>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53" name="TextBox 52">
                <a:extLst>
                  <a:ext uri="{FF2B5EF4-FFF2-40B4-BE49-F238E27FC236}">
                    <a16:creationId xmlns:a16="http://schemas.microsoft.com/office/drawing/2014/main" id="{6335F623-EE84-4543-BE5E-67838E191AD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030F4807-CC26-E944-8AA0-16DF6907EB5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88596DD6-3B84-9F44-91F7-0ED5DAB3CB98}"/>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8354ACCD-6118-784B-9FA1-515E76255122}"/>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DE4A9DDB-49B0-E645-97F7-FA880FAAFC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5C58408-CE1F-0D45-8716-1EAFB43A49B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4BEE61E8-4D11-E846-A850-9A3AC29A622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1B9D52CA-6787-A84A-A5B5-6B09CD1417B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A2494A96-29EA-914D-AC2E-88B41B772D2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1C79B97-87E9-F440-A685-80B4884C2CD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7AFC469-E624-A744-AFE8-794798C7F47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59413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Azure admin and creating users</a:t>
            </a:r>
            <a:endParaRPr lang="en-US" sz="4400" spc="0">
              <a:solidFill>
                <a:schemeClr val="accent2"/>
              </a:solidFill>
            </a:endParaRPr>
          </a:p>
        </p:txBody>
      </p:sp>
    </p:spTree>
    <p:extLst>
      <p:ext uri="{BB962C8B-B14F-4D97-AF65-F5344CB8AC3E}">
        <p14:creationId xmlns:p14="http://schemas.microsoft.com/office/powerpoint/2010/main" val="2018865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encryption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70055"/>
            <a:ext cx="5258508" cy="3077766"/>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Encrypted connections – TLS forced for Azure SQL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TLS 1.2 forced for Azure SQL Managed Instance outbound connections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Column Level Encryption</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Transparent Data Encryption (TDE) for data at rest (on by default for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Always Encrypted for data in use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Integration with Azure Key Vault (BYOK)</a:t>
            </a:r>
          </a:p>
        </p:txBody>
      </p:sp>
      <p:grpSp>
        <p:nvGrpSpPr>
          <p:cNvPr id="78" name="Group 77">
            <a:extLst>
              <a:ext uri="{FF2B5EF4-FFF2-40B4-BE49-F238E27FC236}">
                <a16:creationId xmlns:a16="http://schemas.microsoft.com/office/drawing/2014/main" id="{0E4222A6-3274-BA46-908B-8FFCE3DC0B08}"/>
              </a:ext>
            </a:extLst>
          </p:cNvPr>
          <p:cNvGrpSpPr/>
          <p:nvPr/>
        </p:nvGrpSpPr>
        <p:grpSpPr>
          <a:xfrm>
            <a:off x="0" y="6215635"/>
            <a:ext cx="11444140" cy="325212"/>
            <a:chOff x="0" y="6215635"/>
            <a:chExt cx="11444140" cy="325212"/>
          </a:xfrm>
        </p:grpSpPr>
        <p:grpSp>
          <p:nvGrpSpPr>
            <p:cNvPr id="79" name="Group 78">
              <a:extLst>
                <a:ext uri="{FF2B5EF4-FFF2-40B4-BE49-F238E27FC236}">
                  <a16:creationId xmlns:a16="http://schemas.microsoft.com/office/drawing/2014/main" id="{8D67308F-EFF1-8349-AFBB-0790720B6196}"/>
                </a:ext>
              </a:extLst>
            </p:cNvPr>
            <p:cNvGrpSpPr/>
            <p:nvPr/>
          </p:nvGrpSpPr>
          <p:grpSpPr>
            <a:xfrm>
              <a:off x="662352" y="6402347"/>
              <a:ext cx="10137481" cy="138500"/>
              <a:chOff x="662352" y="6316085"/>
              <a:chExt cx="10137481" cy="138500"/>
            </a:xfrm>
          </p:grpSpPr>
          <p:sp>
            <p:nvSpPr>
              <p:cNvPr id="88" name="TextBox 87">
                <a:extLst>
                  <a:ext uri="{FF2B5EF4-FFF2-40B4-BE49-F238E27FC236}">
                    <a16:creationId xmlns:a16="http://schemas.microsoft.com/office/drawing/2014/main" id="{30A08722-25E0-2E4C-ABD5-2FE88DA4178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180A1359-C46E-AA48-B8F3-502FA6ED5B6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90" name="TextBox 89">
                <a:extLst>
                  <a:ext uri="{FF2B5EF4-FFF2-40B4-BE49-F238E27FC236}">
                    <a16:creationId xmlns:a16="http://schemas.microsoft.com/office/drawing/2014/main" id="{2EE5705C-8B7C-7A48-9ACE-C134D388853B}"/>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91" name="TextBox 90">
                <a:extLst>
                  <a:ext uri="{FF2B5EF4-FFF2-40B4-BE49-F238E27FC236}">
                    <a16:creationId xmlns:a16="http://schemas.microsoft.com/office/drawing/2014/main" id="{A0BDD967-A89C-0449-99EF-E2B347F63A0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92" name="TextBox 91">
                <a:extLst>
                  <a:ext uri="{FF2B5EF4-FFF2-40B4-BE49-F238E27FC236}">
                    <a16:creationId xmlns:a16="http://schemas.microsoft.com/office/drawing/2014/main" id="{8A1E8C39-2B8B-CF47-A17E-21B4D5642F64}"/>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93" name="TextBox 92">
                <a:extLst>
                  <a:ext uri="{FF2B5EF4-FFF2-40B4-BE49-F238E27FC236}">
                    <a16:creationId xmlns:a16="http://schemas.microsoft.com/office/drawing/2014/main" id="{C43B8E6B-AF9C-D14F-8337-070023A1F594}"/>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0" name="Group 79">
              <a:extLst>
                <a:ext uri="{FF2B5EF4-FFF2-40B4-BE49-F238E27FC236}">
                  <a16:creationId xmlns:a16="http://schemas.microsoft.com/office/drawing/2014/main" id="{AC4D6B5C-493D-8141-90B0-8FE294D8CE7B}"/>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0D481FEF-D59C-7E47-9A08-160E9909DDB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94E6DAC1-F4BC-9949-9C2E-33914F8E547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B10C5F1C-288F-7A43-9AFA-D79B7DEDE54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6FDC2AC9-37AC-8F40-8D24-6FBD297AD7B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37838BB6-BA7E-BA41-BA1A-749D365A3AB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D9D973B9-1944-4D4E-8857-46661EA85FA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D9D7FCD2-8E18-4F4E-B179-8A88167C364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0165470F-AA7D-3B48-B1B6-8F1CCBDF5ADB}"/>
              </a:ext>
            </a:extLst>
          </p:cNvPr>
          <p:cNvGrpSpPr/>
          <p:nvPr/>
        </p:nvGrpSpPr>
        <p:grpSpPr>
          <a:xfrm>
            <a:off x="6675424" y="2191780"/>
            <a:ext cx="4931359" cy="1564405"/>
            <a:chOff x="6722096" y="2025650"/>
            <a:chExt cx="4931359" cy="1564405"/>
          </a:xfrm>
        </p:grpSpPr>
        <p:sp>
          <p:nvSpPr>
            <p:cNvPr id="94" name="Rectangle 93">
              <a:extLst>
                <a:ext uri="{FF2B5EF4-FFF2-40B4-BE49-F238E27FC236}">
                  <a16:creationId xmlns:a16="http://schemas.microsoft.com/office/drawing/2014/main" id="{B4FDDADB-AEDE-FB40-B9EC-4AAA4A70D9C1}"/>
                </a:ext>
              </a:extLst>
            </p:cNvPr>
            <p:cNvSpPr/>
            <p:nvPr/>
          </p:nvSpPr>
          <p:spPr>
            <a:xfrm>
              <a:off x="6784083" y="2025650"/>
              <a:ext cx="3260556" cy="1466448"/>
            </a:xfrm>
            <a:prstGeom prst="rect">
              <a:avLst/>
            </a:prstGeom>
            <a:noFill/>
            <a:ln w="12700" cap="flat" cmpd="sng" algn="ctr">
              <a:solidFill>
                <a:srgbClr val="0078D7"/>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cxnSp>
          <p:nvCxnSpPr>
            <p:cNvPr id="95" name="Straight Arrow Connector 94">
              <a:extLst>
                <a:ext uri="{FF2B5EF4-FFF2-40B4-BE49-F238E27FC236}">
                  <a16:creationId xmlns:a16="http://schemas.microsoft.com/office/drawing/2014/main" id="{E4335D0D-281B-A049-9A0C-357312B6EF71}"/>
                </a:ext>
              </a:extLst>
            </p:cNvPr>
            <p:cNvCxnSpPr>
              <a:cxnSpLocks/>
            </p:cNvCxnSpPr>
            <p:nvPr/>
          </p:nvCxnSpPr>
          <p:spPr>
            <a:xfrm>
              <a:off x="7900152" y="2857990"/>
              <a:ext cx="976705" cy="0"/>
            </a:xfrm>
            <a:prstGeom prst="straightConnector1">
              <a:avLst/>
            </a:prstGeom>
            <a:noFill/>
            <a:ln w="12700" cap="flat" cmpd="sng" algn="ctr">
              <a:solidFill>
                <a:srgbClr val="0078D7"/>
              </a:solidFill>
              <a:prstDash val="solid"/>
              <a:tailEnd type="triangle"/>
            </a:ln>
            <a:effectLst/>
          </p:spPr>
        </p:cxnSp>
        <p:cxnSp>
          <p:nvCxnSpPr>
            <p:cNvPr id="96" name="Straight Arrow Connector 95">
              <a:extLst>
                <a:ext uri="{FF2B5EF4-FFF2-40B4-BE49-F238E27FC236}">
                  <a16:creationId xmlns:a16="http://schemas.microsoft.com/office/drawing/2014/main" id="{7A18D173-A861-2F4B-B8E2-1A1171EF8E7E}"/>
                </a:ext>
              </a:extLst>
            </p:cNvPr>
            <p:cNvCxnSpPr/>
            <p:nvPr/>
          </p:nvCxnSpPr>
          <p:spPr>
            <a:xfrm>
              <a:off x="7901536" y="3026699"/>
              <a:ext cx="973936" cy="0"/>
            </a:xfrm>
            <a:prstGeom prst="straightConnector1">
              <a:avLst/>
            </a:prstGeom>
            <a:noFill/>
            <a:ln w="12700" cap="flat" cmpd="sng" algn="ctr">
              <a:solidFill>
                <a:srgbClr val="0078D7"/>
              </a:solidFill>
              <a:prstDash val="solid"/>
              <a:headEnd type="triangle"/>
              <a:tailEnd type="none"/>
            </a:ln>
            <a:effectLst/>
          </p:spPr>
        </p:cxnSp>
        <p:sp>
          <p:nvSpPr>
            <p:cNvPr id="97" name="TextBox 96">
              <a:extLst>
                <a:ext uri="{FF2B5EF4-FFF2-40B4-BE49-F238E27FC236}">
                  <a16:creationId xmlns:a16="http://schemas.microsoft.com/office/drawing/2014/main" id="{F0CF8BC2-85A0-2E4B-A02B-4C114405D3B8}"/>
                </a:ext>
              </a:extLst>
            </p:cNvPr>
            <p:cNvSpPr txBox="1"/>
            <p:nvPr/>
          </p:nvSpPr>
          <p:spPr>
            <a:xfrm>
              <a:off x="8008432" y="258265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plaintext </a:t>
              </a:r>
            </a:p>
          </p:txBody>
        </p:sp>
        <p:grpSp>
          <p:nvGrpSpPr>
            <p:cNvPr id="98" name="Group 97">
              <a:extLst>
                <a:ext uri="{FF2B5EF4-FFF2-40B4-BE49-F238E27FC236}">
                  <a16:creationId xmlns:a16="http://schemas.microsoft.com/office/drawing/2014/main" id="{E19FA47D-2382-E44F-8282-AE45BBDE5F67}"/>
                </a:ext>
              </a:extLst>
            </p:cNvPr>
            <p:cNvGrpSpPr/>
            <p:nvPr/>
          </p:nvGrpSpPr>
          <p:grpSpPr>
            <a:xfrm>
              <a:off x="9921599" y="2857990"/>
              <a:ext cx="1080557" cy="165753"/>
              <a:chOff x="9569865" y="3406625"/>
              <a:chExt cx="1080557" cy="165753"/>
            </a:xfrm>
          </p:grpSpPr>
          <p:cxnSp>
            <p:nvCxnSpPr>
              <p:cNvPr id="99" name="Straight Arrow Connector 98">
                <a:extLst>
                  <a:ext uri="{FF2B5EF4-FFF2-40B4-BE49-F238E27FC236}">
                    <a16:creationId xmlns:a16="http://schemas.microsoft.com/office/drawing/2014/main" id="{7DBDFFBA-3F69-6B4A-836E-C2B80DCE7CB9}"/>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00" name="Straight Arrow Connector 99">
                <a:extLst>
                  <a:ext uri="{FF2B5EF4-FFF2-40B4-BE49-F238E27FC236}">
                    <a16:creationId xmlns:a16="http://schemas.microsoft.com/office/drawing/2014/main" id="{4DD1B672-C1F0-CE48-B99D-D2AEF95B21E0}"/>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01" name="TextBox 100">
              <a:extLst>
                <a:ext uri="{FF2B5EF4-FFF2-40B4-BE49-F238E27FC236}">
                  <a16:creationId xmlns:a16="http://schemas.microsoft.com/office/drawing/2014/main" id="{26F3FFFE-EAFC-E84C-9746-70FBB3240256}"/>
                </a:ext>
              </a:extLst>
            </p:cNvPr>
            <p:cNvSpPr txBox="1"/>
            <p:nvPr/>
          </p:nvSpPr>
          <p:spPr>
            <a:xfrm>
              <a:off x="10068389" y="2582650"/>
              <a:ext cx="80502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ciphertext</a:t>
              </a:r>
            </a:p>
          </p:txBody>
        </p:sp>
        <p:sp>
          <p:nvSpPr>
            <p:cNvPr id="102" name="TextBox 101">
              <a:extLst>
                <a:ext uri="{FF2B5EF4-FFF2-40B4-BE49-F238E27FC236}">
                  <a16:creationId xmlns:a16="http://schemas.microsoft.com/office/drawing/2014/main" id="{3EB00F03-DD3D-524F-880F-6E536BC39BF6}"/>
                </a:ext>
              </a:extLst>
            </p:cNvPr>
            <p:cNvSpPr txBox="1"/>
            <p:nvPr/>
          </p:nvSpPr>
          <p:spPr>
            <a:xfrm>
              <a:off x="8856555" y="2937675"/>
              <a:ext cx="976946" cy="400110"/>
            </a:xfrm>
            <a:prstGeom prst="rect">
              <a:avLst/>
            </a:prstGeom>
            <a:noFill/>
            <a:ln w="12700">
              <a:noFill/>
            </a:ln>
          </p:spPr>
          <p:txBody>
            <a:bodyPr wrap="square" lIns="91440" tIns="45720" rIns="91440" bIns="45720" rtlCol="0" anchor="ctr" anchorCtr="0">
              <a:spAutoFit/>
            </a:bodyPr>
            <a:lstStyle/>
            <a:p>
              <a:pPr algn="ctr" defTabSz="931326">
                <a:defRPr/>
              </a:pPr>
              <a:r>
                <a:rPr lang="en-US" sz="1000" kern="0">
                  <a:solidFill>
                    <a:srgbClr val="0078D7"/>
                  </a:solidFill>
                  <a:latin typeface="Segoe UI Semibold"/>
                  <a:cs typeface="Segoe UI Semilight" panose="020B0402040204020203" pitchFamily="34" charset="0"/>
                </a:rPr>
                <a:t>Enhanced client driver</a:t>
              </a:r>
            </a:p>
          </p:txBody>
        </p:sp>
        <p:grpSp>
          <p:nvGrpSpPr>
            <p:cNvPr id="103" name="Group 102">
              <a:extLst>
                <a:ext uri="{FF2B5EF4-FFF2-40B4-BE49-F238E27FC236}">
                  <a16:creationId xmlns:a16="http://schemas.microsoft.com/office/drawing/2014/main" id="{0D57E483-4C9B-794B-8A07-3D3D946495FB}"/>
                </a:ext>
              </a:extLst>
            </p:cNvPr>
            <p:cNvGrpSpPr/>
            <p:nvPr/>
          </p:nvGrpSpPr>
          <p:grpSpPr>
            <a:xfrm>
              <a:off x="8266297" y="2284854"/>
              <a:ext cx="244414" cy="299196"/>
              <a:chOff x="965200" y="3436897"/>
              <a:chExt cx="528881" cy="647424"/>
            </a:xfrm>
          </p:grpSpPr>
          <p:grpSp>
            <p:nvGrpSpPr>
              <p:cNvPr id="104" name="Group 103">
                <a:extLst>
                  <a:ext uri="{FF2B5EF4-FFF2-40B4-BE49-F238E27FC236}">
                    <a16:creationId xmlns:a16="http://schemas.microsoft.com/office/drawing/2014/main" id="{11001955-BE1A-8942-BFED-9B5301296595}"/>
                  </a:ext>
                </a:extLst>
              </p:cNvPr>
              <p:cNvGrpSpPr/>
              <p:nvPr/>
            </p:nvGrpSpPr>
            <p:grpSpPr>
              <a:xfrm flipH="1">
                <a:off x="965200" y="3436897"/>
                <a:ext cx="528881" cy="647424"/>
                <a:chOff x="3003960" y="3685414"/>
                <a:chExt cx="403310" cy="493707"/>
              </a:xfrm>
            </p:grpSpPr>
            <p:sp>
              <p:nvSpPr>
                <p:cNvPr id="109" name="Snip Single Corner Rectangle 26">
                  <a:extLst>
                    <a:ext uri="{FF2B5EF4-FFF2-40B4-BE49-F238E27FC236}">
                      <a16:creationId xmlns:a16="http://schemas.microsoft.com/office/drawing/2014/main" id="{5D7FE248-7B25-6240-9E46-A8D6143E6C1D}"/>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0" name="Triangle 27">
                  <a:extLst>
                    <a:ext uri="{FF2B5EF4-FFF2-40B4-BE49-F238E27FC236}">
                      <a16:creationId xmlns:a16="http://schemas.microsoft.com/office/drawing/2014/main" id="{AE9A1018-74EB-0A44-8586-5DD43D6BA4F1}"/>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5" name="Straight Connector 104">
                <a:extLst>
                  <a:ext uri="{FF2B5EF4-FFF2-40B4-BE49-F238E27FC236}">
                    <a16:creationId xmlns:a16="http://schemas.microsoft.com/office/drawing/2014/main" id="{804D8F5B-AC23-2045-A217-C89452685CBD}"/>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06" name="Straight Connector 105">
                <a:extLst>
                  <a:ext uri="{FF2B5EF4-FFF2-40B4-BE49-F238E27FC236}">
                    <a16:creationId xmlns:a16="http://schemas.microsoft.com/office/drawing/2014/main" id="{EAD7EB12-0E51-3C43-8991-43B3D14496AD}"/>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07" name="Straight Connector 106">
                <a:extLst>
                  <a:ext uri="{FF2B5EF4-FFF2-40B4-BE49-F238E27FC236}">
                    <a16:creationId xmlns:a16="http://schemas.microsoft.com/office/drawing/2014/main" id="{A6C501CF-03DC-9645-B1F0-29FE08ED5770}"/>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08" name="Straight Connector 107">
                <a:extLst>
                  <a:ext uri="{FF2B5EF4-FFF2-40B4-BE49-F238E27FC236}">
                    <a16:creationId xmlns:a16="http://schemas.microsoft.com/office/drawing/2014/main" id="{DE972FBC-8C89-BA4C-B8BA-EB206EDF64D5}"/>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1" name="Group 110">
              <a:extLst>
                <a:ext uri="{FF2B5EF4-FFF2-40B4-BE49-F238E27FC236}">
                  <a16:creationId xmlns:a16="http://schemas.microsoft.com/office/drawing/2014/main" id="{06E2ED53-05B2-0F49-BB9D-D10B0739EC68}"/>
                </a:ext>
              </a:extLst>
            </p:cNvPr>
            <p:cNvGrpSpPr/>
            <p:nvPr/>
          </p:nvGrpSpPr>
          <p:grpSpPr>
            <a:xfrm>
              <a:off x="10314528" y="2257523"/>
              <a:ext cx="244414" cy="299196"/>
              <a:chOff x="965200" y="3436897"/>
              <a:chExt cx="528881" cy="647424"/>
            </a:xfrm>
          </p:grpSpPr>
          <p:grpSp>
            <p:nvGrpSpPr>
              <p:cNvPr id="112" name="Group 111">
                <a:extLst>
                  <a:ext uri="{FF2B5EF4-FFF2-40B4-BE49-F238E27FC236}">
                    <a16:creationId xmlns:a16="http://schemas.microsoft.com/office/drawing/2014/main" id="{8EF3C627-BA54-6A42-848A-2AE2533E74DF}"/>
                  </a:ext>
                </a:extLst>
              </p:cNvPr>
              <p:cNvGrpSpPr/>
              <p:nvPr/>
            </p:nvGrpSpPr>
            <p:grpSpPr>
              <a:xfrm flipH="1">
                <a:off x="965200" y="3436897"/>
                <a:ext cx="528881" cy="647424"/>
                <a:chOff x="3003960" y="3685414"/>
                <a:chExt cx="403310" cy="493707"/>
              </a:xfrm>
            </p:grpSpPr>
            <p:sp>
              <p:nvSpPr>
                <p:cNvPr id="117" name="Snip Single Corner Rectangle 26">
                  <a:extLst>
                    <a:ext uri="{FF2B5EF4-FFF2-40B4-BE49-F238E27FC236}">
                      <a16:creationId xmlns:a16="http://schemas.microsoft.com/office/drawing/2014/main" id="{13EE2B48-62F7-B148-B6C5-486137721142}"/>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8" name="Triangle 27">
                  <a:extLst>
                    <a:ext uri="{FF2B5EF4-FFF2-40B4-BE49-F238E27FC236}">
                      <a16:creationId xmlns:a16="http://schemas.microsoft.com/office/drawing/2014/main" id="{30255199-0CB1-B442-97F1-8240FE6C01E8}"/>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13" name="Straight Connector 112">
                <a:extLst>
                  <a:ext uri="{FF2B5EF4-FFF2-40B4-BE49-F238E27FC236}">
                    <a16:creationId xmlns:a16="http://schemas.microsoft.com/office/drawing/2014/main" id="{643C9A1C-F178-BA4A-94FB-C87100B1468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14" name="Straight Connector 113">
                <a:extLst>
                  <a:ext uri="{FF2B5EF4-FFF2-40B4-BE49-F238E27FC236}">
                    <a16:creationId xmlns:a16="http://schemas.microsoft.com/office/drawing/2014/main" id="{DA96CF55-6DD2-5645-AC02-D3CA96DEE8E6}"/>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15" name="Straight Connector 114">
                <a:extLst>
                  <a:ext uri="{FF2B5EF4-FFF2-40B4-BE49-F238E27FC236}">
                    <a16:creationId xmlns:a16="http://schemas.microsoft.com/office/drawing/2014/main" id="{C01219C6-899E-164B-9598-7A87DF848B52}"/>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16" name="Straight Connector 115">
                <a:extLst>
                  <a:ext uri="{FF2B5EF4-FFF2-40B4-BE49-F238E27FC236}">
                    <a16:creationId xmlns:a16="http://schemas.microsoft.com/office/drawing/2014/main" id="{6B8099BA-BCC5-484B-AED8-9BF82C344D8C}"/>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9" name="Group 118">
              <a:extLst>
                <a:ext uri="{FF2B5EF4-FFF2-40B4-BE49-F238E27FC236}">
                  <a16:creationId xmlns:a16="http://schemas.microsoft.com/office/drawing/2014/main" id="{4C72E613-7625-0A43-873B-8E3245CB4008}"/>
                </a:ext>
              </a:extLst>
            </p:cNvPr>
            <p:cNvGrpSpPr/>
            <p:nvPr/>
          </p:nvGrpSpPr>
          <p:grpSpPr>
            <a:xfrm>
              <a:off x="9035857" y="2376617"/>
              <a:ext cx="642308" cy="627326"/>
              <a:chOff x="8862080" y="3437983"/>
              <a:chExt cx="222735" cy="217542"/>
            </a:xfrm>
            <a:solidFill>
              <a:srgbClr val="0078D4"/>
            </a:solidFill>
          </p:grpSpPr>
          <p:sp>
            <p:nvSpPr>
              <p:cNvPr id="120" name="Freeform: Shape 119">
                <a:extLst>
                  <a:ext uri="{FF2B5EF4-FFF2-40B4-BE49-F238E27FC236}">
                    <a16:creationId xmlns:a16="http://schemas.microsoft.com/office/drawing/2014/main" id="{98070832-5069-2348-A8C3-3A21ADD0DB58}"/>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 name="Freeform: Shape 120">
                <a:extLst>
                  <a:ext uri="{FF2B5EF4-FFF2-40B4-BE49-F238E27FC236}">
                    <a16:creationId xmlns:a16="http://schemas.microsoft.com/office/drawing/2014/main" id="{D63E98CE-7C9A-C84C-99A5-7069D9C79159}"/>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22" name="Group 121">
              <a:extLst>
                <a:ext uri="{FF2B5EF4-FFF2-40B4-BE49-F238E27FC236}">
                  <a16:creationId xmlns:a16="http://schemas.microsoft.com/office/drawing/2014/main" id="{E21CCBB3-99EE-784B-A3D5-67C4ADA562AD}"/>
                </a:ext>
              </a:extLst>
            </p:cNvPr>
            <p:cNvGrpSpPr/>
            <p:nvPr/>
          </p:nvGrpSpPr>
          <p:grpSpPr>
            <a:xfrm>
              <a:off x="7070495" y="2507022"/>
              <a:ext cx="650980" cy="630708"/>
              <a:chOff x="7157554" y="1735934"/>
              <a:chExt cx="397423" cy="398542"/>
            </a:xfrm>
          </p:grpSpPr>
          <p:grpSp>
            <p:nvGrpSpPr>
              <p:cNvPr id="123" name="Group 122">
                <a:extLst>
                  <a:ext uri="{FF2B5EF4-FFF2-40B4-BE49-F238E27FC236}">
                    <a16:creationId xmlns:a16="http://schemas.microsoft.com/office/drawing/2014/main" id="{122CE026-00CA-BA4C-A59A-99BC3695155E}"/>
                  </a:ext>
                </a:extLst>
              </p:cNvPr>
              <p:cNvGrpSpPr/>
              <p:nvPr/>
            </p:nvGrpSpPr>
            <p:grpSpPr>
              <a:xfrm>
                <a:off x="7157554" y="1735934"/>
                <a:ext cx="397423" cy="398542"/>
                <a:chOff x="2107244" y="1575258"/>
                <a:chExt cx="310993" cy="264555"/>
              </a:xfrm>
              <a:solidFill>
                <a:srgbClr val="0078D7"/>
              </a:solidFill>
            </p:grpSpPr>
            <p:sp>
              <p:nvSpPr>
                <p:cNvPr id="128" name="Rectangle 9">
                  <a:extLst>
                    <a:ext uri="{FF2B5EF4-FFF2-40B4-BE49-F238E27FC236}">
                      <a16:creationId xmlns:a16="http://schemas.microsoft.com/office/drawing/2014/main" id="{29F27199-A69C-7840-A38D-13BEF59F8718}"/>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9" name="Line 10">
                  <a:extLst>
                    <a:ext uri="{FF2B5EF4-FFF2-40B4-BE49-F238E27FC236}">
                      <a16:creationId xmlns:a16="http://schemas.microsoft.com/office/drawing/2014/main" id="{041222FE-D9DB-1F40-8559-48C5F589E128}"/>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24" name="Group 123">
                <a:extLst>
                  <a:ext uri="{FF2B5EF4-FFF2-40B4-BE49-F238E27FC236}">
                    <a16:creationId xmlns:a16="http://schemas.microsoft.com/office/drawing/2014/main" id="{C05F702E-D382-7040-89E4-CDB8E6845EC6}"/>
                  </a:ext>
                </a:extLst>
              </p:cNvPr>
              <p:cNvGrpSpPr/>
              <p:nvPr/>
            </p:nvGrpSpPr>
            <p:grpSpPr>
              <a:xfrm>
                <a:off x="7264761" y="1903738"/>
                <a:ext cx="191394" cy="180132"/>
                <a:chOff x="2202934" y="1701907"/>
                <a:chExt cx="95690" cy="90061"/>
              </a:xfrm>
              <a:solidFill>
                <a:srgbClr val="50E6FF"/>
              </a:solidFill>
            </p:grpSpPr>
            <p:sp>
              <p:nvSpPr>
                <p:cNvPr id="126" name="Freeform 14">
                  <a:extLst>
                    <a:ext uri="{FF2B5EF4-FFF2-40B4-BE49-F238E27FC236}">
                      <a16:creationId xmlns:a16="http://schemas.microsoft.com/office/drawing/2014/main" id="{D6DFC9B4-1CB8-6B4B-981A-48B658A2B1D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7" name="Line 15">
                  <a:extLst>
                    <a:ext uri="{FF2B5EF4-FFF2-40B4-BE49-F238E27FC236}">
                      <a16:creationId xmlns:a16="http://schemas.microsoft.com/office/drawing/2014/main" id="{2CA7504F-EBC5-7144-8C5A-2985509224B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25" name="Oval 124">
                <a:extLst>
                  <a:ext uri="{FF2B5EF4-FFF2-40B4-BE49-F238E27FC236}">
                    <a16:creationId xmlns:a16="http://schemas.microsoft.com/office/drawing/2014/main" id="{2F111CC1-2AF6-6740-A608-FD63E653C152}"/>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3" name="Group 132">
              <a:extLst>
                <a:ext uri="{FF2B5EF4-FFF2-40B4-BE49-F238E27FC236}">
                  <a16:creationId xmlns:a16="http://schemas.microsoft.com/office/drawing/2014/main" id="{D0AA9E9C-905E-5F4C-B684-13BE0DA98111}"/>
                </a:ext>
              </a:extLst>
            </p:cNvPr>
            <p:cNvGrpSpPr/>
            <p:nvPr/>
          </p:nvGrpSpPr>
          <p:grpSpPr>
            <a:xfrm>
              <a:off x="6722096" y="3137730"/>
              <a:ext cx="344110" cy="452325"/>
              <a:chOff x="4373323" y="1855264"/>
              <a:chExt cx="2771333" cy="3642856"/>
            </a:xfrm>
          </p:grpSpPr>
          <p:sp>
            <p:nvSpPr>
              <p:cNvPr id="134" name="Freeform: Shape 208">
                <a:extLst>
                  <a:ext uri="{FF2B5EF4-FFF2-40B4-BE49-F238E27FC236}">
                    <a16:creationId xmlns:a16="http://schemas.microsoft.com/office/drawing/2014/main" id="{35190B44-2C43-614F-A6B0-B1CF6CBE698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5" name="Freeform: Shape 209">
                <a:extLst>
                  <a:ext uri="{FF2B5EF4-FFF2-40B4-BE49-F238E27FC236}">
                    <a16:creationId xmlns:a16="http://schemas.microsoft.com/office/drawing/2014/main" id="{8B653DE3-EBA9-AE45-9BFA-4A2EC1E583BC}"/>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F0031D7A-F4C2-7647-A338-3509044FD383}"/>
                </a:ext>
              </a:extLst>
            </p:cNvPr>
            <p:cNvGrpSpPr/>
            <p:nvPr/>
          </p:nvGrpSpPr>
          <p:grpSpPr>
            <a:xfrm>
              <a:off x="10526756" y="2425044"/>
              <a:ext cx="147488" cy="193870"/>
              <a:chOff x="4373323" y="1855264"/>
              <a:chExt cx="2771333" cy="3642856"/>
            </a:xfrm>
          </p:grpSpPr>
          <p:sp>
            <p:nvSpPr>
              <p:cNvPr id="137" name="Freeform: Shape 214">
                <a:extLst>
                  <a:ext uri="{FF2B5EF4-FFF2-40B4-BE49-F238E27FC236}">
                    <a16:creationId xmlns:a16="http://schemas.microsoft.com/office/drawing/2014/main" id="{34D03F98-0BE9-B14C-A713-3890C51C517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8" name="Freeform: Shape 215">
                <a:extLst>
                  <a:ext uri="{FF2B5EF4-FFF2-40B4-BE49-F238E27FC236}">
                    <a16:creationId xmlns:a16="http://schemas.microsoft.com/office/drawing/2014/main" id="{AA42ED8C-93D6-AC4A-9EF6-EA68FE91878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139" name="Graphic 138">
              <a:extLst>
                <a:ext uri="{FF2B5EF4-FFF2-40B4-BE49-F238E27FC236}">
                  <a16:creationId xmlns:a16="http://schemas.microsoft.com/office/drawing/2014/main" id="{94C7602F-1B41-5345-A0C3-DB68EB76B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300" y="2544366"/>
              <a:ext cx="603155" cy="599788"/>
            </a:xfrm>
            <a:prstGeom prst="rect">
              <a:avLst/>
            </a:prstGeom>
          </p:spPr>
        </p:pic>
      </p:grpSp>
    </p:spTree>
    <p:extLst>
      <p:ext uri="{BB962C8B-B14F-4D97-AF65-F5344CB8AC3E}">
        <p14:creationId xmlns:p14="http://schemas.microsoft.com/office/powerpoint/2010/main" val="386877420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2602EAB8-DF40-D140-A2A1-64FF6466FA8C}"/>
              </a:ext>
            </a:extLst>
          </p:cNvPr>
          <p:cNvSpPr/>
          <p:nvPr/>
        </p:nvSpPr>
        <p:spPr bwMode="auto">
          <a:xfrm>
            <a:off x="5157783" y="1880306"/>
            <a:ext cx="5420411" cy="2638923"/>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a:t>History of Azure SQL</a:t>
            </a:r>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3"/>
          <a:srcRect l="13192" r="46628" b="1496"/>
          <a:stretch/>
        </p:blipFill>
        <p:spPr>
          <a:xfrm>
            <a:off x="2354258" y="1880306"/>
            <a:ext cx="1887529" cy="263892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4"/>
          <a:stretch>
            <a:fillRect/>
          </a:stretch>
        </p:blipFill>
        <p:spPr>
          <a:xfrm>
            <a:off x="5329274" y="2047173"/>
            <a:ext cx="5077427" cy="2341834"/>
          </a:xfrm>
          <a:prstGeom prst="rect">
            <a:avLst/>
          </a:prstGeom>
        </p:spPr>
      </p:pic>
      <p:grpSp>
        <p:nvGrpSpPr>
          <p:cNvPr id="17" name="Group 16">
            <a:extLst>
              <a:ext uri="{FF2B5EF4-FFF2-40B4-BE49-F238E27FC236}">
                <a16:creationId xmlns:a16="http://schemas.microsoft.com/office/drawing/2014/main" id="{AAB27705-15B5-4A44-8E83-49FCCE5EAC3D}"/>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DCC459AF-D9F0-4A27-A6CE-781825A33AB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FDC949C-A472-4764-B4B4-D5A1188C1A7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E5E84178-DE64-421B-A78C-F927BA0B857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1D6E903-111E-472A-83DC-8A63C335DB18}"/>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197B17F1-55F2-490A-A09F-8C633BEE99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81C674D6-06B6-4964-871D-9473BEE6AB5F}"/>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61890E6-3EEC-4C28-9E77-D339C05190E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7" name="TextBox 36">
              <a:extLst>
                <a:ext uri="{FF2B5EF4-FFF2-40B4-BE49-F238E27FC236}">
                  <a16:creationId xmlns:a16="http://schemas.microsoft.com/office/drawing/2014/main" id="{35033F85-3C31-4D38-A6E0-F8A84A082E32}"/>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8" name="TextBox 37">
              <a:extLst>
                <a:ext uri="{FF2B5EF4-FFF2-40B4-BE49-F238E27FC236}">
                  <a16:creationId xmlns:a16="http://schemas.microsoft.com/office/drawing/2014/main" id="{08B6A040-BF94-485D-A2AB-D5FA15C8FD7B}"/>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9" name="TextBox 38">
              <a:extLst>
                <a:ext uri="{FF2B5EF4-FFF2-40B4-BE49-F238E27FC236}">
                  <a16:creationId xmlns:a16="http://schemas.microsoft.com/office/drawing/2014/main" id="{50E08D00-2263-4369-BE1A-9C4DC0AE82C3}"/>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0" name="TextBox 39">
              <a:extLst>
                <a:ext uri="{FF2B5EF4-FFF2-40B4-BE49-F238E27FC236}">
                  <a16:creationId xmlns:a16="http://schemas.microsoft.com/office/drawing/2014/main" id="{D06836B6-E697-4E07-A26E-5F29CC074B3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244399302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Dynamic Data Masking</a:t>
            </a:r>
          </a:p>
        </p:txBody>
      </p:sp>
      <p:grpSp>
        <p:nvGrpSpPr>
          <p:cNvPr id="32" name="Group 31">
            <a:extLst>
              <a:ext uri="{FF2B5EF4-FFF2-40B4-BE49-F238E27FC236}">
                <a16:creationId xmlns:a16="http://schemas.microsoft.com/office/drawing/2014/main" id="{15A8A844-350D-4E56-8418-2056413BC96C}"/>
              </a:ext>
            </a:extLst>
          </p:cNvPr>
          <p:cNvGrpSpPr/>
          <p:nvPr/>
        </p:nvGrpSpPr>
        <p:grpSpPr>
          <a:xfrm>
            <a:off x="584200" y="3661686"/>
            <a:ext cx="8627264" cy="1827734"/>
            <a:chOff x="3779549" y="4969446"/>
            <a:chExt cx="8251309" cy="1560520"/>
          </a:xfrm>
        </p:grpSpPr>
        <p:pic>
          <p:nvPicPr>
            <p:cNvPr id="33" name="Picture 32">
              <a:extLst>
                <a:ext uri="{FF2B5EF4-FFF2-40B4-BE49-F238E27FC236}">
                  <a16:creationId xmlns:a16="http://schemas.microsoft.com/office/drawing/2014/main" id="{808DD598-E862-4F42-AD7D-640F428CFBB5}"/>
                </a:ext>
              </a:extLst>
            </p:cNvPr>
            <p:cNvPicPr>
              <a:picLocks noChangeAspect="1"/>
            </p:cNvPicPr>
            <p:nvPr/>
          </p:nvPicPr>
          <p:blipFill>
            <a:blip r:embed="rId3"/>
            <a:stretch>
              <a:fillRect/>
            </a:stretch>
          </p:blipFill>
          <p:spPr>
            <a:xfrm>
              <a:off x="7992258" y="5462496"/>
              <a:ext cx="4038600" cy="1067470"/>
            </a:xfrm>
            <a:prstGeom prst="rect">
              <a:avLst/>
            </a:prstGeom>
            <a:ln>
              <a:noFill/>
            </a:ln>
          </p:spPr>
        </p:pic>
        <p:sp>
          <p:nvSpPr>
            <p:cNvPr id="34" name="TextBox 33">
              <a:extLst>
                <a:ext uri="{FF2B5EF4-FFF2-40B4-BE49-F238E27FC236}">
                  <a16:creationId xmlns:a16="http://schemas.microsoft.com/office/drawing/2014/main" id="{E3CFA039-811C-4A58-8BB8-FAA692ECEBC6}"/>
                </a:ext>
              </a:extLst>
            </p:cNvPr>
            <p:cNvSpPr txBox="1"/>
            <p:nvPr/>
          </p:nvSpPr>
          <p:spPr>
            <a:xfrm>
              <a:off x="8953717" y="4969446"/>
              <a:ext cx="2035772" cy="460125"/>
            </a:xfrm>
            <a:prstGeom prst="rect">
              <a:avLst/>
            </a:prstGeom>
            <a:noFill/>
            <a:ln>
              <a:noFill/>
            </a:ln>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Role </a:t>
              </a:r>
              <a:r>
                <a:rPr kumimoji="0" lang="en-US" sz="1800" b="0" i="0" u="none" strike="noStrike" kern="0" cap="none" spc="0" normalizeH="0" baseline="0" noProof="0" err="1">
                  <a:ln>
                    <a:noFill/>
                  </a:ln>
                  <a:solidFill>
                    <a:srgbClr val="000000"/>
                  </a:solidFill>
                  <a:effectLst/>
                  <a:uLnTx/>
                  <a:uFillTx/>
                  <a:latin typeface="Segoe UI"/>
                  <a:ea typeface="+mn-ea"/>
                  <a:cs typeface="+mn-cs"/>
                </a:rPr>
                <a:t>DataOfficers</a:t>
              </a: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8136B28B-E44C-45A8-90A4-649EB007C015}"/>
                </a:ext>
              </a:extLst>
            </p:cNvPr>
            <p:cNvSpPr txBox="1"/>
            <p:nvPr/>
          </p:nvSpPr>
          <p:spPr>
            <a:xfrm>
              <a:off x="4674003" y="4969446"/>
              <a:ext cx="2002043" cy="460125"/>
            </a:xfrm>
            <a:prstGeom prst="rect">
              <a:avLst/>
            </a:prstGeom>
            <a:noFill/>
            <a:ln>
              <a:noFill/>
            </a:ln>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800" b="0" i="0" u="none" strike="noStrike" kern="0" cap="none" spc="0" normalizeH="0" baseline="0" noProof="0">
                  <a:ln>
                    <a:noFill/>
                  </a:ln>
                  <a:solidFill>
                    <a:srgbClr val="000000"/>
                  </a:solidFill>
                  <a:effectLst/>
                  <a:uLnTx/>
                  <a:uFillTx/>
                  <a:latin typeface="Segoe UI"/>
                  <a:ea typeface="+mn-ea"/>
                  <a:cs typeface="+mn-cs"/>
                </a:rPr>
                <a:t>Normal </a:t>
              </a:r>
              <a:r>
                <a:rPr kumimoji="0" lang="en-GB" sz="1800" b="0" i="0" u="none" strike="noStrike" kern="0" cap="none" spc="0" normalizeH="0" baseline="0" noProof="0" err="1">
                  <a:ln>
                    <a:noFill/>
                  </a:ln>
                  <a:solidFill>
                    <a:srgbClr val="000000"/>
                  </a:solidFill>
                  <a:effectLst/>
                  <a:uLnTx/>
                  <a:uFillTx/>
                  <a:latin typeface="Segoe UI"/>
                  <a:ea typeface="+mn-ea"/>
                  <a:cs typeface="+mn-cs"/>
                </a:rPr>
                <a:t>Endusers</a:t>
              </a: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36" name="Picture 35">
              <a:extLst>
                <a:ext uri="{FF2B5EF4-FFF2-40B4-BE49-F238E27FC236}">
                  <a16:creationId xmlns:a16="http://schemas.microsoft.com/office/drawing/2014/main" id="{57B2BCA1-F1DC-4FA4-A370-CA7940DE3F75}"/>
                </a:ext>
              </a:extLst>
            </p:cNvPr>
            <p:cNvPicPr>
              <a:picLocks noChangeAspect="1"/>
            </p:cNvPicPr>
            <p:nvPr/>
          </p:nvPicPr>
          <p:blipFill>
            <a:blip r:embed="rId4"/>
            <a:stretch>
              <a:fillRect/>
            </a:stretch>
          </p:blipFill>
          <p:spPr>
            <a:xfrm>
              <a:off x="3779549" y="5404909"/>
              <a:ext cx="3712505" cy="1123950"/>
            </a:xfrm>
            <a:prstGeom prst="rect">
              <a:avLst/>
            </a:prstGeom>
            <a:ln>
              <a:noFill/>
            </a:ln>
          </p:spPr>
        </p:pic>
      </p:grpSp>
      <p:sp>
        <p:nvSpPr>
          <p:cNvPr id="37" name="Rectangle 36">
            <a:extLst>
              <a:ext uri="{FF2B5EF4-FFF2-40B4-BE49-F238E27FC236}">
                <a16:creationId xmlns:a16="http://schemas.microsoft.com/office/drawing/2014/main" id="{18E58E89-CD1A-414E-9A5B-29293299D1C5}"/>
              </a:ext>
            </a:extLst>
          </p:cNvPr>
          <p:cNvSpPr/>
          <p:nvPr/>
        </p:nvSpPr>
        <p:spPr>
          <a:xfrm>
            <a:off x="588263" y="1461253"/>
            <a:ext cx="5253737" cy="1938992"/>
          </a:xfrm>
          <a:prstGeom prst="rect">
            <a:avLst/>
          </a:prstGeom>
          <a:solidFill>
            <a:srgbClr val="FFFFFF"/>
          </a:solidFill>
          <a:ln w="12700">
            <a:solidFill>
              <a:schemeClr val="accent4"/>
            </a:solidFill>
          </a:ln>
          <a:effectLst/>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TABLE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[Employee]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COLUMN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1200" b="0" i="0" u="none" strike="noStrike" kern="0" cap="none" spc="0" normalizeH="0" baseline="0" noProof="0" err="1">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SocialSecurityNumber</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ADD MASKED WITH</a:t>
            </a:r>
            <a:r>
              <a:rPr kumimoji="0" lang="en-US" sz="1200" b="0" i="0" u="none" strike="noStrike" kern="0" cap="none" spc="0" normalizeH="0" baseline="0" noProof="0">
                <a:ln>
                  <a:noFill/>
                </a:ln>
                <a:solidFill>
                  <a:srgbClr val="505050"/>
                </a:solidFill>
                <a:effectLst/>
                <a:uLnTx/>
                <a:uFillTx/>
                <a:latin typeface="Segoe UI"/>
                <a:ea typeface="+mn-ea"/>
                <a:cs typeface="+mn-cs"/>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(FUNCTION =</a:t>
            </a:r>
            <a:r>
              <a:rPr kumimoji="0" lang="en-US" sz="1200" b="0" i="0" u="none" strike="noStrike" kern="0" cap="none" spc="0" normalizeH="0" baseline="0" noProof="0">
                <a:ln>
                  <a:noFill/>
                </a:ln>
                <a:solidFill>
                  <a:srgbClr val="505050"/>
                </a:solidFill>
                <a:effectLst/>
                <a:uLnTx/>
                <a:uFillTx/>
                <a:latin typeface="Segoe UI"/>
                <a:ea typeface="+mn-ea"/>
                <a:cs typeface="+mn-cs"/>
              </a:rPr>
              <a:t>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'Partial(0,"XXX-XX-",2)'</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TABLE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[Employee]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COLUMN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[Email]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ADD MASKED WITH (FUNCTION =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‘EMAIL()’</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TABLE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[Employee]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COLUMN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[Salary]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ADD MASKED WITH (FUNCTION =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‘RANDOM(1,20000)</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GRANT UNMASK to </a:t>
            </a:r>
            <a:r>
              <a:rPr kumimoji="0" lang="en-US" sz="1200" b="0" i="0" u="none" strike="noStrike" kern="0" cap="none" spc="0" normalizeH="0" baseline="0" noProof="0" err="1">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DataOfficers</a:t>
            </a:r>
            <a:endPar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endParaRPr>
          </a:p>
        </p:txBody>
      </p:sp>
      <p:sp>
        <p:nvSpPr>
          <p:cNvPr id="30" name="Rectangle 29">
            <a:extLst>
              <a:ext uri="{FF2B5EF4-FFF2-40B4-BE49-F238E27FC236}">
                <a16:creationId xmlns:a16="http://schemas.microsoft.com/office/drawing/2014/main" id="{A0F16E96-9AA9-406B-B473-A51737C83EFB}"/>
              </a:ext>
            </a:extLst>
          </p:cNvPr>
          <p:cNvSpPr/>
          <p:nvPr/>
        </p:nvSpPr>
        <p:spPr bwMode="auto">
          <a:xfrm>
            <a:off x="584200" y="3737281"/>
            <a:ext cx="8627264" cy="1750841"/>
          </a:xfrm>
          <a:prstGeom prst="rect">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4DE9FDDE-9DEA-4796-9F61-693A5FC535F8}"/>
              </a:ext>
            </a:extLst>
          </p:cNvPr>
          <p:cNvPicPr>
            <a:picLocks noChangeAspect="1"/>
          </p:cNvPicPr>
          <p:nvPr/>
        </p:nvPicPr>
        <p:blipFill>
          <a:blip r:embed="rId5"/>
          <a:stretch>
            <a:fillRect/>
          </a:stretch>
        </p:blipFill>
        <p:spPr>
          <a:xfrm>
            <a:off x="6900787" y="1430530"/>
            <a:ext cx="4464303" cy="1984955"/>
          </a:xfrm>
          <a:prstGeom prst="rect">
            <a:avLst/>
          </a:prstGeom>
          <a:ln w="12700">
            <a:solidFill>
              <a:schemeClr val="accent4"/>
            </a:solidFill>
          </a:ln>
          <a:effectLst/>
        </p:spPr>
      </p:pic>
      <p:grpSp>
        <p:nvGrpSpPr>
          <p:cNvPr id="48" name="Group 47">
            <a:extLst>
              <a:ext uri="{FF2B5EF4-FFF2-40B4-BE49-F238E27FC236}">
                <a16:creationId xmlns:a16="http://schemas.microsoft.com/office/drawing/2014/main" id="{8DAA999C-FDE7-1948-B273-B735035DF2F5}"/>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33847D-3500-A64E-84A4-2A622495F755}"/>
                </a:ext>
              </a:extLst>
            </p:cNvPr>
            <p:cNvGrpSpPr/>
            <p:nvPr/>
          </p:nvGrpSpPr>
          <p:grpSpPr>
            <a:xfrm>
              <a:off x="662352" y="6402347"/>
              <a:ext cx="10137481" cy="138500"/>
              <a:chOff x="662352" y="6316085"/>
              <a:chExt cx="10137481" cy="138500"/>
            </a:xfrm>
          </p:grpSpPr>
          <p:sp>
            <p:nvSpPr>
              <p:cNvPr id="72" name="TextBox 71">
                <a:extLst>
                  <a:ext uri="{FF2B5EF4-FFF2-40B4-BE49-F238E27FC236}">
                    <a16:creationId xmlns:a16="http://schemas.microsoft.com/office/drawing/2014/main" id="{5526A638-4445-2C4A-98AB-3FFF7B375B6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3" name="TextBox 72">
                <a:extLst>
                  <a:ext uri="{FF2B5EF4-FFF2-40B4-BE49-F238E27FC236}">
                    <a16:creationId xmlns:a16="http://schemas.microsoft.com/office/drawing/2014/main" id="{F2037266-38E8-A341-9F6A-FB43F29D0E6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4" name="TextBox 73">
                <a:extLst>
                  <a:ext uri="{FF2B5EF4-FFF2-40B4-BE49-F238E27FC236}">
                    <a16:creationId xmlns:a16="http://schemas.microsoft.com/office/drawing/2014/main" id="{D1897135-BC06-164B-BB92-9D6D13CBED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5" name="TextBox 74">
                <a:extLst>
                  <a:ext uri="{FF2B5EF4-FFF2-40B4-BE49-F238E27FC236}">
                    <a16:creationId xmlns:a16="http://schemas.microsoft.com/office/drawing/2014/main" id="{E1B91DA8-85D6-A64A-AC5B-13CC37652776}"/>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6" name="TextBox 75">
                <a:extLst>
                  <a:ext uri="{FF2B5EF4-FFF2-40B4-BE49-F238E27FC236}">
                    <a16:creationId xmlns:a16="http://schemas.microsoft.com/office/drawing/2014/main" id="{BF78D1C1-53B2-274C-A7D8-3D3142B27FB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7" name="TextBox 76">
                <a:extLst>
                  <a:ext uri="{FF2B5EF4-FFF2-40B4-BE49-F238E27FC236}">
                    <a16:creationId xmlns:a16="http://schemas.microsoft.com/office/drawing/2014/main" id="{21833129-F4A9-6847-94B3-B230AC1079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AB801CE8-7970-2649-86EF-1F9DF632DFE9}"/>
                </a:ext>
              </a:extLst>
            </p:cNvPr>
            <p:cNvGrpSpPr/>
            <p:nvPr/>
          </p:nvGrpSpPr>
          <p:grpSpPr>
            <a:xfrm>
              <a:off x="0" y="6215635"/>
              <a:ext cx="11444140" cy="131976"/>
              <a:chOff x="0" y="6058468"/>
              <a:chExt cx="11444140" cy="131976"/>
            </a:xfrm>
          </p:grpSpPr>
          <p:cxnSp>
            <p:nvCxnSpPr>
              <p:cNvPr id="65" name="Straight Arrow Connector 64">
                <a:extLst>
                  <a:ext uri="{FF2B5EF4-FFF2-40B4-BE49-F238E27FC236}">
                    <a16:creationId xmlns:a16="http://schemas.microsoft.com/office/drawing/2014/main" id="{37D01E0F-8C00-FF4D-BF99-EACB22E90C5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4A13CEF-B213-AE4D-8F9E-071008019B0E}"/>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FADAD16E-9BB6-5E4B-88DE-4C2491A31905}"/>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4F4D0BFE-3107-0D44-855F-4A10F812A5F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D2196F8E-50B8-4343-8D69-5FC1C05787D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029F4AB8-12C3-8947-985F-23BC384B05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D8E13E5A-1281-4F46-BF7F-558F40A7CC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0777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Setup and configure data protection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75685"/>
            <a:ext cx="10435272" cy="1415772"/>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cs typeface="+mn-cs"/>
              </a:rPr>
              <a:t>Ensure applications force connection encryption</a:t>
            </a:r>
          </a:p>
          <a:p>
            <a:pPr>
              <a:buClr>
                <a:schemeClr val="accent1"/>
              </a:buClr>
              <a:buSzPct val="100000"/>
              <a:buFont typeface="Wingdings" panose="05000000000000000000" pitchFamily="2" charset="2"/>
              <a:buChar char="ü"/>
            </a:pPr>
            <a:r>
              <a:rPr lang="en-US" sz="2000">
                <a:solidFill>
                  <a:schemeClr val="tx1"/>
                </a:solidFill>
                <a:latin typeface="+mn-lt"/>
                <a:cs typeface="+mn-cs"/>
              </a:rPr>
              <a:t>Evaluate use of TDE</a:t>
            </a:r>
          </a:p>
          <a:p>
            <a:pPr>
              <a:buClr>
                <a:schemeClr val="accent1"/>
              </a:buClr>
              <a:buSzPct val="100000"/>
              <a:buFont typeface="Wingdings" panose="05000000000000000000" pitchFamily="2" charset="2"/>
              <a:buChar char="ü"/>
            </a:pPr>
            <a:r>
              <a:rPr lang="en-US" sz="2000">
                <a:solidFill>
                  <a:schemeClr val="tx1"/>
                </a:solidFill>
                <a:latin typeface="+mn-lt"/>
                <a:cs typeface="+mn-cs"/>
              </a:rPr>
              <a:t>Take advantage of Dynamic Data Masking</a:t>
            </a:r>
          </a:p>
          <a:p>
            <a:pPr>
              <a:buClr>
                <a:schemeClr val="accent1"/>
              </a:buClr>
              <a:buSzPct val="100000"/>
              <a:buFont typeface="Wingdings" panose="05000000000000000000" pitchFamily="2" charset="2"/>
              <a:buChar char="ü"/>
            </a:pPr>
            <a:r>
              <a:rPr lang="en-US" sz="2000">
                <a:solidFill>
                  <a:schemeClr val="tx1"/>
                </a:solidFill>
                <a:latin typeface="+mn-lt"/>
                <a:cs typeface="+mn-cs"/>
              </a:rPr>
              <a:t>Setup Always Encrypted for advanced protection</a:t>
            </a:r>
          </a:p>
        </p:txBody>
      </p:sp>
      <p:grpSp>
        <p:nvGrpSpPr>
          <p:cNvPr id="64" name="Group 63">
            <a:extLst>
              <a:ext uri="{FF2B5EF4-FFF2-40B4-BE49-F238E27FC236}">
                <a16:creationId xmlns:a16="http://schemas.microsoft.com/office/drawing/2014/main" id="{A188CE4B-7E90-6140-9BF9-DAF8C2B40375}"/>
              </a:ext>
            </a:extLst>
          </p:cNvPr>
          <p:cNvGrpSpPr/>
          <p:nvPr/>
        </p:nvGrpSpPr>
        <p:grpSpPr>
          <a:xfrm>
            <a:off x="0" y="6215635"/>
            <a:ext cx="11444140" cy="325212"/>
            <a:chOff x="0" y="6215635"/>
            <a:chExt cx="11444140" cy="325212"/>
          </a:xfrm>
        </p:grpSpPr>
        <p:grpSp>
          <p:nvGrpSpPr>
            <p:cNvPr id="65" name="Group 64">
              <a:extLst>
                <a:ext uri="{FF2B5EF4-FFF2-40B4-BE49-F238E27FC236}">
                  <a16:creationId xmlns:a16="http://schemas.microsoft.com/office/drawing/2014/main" id="{35943BD8-ACD5-CB44-B8EF-076697B13E9D}"/>
                </a:ext>
              </a:extLst>
            </p:cNvPr>
            <p:cNvGrpSpPr/>
            <p:nvPr/>
          </p:nvGrpSpPr>
          <p:grpSpPr>
            <a:xfrm>
              <a:off x="662352" y="6402347"/>
              <a:ext cx="10137481" cy="138500"/>
              <a:chOff x="662352" y="6316085"/>
              <a:chExt cx="10137481" cy="138500"/>
            </a:xfrm>
          </p:grpSpPr>
          <p:sp>
            <p:nvSpPr>
              <p:cNvPr id="74" name="TextBox 73">
                <a:extLst>
                  <a:ext uri="{FF2B5EF4-FFF2-40B4-BE49-F238E27FC236}">
                    <a16:creationId xmlns:a16="http://schemas.microsoft.com/office/drawing/2014/main" id="{34E818F0-8BBA-E64E-A08F-2F41C4103DE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5" name="TextBox 74">
                <a:extLst>
                  <a:ext uri="{FF2B5EF4-FFF2-40B4-BE49-F238E27FC236}">
                    <a16:creationId xmlns:a16="http://schemas.microsoft.com/office/drawing/2014/main" id="{6B2AF17D-68E9-4E40-B2ED-305CC7C219B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6" name="TextBox 75">
                <a:extLst>
                  <a:ext uri="{FF2B5EF4-FFF2-40B4-BE49-F238E27FC236}">
                    <a16:creationId xmlns:a16="http://schemas.microsoft.com/office/drawing/2014/main" id="{FEBF6309-0DEB-574E-9FAF-4B7B660C9C8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7" name="TextBox 76">
                <a:extLst>
                  <a:ext uri="{FF2B5EF4-FFF2-40B4-BE49-F238E27FC236}">
                    <a16:creationId xmlns:a16="http://schemas.microsoft.com/office/drawing/2014/main" id="{BC32CBD0-283D-834E-B108-D189938C94A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8" name="TextBox 77">
                <a:extLst>
                  <a:ext uri="{FF2B5EF4-FFF2-40B4-BE49-F238E27FC236}">
                    <a16:creationId xmlns:a16="http://schemas.microsoft.com/office/drawing/2014/main" id="{AB2C0D02-FFB1-2B43-9E72-B9752B55B9C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9" name="TextBox 78">
                <a:extLst>
                  <a:ext uri="{FF2B5EF4-FFF2-40B4-BE49-F238E27FC236}">
                    <a16:creationId xmlns:a16="http://schemas.microsoft.com/office/drawing/2014/main" id="{C816DE57-084C-3E47-81F7-C3E61011972D}"/>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66" name="Group 65">
              <a:extLst>
                <a:ext uri="{FF2B5EF4-FFF2-40B4-BE49-F238E27FC236}">
                  <a16:creationId xmlns:a16="http://schemas.microsoft.com/office/drawing/2014/main" id="{22DC2B4E-4A95-6444-AABA-DDFC6C0F456C}"/>
                </a:ext>
              </a:extLst>
            </p:cNvPr>
            <p:cNvGrpSpPr/>
            <p:nvPr/>
          </p:nvGrpSpPr>
          <p:grpSpPr>
            <a:xfrm>
              <a:off x="0" y="6215635"/>
              <a:ext cx="11444140" cy="131976"/>
              <a:chOff x="0" y="6058468"/>
              <a:chExt cx="11444140" cy="131976"/>
            </a:xfrm>
          </p:grpSpPr>
          <p:cxnSp>
            <p:nvCxnSpPr>
              <p:cNvPr id="67" name="Straight Arrow Connector 66">
                <a:extLst>
                  <a:ext uri="{FF2B5EF4-FFF2-40B4-BE49-F238E27FC236}">
                    <a16:creationId xmlns:a16="http://schemas.microsoft.com/office/drawing/2014/main" id="{8B08CA29-3794-DC47-8455-28355ACBC72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E843F313-696E-854A-9F7A-7F5AAA760E2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0A63ABE6-B8A8-B744-9E45-2C28A167C41B}"/>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1387A209-BD76-EA4E-A211-0784ED58342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3446DF11-ED52-AD48-AB81-634D62CCCC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B8EB7838-9582-8147-8113-8DB31A9A4F8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15CE39E-4FFF-F643-8FF5-D4478A260823}"/>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897028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lnSpcReduction="10000"/>
          </a:bodyPr>
          <a:lstStyle/>
          <a:p>
            <a:pPr lvl="0" defTabSz="932742">
              <a:lnSpc>
                <a:spcPct val="90000"/>
              </a:lnSpc>
              <a:spcAft>
                <a:spcPts val="600"/>
              </a:spcAft>
              <a:buSzPct val="90000"/>
            </a:pPr>
            <a:r>
              <a:rPr lang="en-US" sz="1800">
                <a:solidFill>
                  <a:prstClr val="white"/>
                </a:solidFill>
              </a:rPr>
              <a:t>How can you manage who has access to view masked data?</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You can't. Only the server admin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You can GRANT or REVOKE the UNMASK </a:t>
            </a:r>
          </a:p>
          <a:p>
            <a:pPr lvl="0" defTabSz="932742">
              <a:lnSpc>
                <a:spcPct val="90000"/>
              </a:lnSpc>
              <a:spcAft>
                <a:spcPts val="600"/>
              </a:spcAft>
              <a:buSzPct val="90000"/>
            </a:pPr>
            <a:r>
              <a:rPr lang="en-US" sz="1800">
                <a:solidFill>
                  <a:prstClr val="white"/>
                </a:solidFill>
              </a:rPr>
              <a:t>    capability with T-SQL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Anyone who can query masked data can view </a:t>
            </a:r>
          </a:p>
          <a:p>
            <a:pPr lvl="0" defTabSz="932742">
              <a:lnSpc>
                <a:spcPct val="90000"/>
              </a:lnSpc>
              <a:spcAft>
                <a:spcPts val="600"/>
              </a:spcAft>
              <a:buSzPct val="90000"/>
            </a:pPr>
            <a:r>
              <a:rPr lang="en-US" sz="1800">
                <a:solidFill>
                  <a:prstClr val="white"/>
                </a:solidFill>
              </a:rPr>
              <a:t>    masked data</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You can use the ADD MASKED WITH T-SQL to </a:t>
            </a:r>
          </a:p>
          <a:p>
            <a:pPr lvl="0" defTabSz="932742">
              <a:lnSpc>
                <a:spcPct val="90000"/>
              </a:lnSpc>
              <a:spcAft>
                <a:spcPts val="600"/>
              </a:spcAft>
              <a:buSzPct val="90000"/>
            </a:pPr>
            <a:r>
              <a:rPr lang="en-US" sz="1800">
                <a:solidFill>
                  <a:prstClr val="white"/>
                </a:solidFill>
              </a:rPr>
              <a:t>    allow certain users access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When doing equality comparisons on encrypted data with Always Encrypted, which operators are currently supported in Azure SQL?</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JOIN</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GROUP BY</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DISTINCT</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B6003DA7-ABC5-4233-98B9-944DCD2CF202}"/>
              </a:ext>
            </a:extLst>
          </p:cNvPr>
          <p:cNvSpPr/>
          <p:nvPr/>
        </p:nvSpPr>
        <p:spPr bwMode="auto">
          <a:xfrm>
            <a:off x="444697" y="3275837"/>
            <a:ext cx="5039829" cy="7785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2990ACC-ACB0-43EF-B919-C2ED99AE76F4}"/>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57019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Auditing in Azure SQL</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6266"/>
            <a:ext cx="10434638" cy="3801041"/>
          </a:xfrm>
        </p:spPr>
        <p:txBody>
          <a:bodyPr/>
          <a:lstStyle/>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Audit Azure Level Activities with Azure Monitor Logs</a:t>
            </a:r>
          </a:p>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SQL Server Audit used for Azure SQL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Logs stored in Azure Blob Storage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Azure Monitor Logs and Event Hub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Failure or Continue options (but not Shutdown)</a:t>
            </a:r>
          </a:p>
          <a:p>
            <a:pPr marL="0" indent="0">
              <a:spcBef>
                <a:spcPts val="0"/>
              </a:spcBef>
              <a:spcAft>
                <a:spcPts val="600"/>
              </a:spcAft>
              <a:buClr>
                <a:schemeClr val="accent1"/>
              </a:buClr>
              <a:buSzPct val="100000"/>
              <a:buNone/>
            </a:pPr>
            <a:r>
              <a:rPr lang="en-US" sz="2000">
                <a:solidFill>
                  <a:schemeClr val="tx1"/>
                </a:solidFill>
                <a:latin typeface="+mn-lt"/>
              </a:rPr>
              <a:t>Azure SQL Auditing for 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Powered by SQL Server Audit</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Server and Database Audit Action Groups and Actions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Store and Analyze Audits:</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Log Analytics with </a:t>
            </a:r>
            <a:r>
              <a:rPr lang="en-US" sz="1200" b="1">
                <a:solidFill>
                  <a:schemeClr val="tx1"/>
                </a:solidFill>
              </a:rPr>
              <a:t>Dashboard</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Storage account</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Event Hubs</a:t>
            </a:r>
          </a:p>
        </p:txBody>
      </p:sp>
      <p:grpSp>
        <p:nvGrpSpPr>
          <p:cNvPr id="48" name="Group 47">
            <a:extLst>
              <a:ext uri="{FF2B5EF4-FFF2-40B4-BE49-F238E27FC236}">
                <a16:creationId xmlns:a16="http://schemas.microsoft.com/office/drawing/2014/main" id="{82CFB63A-5556-024E-A6AF-F93ACD51C48D}"/>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89A639-CE87-6A4A-AC18-C4C951AD9CC5}"/>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6206D0B-4048-4A45-AF57-9B5E75593E6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DB68B3C8-C8A4-D14A-AC95-8F16DE6D8B28}"/>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5D240E97-7DA6-AD41-98CF-065142ACC56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6A24F10D-0D60-C540-9492-D400C00A848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D3BD532D-E50C-4045-90CC-B5E6BEDF476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939E1FB0-AE60-904F-AA47-BA956ED03EF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A2990878-8263-1146-8938-561F57522E0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27D404F-CA53-4746-AC2A-2082ECBFBC7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5C8F9AA7-DDA8-E74C-AA86-5EE4E53A48D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5F22A5D-8FD9-8543-92EB-70D434C399A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1C23A5BE-63B8-CB42-880E-8AD5B38C4BF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E86760DA-8726-5446-AD06-8722A19AFDF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B62043C1-8C1D-9140-9FB3-54645A59D219}"/>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4165EBB-8DC2-F144-8CAC-4B1DF212223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6315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Monitoring and managing security</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94617"/>
            <a:ext cx="11468100" cy="3924151"/>
          </a:xfrm>
        </p:spPr>
        <p:txBody>
          <a:bodyPr vert="horz" wrap="square" lIns="0" tIns="0" rIns="0" bIns="0" rtlCol="0" anchor="t">
            <a:spAutoFit/>
          </a:bodyPr>
          <a:lstStyle/>
          <a:p>
            <a:pPr marL="0" indent="0">
              <a:spcBef>
                <a:spcPts val="0"/>
              </a:spcBef>
              <a:spcAft>
                <a:spcPts val="600"/>
              </a:spcAft>
              <a:buNone/>
            </a:pPr>
            <a:r>
              <a:rPr lang="en-US" sz="2000">
                <a:solidFill>
                  <a:schemeClr val="tx1"/>
                </a:solidFill>
                <a:latin typeface="+mn-lt"/>
                <a:cs typeface="Segoe UI Semilight"/>
              </a:rPr>
              <a:t>Use Activity Logs and RBAC auditing for Azure monitoring</a:t>
            </a:r>
          </a:p>
          <a:p>
            <a:pPr marL="0" indent="0">
              <a:spcBef>
                <a:spcPts val="0"/>
              </a:spcBef>
              <a:spcAft>
                <a:spcPts val="600"/>
              </a:spcAft>
              <a:buNone/>
            </a:pPr>
            <a:r>
              <a:rPr lang="en-US" sz="2000">
                <a:solidFill>
                  <a:schemeClr val="tx1"/>
                </a:solidFill>
                <a:latin typeface="+mn-lt"/>
                <a:cs typeface="Segoe UI Semilight"/>
              </a:rPr>
              <a:t>Azure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SQL Server Audit for Azure Managed Instance</a:t>
            </a:r>
            <a:endParaRPr lang="en-US" sz="1600">
              <a:solidFill>
                <a:schemeClr val="tx1"/>
              </a:solidFill>
              <a:cs typeface="Segoe UI"/>
            </a:endParaRP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Engine can track for failed/successful logins in Azure Managed Instance</a:t>
            </a:r>
            <a:endParaRPr lang="en-US" sz="16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Azure SQL Auditing for Azure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DMVs, Metrics, and Alerts to monitor security events for Azure Database</a:t>
            </a:r>
          </a:p>
          <a:p>
            <a:pPr marL="923925" lvl="2" indent="-233363">
              <a:spcBef>
                <a:spcPts val="0"/>
              </a:spcBef>
              <a:spcAft>
                <a:spcPts val="600"/>
              </a:spcAft>
              <a:buClr>
                <a:schemeClr val="accent1"/>
              </a:buClr>
              <a:buSzPct val="100000"/>
              <a:buFont typeface="Arial" panose="020B0604020202020204" pitchFamily="34" charset="0"/>
              <a:buChar char="•"/>
            </a:pPr>
            <a:r>
              <a:rPr lang="en-US" sz="1200" err="1">
                <a:solidFill>
                  <a:schemeClr val="tx1"/>
                </a:solidFill>
              </a:rPr>
              <a:t>sys.event_log</a:t>
            </a:r>
            <a:endParaRPr lang="en-US" sz="1200">
              <a:solidFill>
                <a:schemeClr val="tx1"/>
              </a:solidFill>
            </a:endParaRP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Successful or Failed Connections</a:t>
            </a:r>
            <a:endParaRPr lang="en-US" sz="1200">
              <a:solidFill>
                <a:schemeClr val="tx1"/>
              </a:solidFill>
              <a:cs typeface="Segoe UI"/>
            </a:endParaRP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Blocked by Firewall</a:t>
            </a:r>
            <a:endParaRPr lang="en-US" sz="12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Setup alerts for Advanced Threat Protection</a:t>
            </a:r>
          </a:p>
          <a:p>
            <a:pPr marL="0" indent="0">
              <a:spcBef>
                <a:spcPts val="0"/>
              </a:spcBef>
              <a:spcAft>
                <a:spcPts val="600"/>
              </a:spcAft>
              <a:buNone/>
            </a:pPr>
            <a:r>
              <a:rPr lang="en-US" sz="2000">
                <a:solidFill>
                  <a:schemeClr val="tx1"/>
                </a:solidFill>
                <a:latin typeface="+mn-lt"/>
                <a:cs typeface="Segoe UI Semilight"/>
              </a:rPr>
              <a:t>Monitor Azure Security Center</a:t>
            </a:r>
          </a:p>
        </p:txBody>
      </p:sp>
      <p:grpSp>
        <p:nvGrpSpPr>
          <p:cNvPr id="48" name="Group 47">
            <a:extLst>
              <a:ext uri="{FF2B5EF4-FFF2-40B4-BE49-F238E27FC236}">
                <a16:creationId xmlns:a16="http://schemas.microsoft.com/office/drawing/2014/main" id="{DA32F27D-AF5F-8C43-9028-A037962D5F90}"/>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2C86CF0F-3223-9843-AC6E-FE1FBFA35AC6}"/>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274C6A7-3BEB-CF46-AC4B-749E9C84832C}"/>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2FC22EC-5B51-064B-83FF-166D1E81C986}"/>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161A94A6-3EAB-634E-A677-39862F2B4E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782E5594-E4D5-D847-89DF-4759BB7C25E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E6889B7F-F8CF-1B4C-AF40-18F66C709AE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2774EDC4-CA30-3147-8CA6-0F4828D462A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5E1E29E8-A592-E849-A382-4D5C4FDA3342}"/>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75F251E0-2A99-CC44-B420-DC42C101AE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2E8BFB9-FFC6-DF41-A0ED-6791460B3D5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CBBFFCB2-0C99-1943-818C-0CC18020EA6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42105E30-8975-A14E-A757-495F80AEBAF1}"/>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229FD5ED-5680-0647-A0A2-07C8CB3AD16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A7A07B44-1940-E948-A73A-83C9F1CD0B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A468BE-56D7-C948-A509-5D3ADFDDB2AC}"/>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7368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Advanced data security</a:t>
            </a:r>
          </a:p>
        </p:txBody>
      </p:sp>
      <p:pic>
        <p:nvPicPr>
          <p:cNvPr id="31" name="Picture 30" descr="A screenshot of a cell phone&#10;&#10;Description automatically generated">
            <a:extLst>
              <a:ext uri="{FF2B5EF4-FFF2-40B4-BE49-F238E27FC236}">
                <a16:creationId xmlns:a16="http://schemas.microsoft.com/office/drawing/2014/main" id="{0688789B-CE03-4587-B3D3-0221AB500721}"/>
              </a:ext>
            </a:extLst>
          </p:cNvPr>
          <p:cNvPicPr>
            <a:picLocks noChangeAspect="1"/>
          </p:cNvPicPr>
          <p:nvPr/>
        </p:nvPicPr>
        <p:blipFill>
          <a:blip r:embed="rId3"/>
          <a:stretch>
            <a:fillRect/>
          </a:stretch>
        </p:blipFill>
        <p:spPr>
          <a:xfrm>
            <a:off x="588262" y="1439454"/>
            <a:ext cx="11022583" cy="3710500"/>
          </a:xfrm>
          <a:prstGeom prst="rect">
            <a:avLst/>
          </a:prstGeom>
        </p:spPr>
      </p:pic>
      <p:grpSp>
        <p:nvGrpSpPr>
          <p:cNvPr id="35" name="Group 34">
            <a:extLst>
              <a:ext uri="{FF2B5EF4-FFF2-40B4-BE49-F238E27FC236}">
                <a16:creationId xmlns:a16="http://schemas.microsoft.com/office/drawing/2014/main" id="{50B19B71-F59A-46E0-80FB-82B0656C5E72}"/>
              </a:ext>
            </a:extLst>
          </p:cNvPr>
          <p:cNvGrpSpPr/>
          <p:nvPr/>
        </p:nvGrpSpPr>
        <p:grpSpPr>
          <a:xfrm>
            <a:off x="0" y="6215635"/>
            <a:ext cx="11444140" cy="325212"/>
            <a:chOff x="0" y="6215635"/>
            <a:chExt cx="11444140" cy="325212"/>
          </a:xfrm>
        </p:grpSpPr>
        <p:grpSp>
          <p:nvGrpSpPr>
            <p:cNvPr id="36" name="Group 35">
              <a:extLst>
                <a:ext uri="{FF2B5EF4-FFF2-40B4-BE49-F238E27FC236}">
                  <a16:creationId xmlns:a16="http://schemas.microsoft.com/office/drawing/2014/main" id="{AC23800D-8AAA-426F-BC79-C5DD4E3BC247}"/>
                </a:ext>
              </a:extLst>
            </p:cNvPr>
            <p:cNvGrpSpPr/>
            <p:nvPr/>
          </p:nvGrpSpPr>
          <p:grpSpPr>
            <a:xfrm>
              <a:off x="662352" y="6402347"/>
              <a:ext cx="10137481" cy="138500"/>
              <a:chOff x="662352" y="6316085"/>
              <a:chExt cx="10137481" cy="138500"/>
            </a:xfrm>
          </p:grpSpPr>
          <p:sp>
            <p:nvSpPr>
              <p:cNvPr id="45" name="TextBox 44">
                <a:extLst>
                  <a:ext uri="{FF2B5EF4-FFF2-40B4-BE49-F238E27FC236}">
                    <a16:creationId xmlns:a16="http://schemas.microsoft.com/office/drawing/2014/main" id="{27CF9156-781E-4D30-ACA9-AF358107485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AF61E5FB-1AD9-48BD-97DD-23F9A38883D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47" name="TextBox 46">
                <a:extLst>
                  <a:ext uri="{FF2B5EF4-FFF2-40B4-BE49-F238E27FC236}">
                    <a16:creationId xmlns:a16="http://schemas.microsoft.com/office/drawing/2014/main" id="{883A3ECB-EAD3-4BA3-B966-3A03A9276602}"/>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48" name="TextBox 47">
                <a:extLst>
                  <a:ext uri="{FF2B5EF4-FFF2-40B4-BE49-F238E27FC236}">
                    <a16:creationId xmlns:a16="http://schemas.microsoft.com/office/drawing/2014/main" id="{7F5C150B-3399-43FE-B7A3-9A7824122415}"/>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49" name="TextBox 48">
                <a:extLst>
                  <a:ext uri="{FF2B5EF4-FFF2-40B4-BE49-F238E27FC236}">
                    <a16:creationId xmlns:a16="http://schemas.microsoft.com/office/drawing/2014/main" id="{1A6A06BA-2B06-4F7C-8DB1-A57DB973ED8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3EA268B1-B632-46B0-8672-D32168AAD22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37" name="Group 36">
              <a:extLst>
                <a:ext uri="{FF2B5EF4-FFF2-40B4-BE49-F238E27FC236}">
                  <a16:creationId xmlns:a16="http://schemas.microsoft.com/office/drawing/2014/main" id="{1FD61255-B6BB-4573-9B26-881D096D6C78}"/>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5A762810-97F5-4BD5-9138-4C1FA15DB0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0564B9A-69FA-485F-8A92-8DA484FBD2E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A5883F82-5940-4088-81C4-07ACBBB5336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3331758-7D39-4B8B-87E3-D7879882F6C5}"/>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6D9D8A7-4D63-4F80-8062-4C43434F673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D5987750-B283-4973-954A-9953E48AA3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4F9758C8-A512-4F9E-8F67-D5815B195FA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542263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E33606-6546-EF41-94F2-E2EED6E5DE7A}"/>
              </a:ext>
            </a:extLst>
          </p:cNvPr>
          <p:cNvGrpSpPr/>
          <p:nvPr/>
        </p:nvGrpSpPr>
        <p:grpSpPr>
          <a:xfrm>
            <a:off x="1053532" y="3121080"/>
            <a:ext cx="4123286" cy="2454646"/>
            <a:chOff x="1615906" y="1586943"/>
            <a:chExt cx="502527" cy="299161"/>
          </a:xfrm>
          <a:solidFill>
            <a:schemeClr val="accent5"/>
          </a:solidFill>
        </p:grpSpPr>
        <p:sp>
          <p:nvSpPr>
            <p:cNvPr id="271" name="Freeform: Shape 177">
              <a:extLst>
                <a:ext uri="{FF2B5EF4-FFF2-40B4-BE49-F238E27FC236}">
                  <a16:creationId xmlns:a16="http://schemas.microsoft.com/office/drawing/2014/main" id="{EA42D408-4112-6840-8D0A-D407BF2F2FE4}"/>
                </a:ext>
              </a:extLst>
            </p:cNvPr>
            <p:cNvSpPr/>
            <p:nvPr/>
          </p:nvSpPr>
          <p:spPr>
            <a:xfrm>
              <a:off x="1662625" y="1586943"/>
              <a:ext cx="299161" cy="299161"/>
            </a:xfrm>
            <a:custGeom>
              <a:avLst/>
              <a:gdLst>
                <a:gd name="connsiteX0" fmla="*/ 725805 w 725805"/>
                <a:gd name="connsiteY0" fmla="*/ 362902 h 725805"/>
                <a:gd name="connsiteX1" fmla="*/ 362902 w 725805"/>
                <a:gd name="connsiteY1" fmla="*/ 725805 h 725805"/>
                <a:gd name="connsiteX2" fmla="*/ 0 w 725805"/>
                <a:gd name="connsiteY2" fmla="*/ 362902 h 725805"/>
                <a:gd name="connsiteX3" fmla="*/ 362902 w 725805"/>
                <a:gd name="connsiteY3" fmla="*/ 0 h 725805"/>
                <a:gd name="connsiteX4" fmla="*/ 725805 w 725805"/>
                <a:gd name="connsiteY4" fmla="*/ 362902 h 725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 h="725805">
                  <a:moveTo>
                    <a:pt x="725805" y="362902"/>
                  </a:moveTo>
                  <a:cubicBezTo>
                    <a:pt x="725805" y="563328"/>
                    <a:pt x="563328" y="725805"/>
                    <a:pt x="362902" y="725805"/>
                  </a:cubicBezTo>
                  <a:cubicBezTo>
                    <a:pt x="162477" y="725805"/>
                    <a:pt x="0" y="563328"/>
                    <a:pt x="0" y="362902"/>
                  </a:cubicBezTo>
                  <a:cubicBezTo>
                    <a:pt x="0" y="162477"/>
                    <a:pt x="162477" y="0"/>
                    <a:pt x="362902" y="0"/>
                  </a:cubicBezTo>
                  <a:cubicBezTo>
                    <a:pt x="563328" y="0"/>
                    <a:pt x="725805" y="162477"/>
                    <a:pt x="725805" y="362902"/>
                  </a:cubicBezTo>
                  <a:close/>
                </a:path>
              </a:pathLst>
            </a:custGeom>
            <a:grpFill/>
            <a:ln w="9525" cap="flat">
              <a:noFill/>
              <a:prstDash val="solid"/>
              <a:miter/>
            </a:ln>
          </p:spPr>
          <p:txBody>
            <a:bodyPr rtlCol="0" anchor="ctr"/>
            <a:lstStyle/>
            <a:p>
              <a:endParaRPr lang="en-US"/>
            </a:p>
          </p:txBody>
        </p:sp>
        <p:sp>
          <p:nvSpPr>
            <p:cNvPr id="272" name="Freeform: Shape 178">
              <a:extLst>
                <a:ext uri="{FF2B5EF4-FFF2-40B4-BE49-F238E27FC236}">
                  <a16:creationId xmlns:a16="http://schemas.microsoft.com/office/drawing/2014/main" id="{3AD39950-D836-DF4E-B76E-34432078E5D6}"/>
                </a:ext>
              </a:extLst>
            </p:cNvPr>
            <p:cNvSpPr/>
            <p:nvPr/>
          </p:nvSpPr>
          <p:spPr>
            <a:xfrm>
              <a:off x="1615906" y="1776176"/>
              <a:ext cx="502527" cy="109928"/>
            </a:xfrm>
            <a:custGeom>
              <a:avLst/>
              <a:gdLst>
                <a:gd name="connsiteX0" fmla="*/ 1085850 w 1219199"/>
                <a:gd name="connsiteY0" fmla="*/ 266700 h 266699"/>
                <a:gd name="connsiteX1" fmla="*/ 133350 w 1219199"/>
                <a:gd name="connsiteY1" fmla="*/ 266700 h 266699"/>
                <a:gd name="connsiteX2" fmla="*/ 0 w 1219199"/>
                <a:gd name="connsiteY2" fmla="*/ 133350 h 266699"/>
                <a:gd name="connsiteX3" fmla="*/ 0 w 1219199"/>
                <a:gd name="connsiteY3" fmla="*/ 133350 h 266699"/>
                <a:gd name="connsiteX4" fmla="*/ 133350 w 1219199"/>
                <a:gd name="connsiteY4" fmla="*/ 0 h 266699"/>
                <a:gd name="connsiteX5" fmla="*/ 1085850 w 1219199"/>
                <a:gd name="connsiteY5" fmla="*/ 0 h 266699"/>
                <a:gd name="connsiteX6" fmla="*/ 1219200 w 1219199"/>
                <a:gd name="connsiteY6" fmla="*/ 133350 h 266699"/>
                <a:gd name="connsiteX7" fmla="*/ 1219200 w 1219199"/>
                <a:gd name="connsiteY7" fmla="*/ 133350 h 266699"/>
                <a:gd name="connsiteX8" fmla="*/ 1085850 w 1219199"/>
                <a:gd name="connsiteY8" fmla="*/ 266700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199" h="266699">
                  <a:moveTo>
                    <a:pt x="1085850" y="266700"/>
                  </a:moveTo>
                  <a:lnTo>
                    <a:pt x="133350" y="266700"/>
                  </a:lnTo>
                  <a:cubicBezTo>
                    <a:pt x="60008" y="266700"/>
                    <a:pt x="0" y="206692"/>
                    <a:pt x="0" y="133350"/>
                  </a:cubicBezTo>
                  <a:lnTo>
                    <a:pt x="0" y="133350"/>
                  </a:lnTo>
                  <a:cubicBezTo>
                    <a:pt x="0" y="60008"/>
                    <a:pt x="60008" y="0"/>
                    <a:pt x="133350" y="0"/>
                  </a:cubicBezTo>
                  <a:lnTo>
                    <a:pt x="1085850" y="0"/>
                  </a:lnTo>
                  <a:cubicBezTo>
                    <a:pt x="1159193" y="0"/>
                    <a:pt x="1219200" y="60008"/>
                    <a:pt x="1219200" y="133350"/>
                  </a:cubicBezTo>
                  <a:lnTo>
                    <a:pt x="1219200" y="133350"/>
                  </a:lnTo>
                  <a:cubicBezTo>
                    <a:pt x="1219200" y="207645"/>
                    <a:pt x="1159193" y="266700"/>
                    <a:pt x="1085850" y="266700"/>
                  </a:cubicBezTo>
                  <a:close/>
                </a:path>
              </a:pathLst>
            </a:custGeom>
            <a:grpFill/>
            <a:ln w="9525" cap="flat">
              <a:noFill/>
              <a:prstDash val="solid"/>
              <a:miter/>
            </a:ln>
          </p:spPr>
          <p:txBody>
            <a:bodyPr rtlCol="0" anchor="ctr"/>
            <a:lstStyle/>
            <a:p>
              <a:endParaRPr lang="en-US"/>
            </a:p>
          </p:txBody>
        </p:sp>
        <p:sp>
          <p:nvSpPr>
            <p:cNvPr id="290" name="Freeform: Shape 179">
              <a:extLst>
                <a:ext uri="{FF2B5EF4-FFF2-40B4-BE49-F238E27FC236}">
                  <a16:creationId xmlns:a16="http://schemas.microsoft.com/office/drawing/2014/main" id="{14CF6B1B-4BF5-2343-A7DA-ED6D206D592C}"/>
                </a:ext>
              </a:extLst>
            </p:cNvPr>
            <p:cNvSpPr/>
            <p:nvPr/>
          </p:nvSpPr>
          <p:spPr>
            <a:xfrm>
              <a:off x="1868740" y="1634447"/>
              <a:ext cx="201011" cy="201011"/>
            </a:xfrm>
            <a:custGeom>
              <a:avLst/>
              <a:gdLst>
                <a:gd name="connsiteX0" fmla="*/ 487680 w 487680"/>
                <a:gd name="connsiteY0" fmla="*/ 243840 h 487680"/>
                <a:gd name="connsiteX1" fmla="*/ 243840 w 487680"/>
                <a:gd name="connsiteY1" fmla="*/ 487680 h 487680"/>
                <a:gd name="connsiteX2" fmla="*/ 0 w 487680"/>
                <a:gd name="connsiteY2" fmla="*/ 243840 h 487680"/>
                <a:gd name="connsiteX3" fmla="*/ 243840 w 487680"/>
                <a:gd name="connsiteY3" fmla="*/ 0 h 487680"/>
                <a:gd name="connsiteX4" fmla="*/ 487680 w 487680"/>
                <a:gd name="connsiteY4" fmla="*/ 24384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 h="487680">
                  <a:moveTo>
                    <a:pt x="487680" y="243840"/>
                  </a:moveTo>
                  <a:cubicBezTo>
                    <a:pt x="487680" y="378509"/>
                    <a:pt x="378509" y="487680"/>
                    <a:pt x="243840" y="487680"/>
                  </a:cubicBezTo>
                  <a:cubicBezTo>
                    <a:pt x="109171" y="487680"/>
                    <a:pt x="0" y="378509"/>
                    <a:pt x="0" y="243840"/>
                  </a:cubicBezTo>
                  <a:cubicBezTo>
                    <a:pt x="0" y="109171"/>
                    <a:pt x="109171" y="0"/>
                    <a:pt x="243840" y="0"/>
                  </a:cubicBezTo>
                  <a:cubicBezTo>
                    <a:pt x="378509" y="0"/>
                    <a:pt x="487680" y="109171"/>
                    <a:pt x="487680" y="243840"/>
                  </a:cubicBezTo>
                  <a:close/>
                </a:path>
              </a:pathLst>
            </a:custGeom>
            <a:grpFill/>
            <a:ln w="9525" cap="flat">
              <a:noFill/>
              <a:prstDash val="solid"/>
              <a:miter/>
            </a:ln>
          </p:spPr>
          <p:txBody>
            <a:bodyPr rtlCol="0" anchor="ctr"/>
            <a:lstStyle/>
            <a:p>
              <a:endParaRPr lang="en-US"/>
            </a:p>
          </p:txBody>
        </p:sp>
      </p:grpSp>
      <p:sp>
        <p:nvSpPr>
          <p:cNvPr id="2" name="Title 1"/>
          <p:cNvSpPr>
            <a:spLocks noGrp="1"/>
          </p:cNvSpPr>
          <p:nvPr>
            <p:ph type="title"/>
          </p:nvPr>
        </p:nvSpPr>
        <p:spPr>
          <a:xfrm>
            <a:off x="588263" y="457199"/>
            <a:ext cx="11018520" cy="936613"/>
          </a:xfrm>
        </p:spPr>
        <p:txBody>
          <a:bodyPr>
            <a:normAutofit fontScale="90000"/>
          </a:bodyPr>
          <a:lstStyle/>
          <a:p>
            <a:r>
              <a:rPr lang="en-US" sz="4000"/>
              <a:t>Advanced Threat Protection </a:t>
            </a:r>
            <a:br>
              <a:rPr lang="en-US">
                <a:latin typeface="Segoe UI Light" panose="020B0502040204020203" pitchFamily="34" charset="0"/>
                <a:cs typeface="Segoe UI Light" panose="020B0502040204020203" pitchFamily="34" charset="0"/>
              </a:rPr>
            </a:br>
            <a:r>
              <a:rPr lang="en-US" sz="2200" spc="0">
                <a:solidFill>
                  <a:srgbClr val="0078D4"/>
                </a:solidFill>
                <a:latin typeface="Segoe UI" panose="020B0502040204020203" pitchFamily="34" charset="0"/>
              </a:rPr>
              <a:t>Detect unusual and harmful attempts to breach your database</a:t>
            </a:r>
            <a:endParaRPr lang="en-US" sz="3529">
              <a:gradFill>
                <a:gsLst>
                  <a:gs pos="0">
                    <a:schemeClr val="tx2"/>
                  </a:gs>
                  <a:gs pos="100000">
                    <a:schemeClr val="tx2"/>
                  </a:gs>
                </a:gsLst>
                <a:lin ang="5400000" scaled="0"/>
              </a:gradFill>
              <a:cs typeface="Segoe UI Semilight" panose="020B0402040204020203" pitchFamily="34" charset="0"/>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1902876"/>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408267" y="4139241"/>
            <a:ext cx="1126394" cy="0"/>
          </a:xfrm>
          <a:prstGeom prst="line">
            <a:avLst/>
          </a:prstGeom>
          <a:noFill/>
          <a:ln w="19050" cap="flat" cmpd="sng" algn="ctr">
            <a:solidFill>
              <a:schemeClr val="accent1"/>
            </a:solidFill>
            <a:prstDash val="dash"/>
            <a:headEnd type="none"/>
            <a:tailEnd type="none"/>
          </a:ln>
          <a:effectLst/>
        </p:spPr>
      </p:cxnSp>
      <p:sp>
        <p:nvSpPr>
          <p:cNvPr id="60" name="TextBox 59">
            <a:extLst>
              <a:ext uri="{FF2B5EF4-FFF2-40B4-BE49-F238E27FC236}">
                <a16:creationId xmlns:a16="http://schemas.microsoft.com/office/drawing/2014/main" id="{8CD9311D-A971-4989-82F9-041035E21E8A}"/>
              </a:ext>
            </a:extLst>
          </p:cNvPr>
          <p:cNvSpPr txBox="1"/>
          <p:nvPr/>
        </p:nvSpPr>
        <p:spPr>
          <a:xfrm>
            <a:off x="3058709" y="4349920"/>
            <a:ext cx="1604167"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Azure SQL Database</a:t>
            </a:r>
          </a:p>
        </p:txBody>
      </p:sp>
      <p:sp>
        <p:nvSpPr>
          <p:cNvPr id="65" name="TextBox 64">
            <a:extLst>
              <a:ext uri="{FF2B5EF4-FFF2-40B4-BE49-F238E27FC236}">
                <a16:creationId xmlns:a16="http://schemas.microsoft.com/office/drawing/2014/main" id="{CEBDA832-382B-471F-996F-6D6E9F7BCD1C}"/>
              </a:ext>
            </a:extLst>
          </p:cNvPr>
          <p:cNvSpPr txBox="1"/>
          <p:nvPr/>
        </p:nvSpPr>
        <p:spPr>
          <a:xfrm>
            <a:off x="1639569" y="4342775"/>
            <a:ext cx="988300"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Apps</a:t>
            </a:r>
          </a:p>
        </p:txBody>
      </p:sp>
      <p:cxnSp>
        <p:nvCxnSpPr>
          <p:cNvPr id="66" name="Straight Connector 65">
            <a:extLst>
              <a:ext uri="{FF2B5EF4-FFF2-40B4-BE49-F238E27FC236}">
                <a16:creationId xmlns:a16="http://schemas.microsoft.com/office/drawing/2014/main" id="{7B82326B-8CC6-4298-8F1E-DF261A523C5D}"/>
              </a:ext>
            </a:extLst>
          </p:cNvPr>
          <p:cNvCxnSpPr>
            <a:cxnSpLocks/>
          </p:cNvCxnSpPr>
          <p:nvPr/>
        </p:nvCxnSpPr>
        <p:spPr>
          <a:xfrm flipV="1">
            <a:off x="2214485" y="2994556"/>
            <a:ext cx="1590011" cy="891153"/>
          </a:xfrm>
          <a:prstGeom prst="line">
            <a:avLst/>
          </a:prstGeom>
          <a:noFill/>
          <a:ln w="19050" cap="flat" cmpd="sng" algn="ctr">
            <a:solidFill>
              <a:schemeClr val="tx1"/>
            </a:solidFill>
            <a:prstDash val="dash"/>
            <a:headEnd type="none"/>
            <a:tailEnd type="none"/>
          </a:ln>
          <a:effectLst/>
        </p:spPr>
      </p:cxnSp>
      <p:sp>
        <p:nvSpPr>
          <p:cNvPr id="67" name="TextBox 66">
            <a:extLst>
              <a:ext uri="{FF2B5EF4-FFF2-40B4-BE49-F238E27FC236}">
                <a16:creationId xmlns:a16="http://schemas.microsoft.com/office/drawing/2014/main" id="{919E2D93-5C07-45E8-BEBB-7639EE6EFF32}"/>
              </a:ext>
            </a:extLst>
          </p:cNvPr>
          <p:cNvSpPr txBox="1"/>
          <p:nvPr/>
        </p:nvSpPr>
        <p:spPr>
          <a:xfrm>
            <a:off x="1679062" y="5214578"/>
            <a:ext cx="909315" cy="276999"/>
          </a:xfrm>
          <a:prstGeom prst="rect">
            <a:avLst/>
          </a:prstGeom>
          <a:noFill/>
        </p:spPr>
        <p:txBody>
          <a:bodyPr wrap="square"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Audit Log </a:t>
            </a:r>
          </a:p>
        </p:txBody>
      </p:sp>
      <p:sp>
        <p:nvSpPr>
          <p:cNvPr id="71" name="Rectangle 70">
            <a:extLst>
              <a:ext uri="{FF2B5EF4-FFF2-40B4-BE49-F238E27FC236}">
                <a16:creationId xmlns:a16="http://schemas.microsoft.com/office/drawing/2014/main" id="{E1C4ABF1-B3BE-45CE-A561-71856FB33285}"/>
              </a:ext>
            </a:extLst>
          </p:cNvPr>
          <p:cNvSpPr/>
          <p:nvPr/>
        </p:nvSpPr>
        <p:spPr>
          <a:xfrm>
            <a:off x="3121993" y="5206895"/>
            <a:ext cx="1477598" cy="276999"/>
          </a:xfrm>
          <a:prstGeom prst="rect">
            <a:avLst/>
          </a:prstGeom>
        </p:spPr>
        <p:txBody>
          <a:bodyPr wrap="square">
            <a:spAutoFit/>
          </a:bodyPr>
          <a:lstStyle/>
          <a:p>
            <a:pPr marL="0" marR="0" lvl="0" indent="0" algn="ctr" defTabSz="89632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Threat  Detection </a:t>
            </a:r>
          </a:p>
        </p:txBody>
      </p:sp>
      <p:cxnSp>
        <p:nvCxnSpPr>
          <p:cNvPr id="72" name="Straight Connector 71">
            <a:extLst>
              <a:ext uri="{FF2B5EF4-FFF2-40B4-BE49-F238E27FC236}">
                <a16:creationId xmlns:a16="http://schemas.microsoft.com/office/drawing/2014/main" id="{9162A140-F7E5-4210-B533-2153A5FCD15C}"/>
              </a:ext>
            </a:extLst>
          </p:cNvPr>
          <p:cNvCxnSpPr>
            <a:cxnSpLocks/>
          </p:cNvCxnSpPr>
          <p:nvPr/>
        </p:nvCxnSpPr>
        <p:spPr>
          <a:xfrm flipV="1">
            <a:off x="3881600" y="2964141"/>
            <a:ext cx="0" cy="823764"/>
          </a:xfrm>
          <a:prstGeom prst="line">
            <a:avLst/>
          </a:prstGeom>
          <a:noFill/>
          <a:ln w="19050" cap="flat" cmpd="sng" algn="ctr">
            <a:solidFill>
              <a:schemeClr val="tx1"/>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183017" y="3206645"/>
            <a:ext cx="597372" cy="729442"/>
          </a:xfrm>
          <a:prstGeom prst="line">
            <a:avLst/>
          </a:prstGeom>
          <a:noFill/>
          <a:ln w="19050" cap="flat" cmpd="sng" algn="ctr">
            <a:solidFill>
              <a:schemeClr val="accent1"/>
            </a:solidFill>
            <a:prstDash val="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0" y="4121577"/>
            <a:ext cx="3031932" cy="603453"/>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   </a:t>
            </a: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a:p>
            <a:pPr marL="336122" marR="0" lvl="0" indent="-336122" algn="l" defTabSz="932503" rtl="0" eaLnBrk="1" fontAlgn="auto" latinLnBrk="0" hangingPunct="1">
              <a:lnSpc>
                <a:spcPct val="100000"/>
              </a:lnSpc>
              <a:spcBef>
                <a:spcPts val="0"/>
              </a:spcBef>
              <a:spcAft>
                <a:spcPts val="0"/>
              </a:spcAft>
              <a:buClrTx/>
              <a:buSzTx/>
              <a:buFontTx/>
              <a:buAutoNum type="arabicParenBoth"/>
              <a:tabLst/>
              <a:defRPr/>
            </a:pP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rotWithShape="1">
          <a:blip r:embed="rId3"/>
          <a:srcRect t="4330"/>
          <a:stretch/>
        </p:blipFill>
        <p:spPr>
          <a:xfrm>
            <a:off x="4491384" y="3116035"/>
            <a:ext cx="2823902" cy="868710"/>
          </a:xfrm>
          <a:prstGeom prst="rect">
            <a:avLst/>
          </a:prstGeom>
          <a:ln w="6350">
            <a:solidFill>
              <a:schemeClr val="accent4"/>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713134" y="5262924"/>
            <a:ext cx="2707319" cy="461665"/>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Turn on Threat Detection </a:t>
            </a:r>
          </a:p>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Real-time actionable alerts</a:t>
            </a:r>
          </a:p>
        </p:txBody>
      </p:sp>
      <p:sp>
        <p:nvSpPr>
          <p:cNvPr id="80" name="TextBox 79">
            <a:extLst>
              <a:ext uri="{FF2B5EF4-FFF2-40B4-BE49-F238E27FC236}">
                <a16:creationId xmlns:a16="http://schemas.microsoft.com/office/drawing/2014/main" id="{69A96433-E6C3-4696-A800-7FAAC4AD0A0F}"/>
              </a:ext>
            </a:extLst>
          </p:cNvPr>
          <p:cNvSpPr txBox="1"/>
          <p:nvPr/>
        </p:nvSpPr>
        <p:spPr>
          <a:xfrm>
            <a:off x="3140383" y="2480798"/>
            <a:ext cx="1781640" cy="461665"/>
          </a:xfrm>
          <a:prstGeom prst="rect">
            <a:avLst/>
          </a:prstGeom>
          <a:noFill/>
          <a:ln>
            <a:noFill/>
          </a:ln>
        </p:spPr>
        <p:txBody>
          <a:bodyPr wrap="square" rtlCol="0" anchor="b">
            <a:spAutoFit/>
          </a:bodyPr>
          <a:lstStyle/>
          <a:p>
            <a:pPr defTabSz="932503">
              <a:defRPr/>
            </a:pPr>
            <a:r>
              <a:rPr lang="en-US" sz="1200" kern="0">
                <a:latin typeface="Segoe UI"/>
                <a:cs typeface="Segoe UI" panose="020B0502040204020203" pitchFamily="34" charset="0"/>
              </a:rPr>
              <a:t>Possible threat to</a:t>
            </a:r>
          </a:p>
          <a:p>
            <a:pPr defTabSz="932503">
              <a:defRPr/>
            </a:pPr>
            <a:r>
              <a:rPr lang="en-US" sz="1200" kern="0">
                <a:latin typeface="Segoe UI"/>
                <a:cs typeface="Segoe UI" panose="020B0502040204020203" pitchFamily="34" charset="0"/>
              </a:rPr>
              <a:t>access / breach data</a:t>
            </a:r>
          </a:p>
        </p:txBody>
      </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1954" y="4304779"/>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127375" y="4156888"/>
            <a:ext cx="1516906" cy="1237380"/>
          </a:xfrm>
          <a:prstGeom prst="bentConnector3">
            <a:avLst>
              <a:gd name="adj1" fmla="val 50000"/>
            </a:avLst>
          </a:prstGeom>
          <a:noFill/>
          <a:ln w="19050" cap="flat" cmpd="sng" algn="ctr">
            <a:solidFill>
              <a:schemeClr val="accent1"/>
            </a:solidFill>
            <a:prstDash val="dash"/>
            <a:headEnd type="none"/>
            <a:tailEnd type="none"/>
          </a:ln>
          <a:effectLst/>
        </p:spPr>
      </p:cxnSp>
      <p:sp>
        <p:nvSpPr>
          <p:cNvPr id="257" name="Text Placeholder 3">
            <a:extLst>
              <a:ext uri="{FF2B5EF4-FFF2-40B4-BE49-F238E27FC236}">
                <a16:creationId xmlns:a16="http://schemas.microsoft.com/office/drawing/2014/main" id="{6F682D5B-B662-4E75-8F60-FD008A0E070D}"/>
              </a:ext>
            </a:extLst>
          </p:cNvPr>
          <p:cNvSpPr txBox="1">
            <a:spLocks/>
          </p:cNvSpPr>
          <p:nvPr/>
        </p:nvSpPr>
        <p:spPr>
          <a:xfrm>
            <a:off x="8033617" y="2090952"/>
            <a:ext cx="3608570" cy="312362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lvl="0" indent="-233363" defTabSz="932563">
              <a:lnSpc>
                <a:spcPct val="100000"/>
              </a:lnSpc>
              <a:buClr>
                <a:schemeClr val="accent1"/>
              </a:buClr>
              <a:buSzPct val="100000"/>
              <a:defRPr/>
            </a:pPr>
            <a:r>
              <a:rPr lang="en-US" sz="2000">
                <a:solidFill>
                  <a:schemeClr val="tx1"/>
                </a:solidFill>
                <a:latin typeface="+mn-lt"/>
              </a:rPr>
              <a:t>Detects potential SQL injection attacks</a:t>
            </a:r>
          </a:p>
          <a:p>
            <a:pPr marL="233363" lvl="0" indent="-233363" defTabSz="932563">
              <a:lnSpc>
                <a:spcPct val="100000"/>
              </a:lnSpc>
              <a:buClr>
                <a:schemeClr val="accent1"/>
              </a:buClr>
              <a:buSzPct val="100000"/>
              <a:defRPr/>
            </a:pPr>
            <a:r>
              <a:rPr lang="en-US" sz="2000">
                <a:solidFill>
                  <a:schemeClr val="tx1"/>
                </a:solidFill>
                <a:latin typeface="+mn-lt"/>
              </a:rPr>
              <a:t>Detects unusual access &amp; data exfiltration activities</a:t>
            </a:r>
          </a:p>
          <a:p>
            <a:pPr marL="233363" lvl="0" indent="-233363" defTabSz="932563">
              <a:lnSpc>
                <a:spcPct val="100000"/>
              </a:lnSpc>
              <a:buClr>
                <a:schemeClr val="accent1"/>
              </a:buClr>
              <a:buSzPct val="100000"/>
              <a:defRPr/>
            </a:pPr>
            <a:r>
              <a:rPr lang="en-US" sz="2000">
                <a:solidFill>
                  <a:schemeClr val="tx1"/>
                </a:solidFill>
                <a:latin typeface="+mn-lt"/>
              </a:rPr>
              <a:t>Actionable alerts to investigate &amp; remediate</a:t>
            </a:r>
          </a:p>
          <a:p>
            <a:pPr marL="233363" lvl="0" indent="-233363" defTabSz="932563">
              <a:lnSpc>
                <a:spcPct val="100000"/>
              </a:lnSpc>
              <a:buClr>
                <a:schemeClr val="accent1"/>
              </a:buClr>
              <a:buSzPct val="100000"/>
              <a:defRPr/>
            </a:pPr>
            <a:r>
              <a:rPr lang="en-US" sz="2000">
                <a:solidFill>
                  <a:schemeClr val="tx1"/>
                </a:solidFill>
                <a:latin typeface="+mn-lt"/>
              </a:rPr>
              <a:t>View alerts for your entire Azure tenant using Azure Security Center </a:t>
            </a:r>
          </a:p>
        </p:txBody>
      </p:sp>
      <p:pic>
        <p:nvPicPr>
          <p:cNvPr id="270" name="Graphic 269">
            <a:extLst>
              <a:ext uri="{FF2B5EF4-FFF2-40B4-BE49-F238E27FC236}">
                <a16:creationId xmlns:a16="http://schemas.microsoft.com/office/drawing/2014/main" id="{5251AEC0-21B2-5847-865D-854CECF993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0662" y="3877226"/>
            <a:ext cx="520261" cy="517357"/>
          </a:xfrm>
          <a:prstGeom prst="rect">
            <a:avLst/>
          </a:prstGeom>
        </p:spPr>
      </p:pic>
      <p:grpSp>
        <p:nvGrpSpPr>
          <p:cNvPr id="5" name="Group 4">
            <a:extLst>
              <a:ext uri="{FF2B5EF4-FFF2-40B4-BE49-F238E27FC236}">
                <a16:creationId xmlns:a16="http://schemas.microsoft.com/office/drawing/2014/main" id="{7991A382-405C-404C-8CBD-D4B70301EFA3}"/>
              </a:ext>
            </a:extLst>
          </p:cNvPr>
          <p:cNvGrpSpPr/>
          <p:nvPr/>
        </p:nvGrpSpPr>
        <p:grpSpPr>
          <a:xfrm>
            <a:off x="1975726" y="4779374"/>
            <a:ext cx="323868" cy="404165"/>
            <a:chOff x="2439962" y="5027322"/>
            <a:chExt cx="323868" cy="404165"/>
          </a:xfrm>
        </p:grpSpPr>
        <p:grpSp>
          <p:nvGrpSpPr>
            <p:cNvPr id="291" name="Group 290">
              <a:extLst>
                <a:ext uri="{FF2B5EF4-FFF2-40B4-BE49-F238E27FC236}">
                  <a16:creationId xmlns:a16="http://schemas.microsoft.com/office/drawing/2014/main" id="{A647D9EC-4D87-E04A-B3CF-6B8BC1328E82}"/>
                </a:ext>
              </a:extLst>
            </p:cNvPr>
            <p:cNvGrpSpPr>
              <a:grpSpLocks noChangeAspect="1"/>
            </p:cNvGrpSpPr>
            <p:nvPr/>
          </p:nvGrpSpPr>
          <p:grpSpPr>
            <a:xfrm>
              <a:off x="2439962" y="5027322"/>
              <a:ext cx="323868" cy="404165"/>
              <a:chOff x="728663" y="2836863"/>
              <a:chExt cx="339725" cy="423951"/>
            </a:xfrm>
          </p:grpSpPr>
          <p:sp>
            <p:nvSpPr>
              <p:cNvPr id="292" name="Rectangle 127">
                <a:extLst>
                  <a:ext uri="{FF2B5EF4-FFF2-40B4-BE49-F238E27FC236}">
                    <a16:creationId xmlns:a16="http://schemas.microsoft.com/office/drawing/2014/main" id="{992B800A-091C-BE4C-92A1-F390B32E51DD}"/>
                  </a:ext>
                </a:extLst>
              </p:cNvPr>
              <p:cNvSpPr>
                <a:spLocks noChangeArrowheads="1"/>
              </p:cNvSpPr>
              <p:nvPr/>
            </p:nvSpPr>
            <p:spPr bwMode="auto">
              <a:xfrm>
                <a:off x="728663" y="2836863"/>
                <a:ext cx="339725" cy="42395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128">
                <a:extLst>
                  <a:ext uri="{FF2B5EF4-FFF2-40B4-BE49-F238E27FC236}">
                    <a16:creationId xmlns:a16="http://schemas.microsoft.com/office/drawing/2014/main" id="{9EF52438-ED42-5943-B9FD-60400DBCC903}"/>
                  </a:ext>
                </a:extLst>
              </p:cNvPr>
              <p:cNvSpPr>
                <a:spLocks noChangeArrowheads="1"/>
              </p:cNvSpPr>
              <p:nvPr/>
            </p:nvSpPr>
            <p:spPr bwMode="auto">
              <a:xfrm>
                <a:off x="944563" y="28987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129">
                <a:extLst>
                  <a:ext uri="{FF2B5EF4-FFF2-40B4-BE49-F238E27FC236}">
                    <a16:creationId xmlns:a16="http://schemas.microsoft.com/office/drawing/2014/main" id="{348F6228-6CEA-E940-847B-2B6D0F1CA421}"/>
                  </a:ext>
                </a:extLst>
              </p:cNvPr>
              <p:cNvSpPr>
                <a:spLocks noChangeArrowheads="1"/>
              </p:cNvSpPr>
              <p:nvPr/>
            </p:nvSpPr>
            <p:spPr bwMode="auto">
              <a:xfrm>
                <a:off x="944563" y="29765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33">
                <a:extLst>
                  <a:ext uri="{FF2B5EF4-FFF2-40B4-BE49-F238E27FC236}">
                    <a16:creationId xmlns:a16="http://schemas.microsoft.com/office/drawing/2014/main" id="{3D1721BB-5F1F-344D-807E-8CCAC0443749}"/>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34">
                <a:extLst>
                  <a:ext uri="{FF2B5EF4-FFF2-40B4-BE49-F238E27FC236}">
                    <a16:creationId xmlns:a16="http://schemas.microsoft.com/office/drawing/2014/main" id="{AA438FA9-6484-2D48-B4EB-EABA961F90A9}"/>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BB6EA141-F433-4C42-88B3-88D588F92209}"/>
                </a:ext>
              </a:extLst>
            </p:cNvPr>
            <p:cNvGrpSpPr/>
            <p:nvPr/>
          </p:nvGrpSpPr>
          <p:grpSpPr>
            <a:xfrm>
              <a:off x="2479709" y="5236093"/>
              <a:ext cx="236091" cy="118046"/>
              <a:chOff x="2636251" y="5238744"/>
              <a:chExt cx="236091" cy="118046"/>
            </a:xfrm>
          </p:grpSpPr>
          <p:sp>
            <p:nvSpPr>
              <p:cNvPr id="300" name="Rectangle 128">
                <a:extLst>
                  <a:ext uri="{FF2B5EF4-FFF2-40B4-BE49-F238E27FC236}">
                    <a16:creationId xmlns:a16="http://schemas.microsoft.com/office/drawing/2014/main" id="{4D5FC5C3-3801-8743-AC81-1CA8F37FF69E}"/>
                  </a:ext>
                </a:extLst>
              </p:cNvPr>
              <p:cNvSpPr>
                <a:spLocks noChangeArrowheads="1"/>
              </p:cNvSpPr>
              <p:nvPr/>
            </p:nvSpPr>
            <p:spPr bwMode="auto">
              <a:xfrm>
                <a:off x="2798185" y="5238744"/>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129">
                <a:extLst>
                  <a:ext uri="{FF2B5EF4-FFF2-40B4-BE49-F238E27FC236}">
                    <a16:creationId xmlns:a16="http://schemas.microsoft.com/office/drawing/2014/main" id="{50CA9AA2-98E2-8740-B938-CC2BF2F5C0D0}"/>
                  </a:ext>
                </a:extLst>
              </p:cNvPr>
              <p:cNvSpPr>
                <a:spLocks noChangeArrowheads="1"/>
              </p:cNvSpPr>
              <p:nvPr/>
            </p:nvSpPr>
            <p:spPr bwMode="auto">
              <a:xfrm>
                <a:off x="2798185" y="5312901"/>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33">
                <a:extLst>
                  <a:ext uri="{FF2B5EF4-FFF2-40B4-BE49-F238E27FC236}">
                    <a16:creationId xmlns:a16="http://schemas.microsoft.com/office/drawing/2014/main" id="{FD64FA79-7E0F-9943-8F8C-13A61CD8629B}"/>
                  </a:ext>
                </a:extLst>
              </p:cNvPr>
              <p:cNvSpPr>
                <a:spLocks/>
              </p:cNvSpPr>
              <p:nvPr/>
            </p:nvSpPr>
            <p:spPr bwMode="auto">
              <a:xfrm>
                <a:off x="2669546" y="5247825"/>
                <a:ext cx="99885" cy="9988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34">
                <a:extLst>
                  <a:ext uri="{FF2B5EF4-FFF2-40B4-BE49-F238E27FC236}">
                    <a16:creationId xmlns:a16="http://schemas.microsoft.com/office/drawing/2014/main" id="{567B3B36-24A5-B848-8FC2-5B2559BB454E}"/>
                  </a:ext>
                </a:extLst>
              </p:cNvPr>
              <p:cNvSpPr>
                <a:spLocks/>
              </p:cNvSpPr>
              <p:nvPr/>
            </p:nvSpPr>
            <p:spPr bwMode="auto">
              <a:xfrm>
                <a:off x="2636251" y="5284147"/>
                <a:ext cx="63563" cy="63563"/>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5" name="Group 304">
            <a:extLst>
              <a:ext uri="{FF2B5EF4-FFF2-40B4-BE49-F238E27FC236}">
                <a16:creationId xmlns:a16="http://schemas.microsoft.com/office/drawing/2014/main" id="{58F90F61-4DD1-FD4F-BCE7-560903245D44}"/>
              </a:ext>
            </a:extLst>
          </p:cNvPr>
          <p:cNvGrpSpPr>
            <a:grpSpLocks noChangeAspect="1"/>
          </p:cNvGrpSpPr>
          <p:nvPr/>
        </p:nvGrpSpPr>
        <p:grpSpPr>
          <a:xfrm>
            <a:off x="1916769" y="4027735"/>
            <a:ext cx="410369" cy="307777"/>
            <a:chOff x="11134725" y="2487613"/>
            <a:chExt cx="495300" cy="371475"/>
          </a:xfrm>
        </p:grpSpPr>
        <p:sp>
          <p:nvSpPr>
            <p:cNvPr id="306" name="Rectangle 225">
              <a:extLst>
                <a:ext uri="{FF2B5EF4-FFF2-40B4-BE49-F238E27FC236}">
                  <a16:creationId xmlns:a16="http://schemas.microsoft.com/office/drawing/2014/main" id="{767625DE-D787-D040-B535-811C89D63D04}"/>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7" name="Rectangle 226">
              <a:extLst>
                <a:ext uri="{FF2B5EF4-FFF2-40B4-BE49-F238E27FC236}">
                  <a16:creationId xmlns:a16="http://schemas.microsoft.com/office/drawing/2014/main" id="{36D4D673-E46E-ED48-9DC8-5F0C1D445E4F}"/>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8" name="Oval 227">
              <a:extLst>
                <a:ext uri="{FF2B5EF4-FFF2-40B4-BE49-F238E27FC236}">
                  <a16:creationId xmlns:a16="http://schemas.microsoft.com/office/drawing/2014/main" id="{B42F25B3-52E7-DE4A-A769-B3E5277259E2}"/>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9" name="Oval 228">
              <a:extLst>
                <a:ext uri="{FF2B5EF4-FFF2-40B4-BE49-F238E27FC236}">
                  <a16:creationId xmlns:a16="http://schemas.microsoft.com/office/drawing/2014/main" id="{01117305-CBDF-7544-8EC1-3FFFFBD36CFB}"/>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0" name="Oval 229">
              <a:extLst>
                <a:ext uri="{FF2B5EF4-FFF2-40B4-BE49-F238E27FC236}">
                  <a16:creationId xmlns:a16="http://schemas.microsoft.com/office/drawing/2014/main" id="{D5751472-856A-674D-8A54-C21CCCE36F0D}"/>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1" name="Rectangle 230">
              <a:extLst>
                <a:ext uri="{FF2B5EF4-FFF2-40B4-BE49-F238E27FC236}">
                  <a16:creationId xmlns:a16="http://schemas.microsoft.com/office/drawing/2014/main" id="{F4108514-6D74-0840-B207-884D1111FC35}"/>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2" name="Rectangle 231">
              <a:extLst>
                <a:ext uri="{FF2B5EF4-FFF2-40B4-BE49-F238E27FC236}">
                  <a16:creationId xmlns:a16="http://schemas.microsoft.com/office/drawing/2014/main" id="{45CE01B7-40DC-5942-A768-52C2A50C18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3" name="Rectangle 232">
              <a:extLst>
                <a:ext uri="{FF2B5EF4-FFF2-40B4-BE49-F238E27FC236}">
                  <a16:creationId xmlns:a16="http://schemas.microsoft.com/office/drawing/2014/main" id="{8FF28CE2-01BA-A64F-AEDB-DCB5045DF15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4" name="Rectangle 233">
              <a:extLst>
                <a:ext uri="{FF2B5EF4-FFF2-40B4-BE49-F238E27FC236}">
                  <a16:creationId xmlns:a16="http://schemas.microsoft.com/office/drawing/2014/main" id="{4A858D3C-358C-D84B-ABBB-AE7FDD2807D1}"/>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5" name="Rectangle 234">
              <a:extLst>
                <a:ext uri="{FF2B5EF4-FFF2-40B4-BE49-F238E27FC236}">
                  <a16:creationId xmlns:a16="http://schemas.microsoft.com/office/drawing/2014/main" id="{C4573A2C-ED24-8346-B811-B2F12570798B}"/>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6" name="Rectangle 235">
              <a:extLst>
                <a:ext uri="{FF2B5EF4-FFF2-40B4-BE49-F238E27FC236}">
                  <a16:creationId xmlns:a16="http://schemas.microsoft.com/office/drawing/2014/main" id="{ECCFB0FC-D7B6-104B-9A0D-FC3383EDED51}"/>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17" name="Group 316">
            <a:extLst>
              <a:ext uri="{FF2B5EF4-FFF2-40B4-BE49-F238E27FC236}">
                <a16:creationId xmlns:a16="http://schemas.microsoft.com/office/drawing/2014/main" id="{9ED339F1-7A9D-F440-9996-9FE2AA30B231}"/>
              </a:ext>
            </a:extLst>
          </p:cNvPr>
          <p:cNvGrpSpPr>
            <a:grpSpLocks noChangeAspect="1"/>
          </p:cNvGrpSpPr>
          <p:nvPr/>
        </p:nvGrpSpPr>
        <p:grpSpPr>
          <a:xfrm>
            <a:off x="3686009" y="4738802"/>
            <a:ext cx="349567" cy="431411"/>
            <a:chOff x="1980078" y="253998"/>
            <a:chExt cx="3830386" cy="4727197"/>
          </a:xfrm>
        </p:grpSpPr>
        <p:sp>
          <p:nvSpPr>
            <p:cNvPr id="318" name="Rectangle 27">
              <a:extLst>
                <a:ext uri="{FF2B5EF4-FFF2-40B4-BE49-F238E27FC236}">
                  <a16:creationId xmlns:a16="http://schemas.microsoft.com/office/drawing/2014/main" id="{DF5D9885-B4D3-CC4E-8E53-DA72095CEC2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9" name="Freeform 29">
              <a:extLst>
                <a:ext uri="{FF2B5EF4-FFF2-40B4-BE49-F238E27FC236}">
                  <a16:creationId xmlns:a16="http://schemas.microsoft.com/office/drawing/2014/main" id="{63B77869-78B6-E14B-B5FE-0C4B60851B3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0" name="Freeform 30">
              <a:extLst>
                <a:ext uri="{FF2B5EF4-FFF2-40B4-BE49-F238E27FC236}">
                  <a16:creationId xmlns:a16="http://schemas.microsoft.com/office/drawing/2014/main" id="{784ED038-A28F-0343-A07C-B38BA8A8DB2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1" name="Freeform: Shape 136">
              <a:extLst>
                <a:ext uri="{FF2B5EF4-FFF2-40B4-BE49-F238E27FC236}">
                  <a16:creationId xmlns:a16="http://schemas.microsoft.com/office/drawing/2014/main" id="{F4C9473D-31EA-DA4B-BF78-7B5159DCBF15}"/>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22" name="Group 321">
            <a:extLst>
              <a:ext uri="{FF2B5EF4-FFF2-40B4-BE49-F238E27FC236}">
                <a16:creationId xmlns:a16="http://schemas.microsoft.com/office/drawing/2014/main" id="{732A6DF7-B98D-3643-99B6-340A85428D06}"/>
              </a:ext>
            </a:extLst>
          </p:cNvPr>
          <p:cNvGrpSpPr/>
          <p:nvPr/>
        </p:nvGrpSpPr>
        <p:grpSpPr>
          <a:xfrm>
            <a:off x="5790965" y="4241847"/>
            <a:ext cx="556882" cy="697982"/>
            <a:chOff x="5839687" y="4977358"/>
            <a:chExt cx="875646" cy="1097513"/>
          </a:xfrm>
        </p:grpSpPr>
        <p:grpSp>
          <p:nvGrpSpPr>
            <p:cNvPr id="323" name="Group 322">
              <a:extLst>
                <a:ext uri="{FF2B5EF4-FFF2-40B4-BE49-F238E27FC236}">
                  <a16:creationId xmlns:a16="http://schemas.microsoft.com/office/drawing/2014/main" id="{0CDC5537-1D4E-CC4A-8F0B-CE6C29E8D362}"/>
                </a:ext>
              </a:extLst>
            </p:cNvPr>
            <p:cNvGrpSpPr/>
            <p:nvPr/>
          </p:nvGrpSpPr>
          <p:grpSpPr>
            <a:xfrm>
              <a:off x="5939619" y="4977358"/>
              <a:ext cx="675781" cy="851829"/>
              <a:chOff x="9049397" y="3538221"/>
              <a:chExt cx="843714" cy="1063508"/>
            </a:xfrm>
            <a:solidFill>
              <a:sysClr val="window" lastClr="FFFFFF"/>
            </a:solidFill>
          </p:grpSpPr>
          <p:sp>
            <p:nvSpPr>
              <p:cNvPr id="329" name="Delay 472">
                <a:extLst>
                  <a:ext uri="{FF2B5EF4-FFF2-40B4-BE49-F238E27FC236}">
                    <a16:creationId xmlns:a16="http://schemas.microsoft.com/office/drawing/2014/main" id="{1675C2F9-9F3C-574C-B8AC-20FD86FCCCA6}"/>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0" name="Group 329">
                <a:extLst>
                  <a:ext uri="{FF2B5EF4-FFF2-40B4-BE49-F238E27FC236}">
                    <a16:creationId xmlns:a16="http://schemas.microsoft.com/office/drawing/2014/main" id="{D6745B62-86AF-DD4D-BCFA-528499169E13}"/>
                  </a:ext>
                </a:extLst>
              </p:cNvPr>
              <p:cNvGrpSpPr/>
              <p:nvPr/>
            </p:nvGrpSpPr>
            <p:grpSpPr>
              <a:xfrm>
                <a:off x="9049397" y="3679725"/>
                <a:ext cx="843714" cy="922004"/>
                <a:chOff x="7480331" y="4348086"/>
                <a:chExt cx="144649" cy="158071"/>
              </a:xfrm>
              <a:grpFill/>
            </p:grpSpPr>
            <p:sp>
              <p:nvSpPr>
                <p:cNvPr id="331" name="Oval 9">
                  <a:extLst>
                    <a:ext uri="{FF2B5EF4-FFF2-40B4-BE49-F238E27FC236}">
                      <a16:creationId xmlns:a16="http://schemas.microsoft.com/office/drawing/2014/main" id="{D5E17BE9-F961-864C-95FE-1F8512C194B7}"/>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2" name="Freeform 10">
                  <a:extLst>
                    <a:ext uri="{FF2B5EF4-FFF2-40B4-BE49-F238E27FC236}">
                      <a16:creationId xmlns:a16="http://schemas.microsoft.com/office/drawing/2014/main" id="{786E4790-F0EF-FD4D-9509-5F666A579CC6}"/>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324" name="Trapezoid 323">
              <a:extLst>
                <a:ext uri="{FF2B5EF4-FFF2-40B4-BE49-F238E27FC236}">
                  <a16:creationId xmlns:a16="http://schemas.microsoft.com/office/drawing/2014/main" id="{1763FF62-AF9C-7A4F-B03C-5257EDEEC385}"/>
                </a:ext>
              </a:extLst>
            </p:cNvPr>
            <p:cNvSpPr/>
            <p:nvPr/>
          </p:nvSpPr>
          <p:spPr bwMode="auto">
            <a:xfrm rot="10800000">
              <a:off x="5839687" y="5671696"/>
              <a:ext cx="875646" cy="403175"/>
            </a:xfrm>
            <a:prstGeom prst="trapezoid">
              <a:avLst>
                <a:gd name="adj" fmla="val 17187"/>
              </a:avLst>
            </a:prstGeom>
            <a:solidFill>
              <a:srgbClr val="0078D7"/>
            </a:solidFill>
            <a:ln w="12700" cap="flat" cmpd="sng" algn="ctr">
              <a:solidFill>
                <a:sysClr val="window" lastClr="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25" name="Group 324">
              <a:extLst>
                <a:ext uri="{FF2B5EF4-FFF2-40B4-BE49-F238E27FC236}">
                  <a16:creationId xmlns:a16="http://schemas.microsoft.com/office/drawing/2014/main" id="{57ACD6E0-4EBF-FC49-BF5F-657C47B4B1B4}"/>
                </a:ext>
              </a:extLst>
            </p:cNvPr>
            <p:cNvGrpSpPr/>
            <p:nvPr/>
          </p:nvGrpSpPr>
          <p:grpSpPr>
            <a:xfrm>
              <a:off x="6245388" y="5857691"/>
              <a:ext cx="64244" cy="67342"/>
              <a:chOff x="6245388" y="5857691"/>
              <a:chExt cx="64244" cy="67342"/>
            </a:xfrm>
          </p:grpSpPr>
          <p:sp>
            <p:nvSpPr>
              <p:cNvPr id="326" name="Trapezoid 325">
                <a:extLst>
                  <a:ext uri="{FF2B5EF4-FFF2-40B4-BE49-F238E27FC236}">
                    <a16:creationId xmlns:a16="http://schemas.microsoft.com/office/drawing/2014/main" id="{39732F18-64AC-3245-A26A-447F25545BAA}"/>
                  </a:ext>
                </a:extLst>
              </p:cNvPr>
              <p:cNvSpPr/>
              <p:nvPr/>
            </p:nvSpPr>
            <p:spPr bwMode="auto">
              <a:xfrm rot="16200000">
                <a:off x="6243839" y="5859240"/>
                <a:ext cx="67342" cy="64244"/>
              </a:xfrm>
              <a:prstGeom prst="trapezoid">
                <a:avLst>
                  <a:gd name="adj" fmla="val 17187"/>
                </a:avLst>
              </a:prstGeom>
              <a:solidFill>
                <a:srgbClr val="50E6FF"/>
              </a:solid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27" name="Straight Connector 326">
                <a:extLst>
                  <a:ext uri="{FF2B5EF4-FFF2-40B4-BE49-F238E27FC236}">
                    <a16:creationId xmlns:a16="http://schemas.microsoft.com/office/drawing/2014/main" id="{D436658C-B71D-5A4C-A4F2-725A65AB3AD2}"/>
                  </a:ext>
                </a:extLst>
              </p:cNvPr>
              <p:cNvCxnSpPr>
                <a:stCxn id="326" idx="3"/>
                <a:endCxn id="326" idx="1"/>
              </p:cNvCxnSpPr>
              <p:nvPr/>
            </p:nvCxnSpPr>
            <p:spPr>
              <a:xfrm rot="5400000">
                <a:off x="6248386" y="5891362"/>
                <a:ext cx="58248" cy="0"/>
              </a:xfrm>
              <a:prstGeom prst="line">
                <a:avLst/>
              </a:prstGeom>
              <a:noFill/>
              <a:ln w="6350" cap="flat" cmpd="sng" algn="ctr">
                <a:solidFill>
                  <a:srgbClr val="0078D4"/>
                </a:solidFill>
                <a:prstDash val="solid"/>
                <a:headEnd type="none"/>
                <a:tailEnd type="none"/>
              </a:ln>
              <a:effectLst/>
            </p:spPr>
          </p:cxnSp>
          <p:cxnSp>
            <p:nvCxnSpPr>
              <p:cNvPr id="328" name="Straight Connector 327">
                <a:extLst>
                  <a:ext uri="{FF2B5EF4-FFF2-40B4-BE49-F238E27FC236}">
                    <a16:creationId xmlns:a16="http://schemas.microsoft.com/office/drawing/2014/main" id="{A5BB95C9-9E76-5A40-B5E1-71319036C568}"/>
                  </a:ext>
                </a:extLst>
              </p:cNvPr>
              <p:cNvCxnSpPr>
                <a:stCxn id="326" idx="2"/>
                <a:endCxn id="326" idx="0"/>
              </p:cNvCxnSpPr>
              <p:nvPr/>
            </p:nvCxnSpPr>
            <p:spPr>
              <a:xfrm rot="5400000">
                <a:off x="6277510" y="5859240"/>
                <a:ext cx="0" cy="64244"/>
              </a:xfrm>
              <a:prstGeom prst="line">
                <a:avLst/>
              </a:prstGeom>
              <a:noFill/>
              <a:ln w="6350" cap="flat" cmpd="sng" algn="ctr">
                <a:solidFill>
                  <a:srgbClr val="0078D4"/>
                </a:solidFill>
                <a:prstDash val="solid"/>
                <a:headEnd type="none"/>
                <a:tailEnd type="none"/>
              </a:ln>
              <a:effectLst/>
            </p:spPr>
          </p:cxnSp>
        </p:grpSp>
      </p:grpSp>
      <p:sp>
        <p:nvSpPr>
          <p:cNvPr id="333" name="TextBox 332">
            <a:extLst>
              <a:ext uri="{FF2B5EF4-FFF2-40B4-BE49-F238E27FC236}">
                <a16:creationId xmlns:a16="http://schemas.microsoft.com/office/drawing/2014/main" id="{009A4919-4B57-B548-A35F-BB712E55672B}"/>
              </a:ext>
            </a:extLst>
          </p:cNvPr>
          <p:cNvSpPr txBox="1"/>
          <p:nvPr/>
        </p:nvSpPr>
        <p:spPr>
          <a:xfrm>
            <a:off x="5733703" y="4953898"/>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Developer</a:t>
            </a:r>
          </a:p>
        </p:txBody>
      </p:sp>
      <p:grpSp>
        <p:nvGrpSpPr>
          <p:cNvPr id="7" name="Group 6">
            <a:extLst>
              <a:ext uri="{FF2B5EF4-FFF2-40B4-BE49-F238E27FC236}">
                <a16:creationId xmlns:a16="http://schemas.microsoft.com/office/drawing/2014/main" id="{08554A2F-CEA2-0648-9D5B-0ADEB8B9D71F}"/>
              </a:ext>
            </a:extLst>
          </p:cNvPr>
          <p:cNvGrpSpPr/>
          <p:nvPr/>
        </p:nvGrpSpPr>
        <p:grpSpPr>
          <a:xfrm>
            <a:off x="652379" y="2364464"/>
            <a:ext cx="796810" cy="647733"/>
            <a:chOff x="812399" y="2673074"/>
            <a:chExt cx="796810" cy="647733"/>
          </a:xfrm>
        </p:grpSpPr>
        <p:sp>
          <p:nvSpPr>
            <p:cNvPr id="334" name="Freeform 333">
              <a:extLst>
                <a:ext uri="{FF2B5EF4-FFF2-40B4-BE49-F238E27FC236}">
                  <a16:creationId xmlns:a16="http://schemas.microsoft.com/office/drawing/2014/main" id="{2BABD782-0024-F647-8133-79D7DF3CF91F}"/>
                </a:ext>
              </a:extLst>
            </p:cNvPr>
            <p:cNvSpPr/>
            <p:nvPr/>
          </p:nvSpPr>
          <p:spPr>
            <a:xfrm>
              <a:off x="1127033" y="2861697"/>
              <a:ext cx="482176" cy="457208"/>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5" name="Rectangle 334">
              <a:extLst>
                <a:ext uri="{FF2B5EF4-FFF2-40B4-BE49-F238E27FC236}">
                  <a16:creationId xmlns:a16="http://schemas.microsoft.com/office/drawing/2014/main" id="{46127AC4-20CB-F74E-B54F-67E7D8CE1215}"/>
                </a:ext>
              </a:extLst>
            </p:cNvPr>
            <p:cNvSpPr/>
            <p:nvPr/>
          </p:nvSpPr>
          <p:spPr>
            <a:xfrm>
              <a:off x="1154037" y="2882417"/>
              <a:ext cx="428950" cy="309037"/>
            </a:xfrm>
            <a:prstGeom prst="rect">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6" name="Oval 15">
              <a:extLst>
                <a:ext uri="{FF2B5EF4-FFF2-40B4-BE49-F238E27FC236}">
                  <a16:creationId xmlns:a16="http://schemas.microsoft.com/office/drawing/2014/main" id="{581EE568-7913-5441-8761-D7C7FA5E5E7D}"/>
                </a:ext>
              </a:extLst>
            </p:cNvPr>
            <p:cNvSpPr>
              <a:spLocks noChangeArrowheads="1"/>
            </p:cNvSpPr>
            <p:nvPr/>
          </p:nvSpPr>
          <p:spPr bwMode="auto">
            <a:xfrm>
              <a:off x="884598" y="2673074"/>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37" name="Freeform 16">
              <a:extLst>
                <a:ext uri="{FF2B5EF4-FFF2-40B4-BE49-F238E27FC236}">
                  <a16:creationId xmlns:a16="http://schemas.microsoft.com/office/drawing/2014/main" id="{00FF941B-229D-5944-9503-10A18224A154}"/>
                </a:ext>
              </a:extLst>
            </p:cNvPr>
            <p:cNvSpPr>
              <a:spLocks/>
            </p:cNvSpPr>
            <p:nvPr/>
          </p:nvSpPr>
          <p:spPr bwMode="auto">
            <a:xfrm>
              <a:off x="812399" y="3052637"/>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338" name="TextBox 337">
            <a:extLst>
              <a:ext uri="{FF2B5EF4-FFF2-40B4-BE49-F238E27FC236}">
                <a16:creationId xmlns:a16="http://schemas.microsoft.com/office/drawing/2014/main" id="{59AF27BE-10C9-AC48-A17C-2E7B05CC2863}"/>
              </a:ext>
            </a:extLst>
          </p:cNvPr>
          <p:cNvSpPr txBox="1"/>
          <p:nvPr/>
        </p:nvSpPr>
        <p:spPr>
          <a:xfrm>
            <a:off x="558584" y="3001593"/>
            <a:ext cx="774218"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User</a:t>
            </a:r>
          </a:p>
        </p:txBody>
      </p:sp>
      <p:sp>
        <p:nvSpPr>
          <p:cNvPr id="339" name="TextBox 338">
            <a:extLst>
              <a:ext uri="{FF2B5EF4-FFF2-40B4-BE49-F238E27FC236}">
                <a16:creationId xmlns:a16="http://schemas.microsoft.com/office/drawing/2014/main" id="{00FCE0C6-5472-FA4F-9630-C7ADF2097E7C}"/>
              </a:ext>
            </a:extLst>
          </p:cNvPr>
          <p:cNvSpPr txBox="1"/>
          <p:nvPr/>
        </p:nvSpPr>
        <p:spPr>
          <a:xfrm>
            <a:off x="3157618" y="2215386"/>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Attacker</a:t>
            </a:r>
          </a:p>
        </p:txBody>
      </p:sp>
      <p:grpSp>
        <p:nvGrpSpPr>
          <p:cNvPr id="12" name="Group 11">
            <a:extLst>
              <a:ext uri="{FF2B5EF4-FFF2-40B4-BE49-F238E27FC236}">
                <a16:creationId xmlns:a16="http://schemas.microsoft.com/office/drawing/2014/main" id="{10DB1913-4868-C24E-9666-C541E8B3C73F}"/>
              </a:ext>
            </a:extLst>
          </p:cNvPr>
          <p:cNvGrpSpPr/>
          <p:nvPr/>
        </p:nvGrpSpPr>
        <p:grpSpPr>
          <a:xfrm>
            <a:off x="3276662" y="1534171"/>
            <a:ext cx="485200" cy="728800"/>
            <a:chOff x="3216974" y="1526935"/>
            <a:chExt cx="511586" cy="768433"/>
          </a:xfrm>
        </p:grpSpPr>
        <p:sp>
          <p:nvSpPr>
            <p:cNvPr id="345" name="Oval 15">
              <a:extLst>
                <a:ext uri="{FF2B5EF4-FFF2-40B4-BE49-F238E27FC236}">
                  <a16:creationId xmlns:a16="http://schemas.microsoft.com/office/drawing/2014/main" id="{AA88EE0C-888D-684A-A83B-42815494AE1A}"/>
                </a:ext>
              </a:extLst>
            </p:cNvPr>
            <p:cNvSpPr>
              <a:spLocks noChangeArrowheads="1"/>
            </p:cNvSpPr>
            <p:nvPr/>
          </p:nvSpPr>
          <p:spPr bwMode="auto">
            <a:xfrm>
              <a:off x="3289173" y="1647635"/>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6" name="Freeform 16">
              <a:extLst>
                <a:ext uri="{FF2B5EF4-FFF2-40B4-BE49-F238E27FC236}">
                  <a16:creationId xmlns:a16="http://schemas.microsoft.com/office/drawing/2014/main" id="{28A74ACC-05F5-274B-AE22-F9AD467DAE16}"/>
                </a:ext>
              </a:extLst>
            </p:cNvPr>
            <p:cNvSpPr>
              <a:spLocks/>
            </p:cNvSpPr>
            <p:nvPr/>
          </p:nvSpPr>
          <p:spPr bwMode="auto">
            <a:xfrm>
              <a:off x="3216974" y="2027198"/>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4" name="Freeform 8">
              <a:extLst>
                <a:ext uri="{FF2B5EF4-FFF2-40B4-BE49-F238E27FC236}">
                  <a16:creationId xmlns:a16="http://schemas.microsoft.com/office/drawing/2014/main" id="{74AAFF28-4188-1C49-8045-9F790EF474EA}"/>
                </a:ext>
              </a:extLst>
            </p:cNvPr>
            <p:cNvSpPr>
              <a:spLocks/>
            </p:cNvSpPr>
            <p:nvPr/>
          </p:nvSpPr>
          <p:spPr bwMode="auto">
            <a:xfrm>
              <a:off x="3301203" y="1775833"/>
              <a:ext cx="344620" cy="154911"/>
            </a:xfrm>
            <a:custGeom>
              <a:avLst/>
              <a:gdLst>
                <a:gd name="T0" fmla="*/ 137 w 274"/>
                <a:gd name="T1" fmla="*/ 8 h 123"/>
                <a:gd name="T2" fmla="*/ 0 w 274"/>
                <a:gd name="T3" fmla="*/ 0 h 123"/>
                <a:gd name="T4" fmla="*/ 23 w 274"/>
                <a:gd name="T5" fmla="*/ 89 h 123"/>
                <a:gd name="T6" fmla="*/ 106 w 274"/>
                <a:gd name="T7" fmla="*/ 88 h 123"/>
                <a:gd name="T8" fmla="*/ 137 w 274"/>
                <a:gd name="T9" fmla="*/ 75 h 123"/>
                <a:gd name="T10" fmla="*/ 137 w 274"/>
                <a:gd name="T11" fmla="*/ 75 h 123"/>
                <a:gd name="T12" fmla="*/ 168 w 274"/>
                <a:gd name="T13" fmla="*/ 88 h 123"/>
                <a:gd name="T14" fmla="*/ 251 w 274"/>
                <a:gd name="T15" fmla="*/ 89 h 123"/>
                <a:gd name="T16" fmla="*/ 274 w 274"/>
                <a:gd name="T17" fmla="*/ 0 h 123"/>
                <a:gd name="T18" fmla="*/ 137 w 274"/>
                <a:gd name="T19" fmla="*/ 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123">
                  <a:moveTo>
                    <a:pt x="137" y="8"/>
                  </a:moveTo>
                  <a:cubicBezTo>
                    <a:pt x="87" y="8"/>
                    <a:pt x="40" y="5"/>
                    <a:pt x="0" y="0"/>
                  </a:cubicBezTo>
                  <a:cubicBezTo>
                    <a:pt x="5" y="44"/>
                    <a:pt x="12" y="69"/>
                    <a:pt x="23" y="89"/>
                  </a:cubicBezTo>
                  <a:cubicBezTo>
                    <a:pt x="41" y="123"/>
                    <a:pt x="68" y="112"/>
                    <a:pt x="106" y="88"/>
                  </a:cubicBezTo>
                  <a:cubicBezTo>
                    <a:pt x="118" y="80"/>
                    <a:pt x="129" y="75"/>
                    <a:pt x="137" y="75"/>
                  </a:cubicBezTo>
                  <a:cubicBezTo>
                    <a:pt x="137" y="75"/>
                    <a:pt x="137" y="75"/>
                    <a:pt x="137" y="75"/>
                  </a:cubicBezTo>
                  <a:cubicBezTo>
                    <a:pt x="145" y="75"/>
                    <a:pt x="156" y="80"/>
                    <a:pt x="168" y="88"/>
                  </a:cubicBezTo>
                  <a:cubicBezTo>
                    <a:pt x="205" y="112"/>
                    <a:pt x="232" y="123"/>
                    <a:pt x="251" y="89"/>
                  </a:cubicBezTo>
                  <a:cubicBezTo>
                    <a:pt x="262" y="69"/>
                    <a:pt x="269" y="44"/>
                    <a:pt x="274" y="0"/>
                  </a:cubicBezTo>
                  <a:cubicBezTo>
                    <a:pt x="233" y="5"/>
                    <a:pt x="187" y="8"/>
                    <a:pt x="137" y="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
              <a:extLst>
                <a:ext uri="{FF2B5EF4-FFF2-40B4-BE49-F238E27FC236}">
                  <a16:creationId xmlns:a16="http://schemas.microsoft.com/office/drawing/2014/main" id="{F929CBA1-1D2F-0E46-81E6-17856FFC7A33}"/>
                </a:ext>
              </a:extLst>
            </p:cNvPr>
            <p:cNvSpPr>
              <a:spLocks/>
            </p:cNvSpPr>
            <p:nvPr/>
          </p:nvSpPr>
          <p:spPr bwMode="auto">
            <a:xfrm>
              <a:off x="3248582" y="1526935"/>
              <a:ext cx="459553" cy="212874"/>
            </a:xfrm>
            <a:custGeom>
              <a:avLst/>
              <a:gdLst>
                <a:gd name="T0" fmla="*/ 344 w 439"/>
                <a:gd name="T1" fmla="*/ 148 h 229"/>
                <a:gd name="T2" fmla="*/ 301 w 439"/>
                <a:gd name="T3" fmla="*/ 27 h 229"/>
                <a:gd name="T4" fmla="*/ 242 w 439"/>
                <a:gd name="T5" fmla="*/ 29 h 229"/>
                <a:gd name="T6" fmla="*/ 220 w 439"/>
                <a:gd name="T7" fmla="*/ 41 h 229"/>
                <a:gd name="T8" fmla="*/ 220 w 439"/>
                <a:gd name="T9" fmla="*/ 41 h 229"/>
                <a:gd name="T10" fmla="*/ 197 w 439"/>
                <a:gd name="T11" fmla="*/ 29 h 229"/>
                <a:gd name="T12" fmla="*/ 139 w 439"/>
                <a:gd name="T13" fmla="*/ 27 h 229"/>
                <a:gd name="T14" fmla="*/ 96 w 439"/>
                <a:gd name="T15" fmla="*/ 148 h 229"/>
                <a:gd name="T16" fmla="*/ 0 w 439"/>
                <a:gd name="T17" fmla="*/ 192 h 229"/>
                <a:gd name="T18" fmla="*/ 220 w 439"/>
                <a:gd name="T19" fmla="*/ 229 h 229"/>
                <a:gd name="T20" fmla="*/ 439 w 439"/>
                <a:gd name="T21" fmla="*/ 192 h 229"/>
                <a:gd name="T22" fmla="*/ 344 w 439"/>
                <a:gd name="T23" fmla="*/ 14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29">
                  <a:moveTo>
                    <a:pt x="344" y="148"/>
                  </a:moveTo>
                  <a:cubicBezTo>
                    <a:pt x="332" y="78"/>
                    <a:pt x="316" y="46"/>
                    <a:pt x="301" y="27"/>
                  </a:cubicBezTo>
                  <a:cubicBezTo>
                    <a:pt x="279" y="0"/>
                    <a:pt x="261" y="7"/>
                    <a:pt x="242" y="29"/>
                  </a:cubicBezTo>
                  <a:cubicBezTo>
                    <a:pt x="235" y="37"/>
                    <a:pt x="226" y="41"/>
                    <a:pt x="220" y="41"/>
                  </a:cubicBezTo>
                  <a:cubicBezTo>
                    <a:pt x="220" y="41"/>
                    <a:pt x="220" y="41"/>
                    <a:pt x="220" y="41"/>
                  </a:cubicBezTo>
                  <a:cubicBezTo>
                    <a:pt x="214" y="41"/>
                    <a:pt x="204" y="37"/>
                    <a:pt x="197" y="29"/>
                  </a:cubicBezTo>
                  <a:cubicBezTo>
                    <a:pt x="179" y="7"/>
                    <a:pt x="160" y="0"/>
                    <a:pt x="139" y="27"/>
                  </a:cubicBezTo>
                  <a:cubicBezTo>
                    <a:pt x="124" y="46"/>
                    <a:pt x="108" y="78"/>
                    <a:pt x="96" y="148"/>
                  </a:cubicBezTo>
                  <a:cubicBezTo>
                    <a:pt x="38" y="160"/>
                    <a:pt x="0" y="179"/>
                    <a:pt x="0" y="192"/>
                  </a:cubicBezTo>
                  <a:cubicBezTo>
                    <a:pt x="0" y="212"/>
                    <a:pt x="99" y="229"/>
                    <a:pt x="220" y="229"/>
                  </a:cubicBezTo>
                  <a:cubicBezTo>
                    <a:pt x="341" y="229"/>
                    <a:pt x="439" y="212"/>
                    <a:pt x="439" y="192"/>
                  </a:cubicBezTo>
                  <a:cubicBezTo>
                    <a:pt x="439" y="179"/>
                    <a:pt x="401" y="160"/>
                    <a:pt x="344" y="14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6">
              <a:extLst>
                <a:ext uri="{FF2B5EF4-FFF2-40B4-BE49-F238E27FC236}">
                  <a16:creationId xmlns:a16="http://schemas.microsoft.com/office/drawing/2014/main" id="{28D91D2F-A877-B34C-800A-343F5D522E7C}"/>
                </a:ext>
              </a:extLst>
            </p:cNvPr>
            <p:cNvSpPr>
              <a:spLocks/>
            </p:cNvSpPr>
            <p:nvPr/>
          </p:nvSpPr>
          <p:spPr bwMode="auto">
            <a:xfrm>
              <a:off x="3499893" y="1819051"/>
              <a:ext cx="90926" cy="51637"/>
            </a:xfrm>
            <a:custGeom>
              <a:avLst/>
              <a:gdLst>
                <a:gd name="T0" fmla="*/ 72 w 72"/>
                <a:gd name="T1" fmla="*/ 0 h 41"/>
                <a:gd name="T2" fmla="*/ 10 w 72"/>
                <a:gd name="T3" fmla="*/ 15 h 41"/>
                <a:gd name="T4" fmla="*/ 48 w 72"/>
                <a:gd name="T5" fmla="*/ 39 h 41"/>
                <a:gd name="T6" fmla="*/ 72 w 72"/>
                <a:gd name="T7" fmla="*/ 0 h 41"/>
              </a:gdLst>
              <a:ahLst/>
              <a:cxnLst>
                <a:cxn ang="0">
                  <a:pos x="T0" y="T1"/>
                </a:cxn>
                <a:cxn ang="0">
                  <a:pos x="T2" y="T3"/>
                </a:cxn>
                <a:cxn ang="0">
                  <a:pos x="T4" y="T5"/>
                </a:cxn>
                <a:cxn ang="0">
                  <a:pos x="T6" y="T7"/>
                </a:cxn>
              </a:cxnLst>
              <a:rect l="0" t="0" r="r" b="b"/>
              <a:pathLst>
                <a:path w="72" h="41">
                  <a:moveTo>
                    <a:pt x="72" y="0"/>
                  </a:moveTo>
                  <a:cubicBezTo>
                    <a:pt x="56" y="0"/>
                    <a:pt x="16" y="10"/>
                    <a:pt x="10" y="15"/>
                  </a:cubicBezTo>
                  <a:cubicBezTo>
                    <a:pt x="0" y="23"/>
                    <a:pt x="23" y="41"/>
                    <a:pt x="48" y="39"/>
                  </a:cubicBezTo>
                  <a:cubicBezTo>
                    <a:pt x="67" y="37"/>
                    <a:pt x="72" y="13"/>
                    <a:pt x="72"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7">
              <a:extLst>
                <a:ext uri="{FF2B5EF4-FFF2-40B4-BE49-F238E27FC236}">
                  <a16:creationId xmlns:a16="http://schemas.microsoft.com/office/drawing/2014/main" id="{8A5F5002-71EC-B742-9A1E-6EE5667BD177}"/>
                </a:ext>
              </a:extLst>
            </p:cNvPr>
            <p:cNvSpPr>
              <a:spLocks/>
            </p:cNvSpPr>
            <p:nvPr/>
          </p:nvSpPr>
          <p:spPr bwMode="auto">
            <a:xfrm>
              <a:off x="3355085" y="1819051"/>
              <a:ext cx="89803" cy="55004"/>
            </a:xfrm>
            <a:custGeom>
              <a:avLst/>
              <a:gdLst>
                <a:gd name="T0" fmla="*/ 1 w 71"/>
                <a:gd name="T1" fmla="*/ 0 h 44"/>
                <a:gd name="T2" fmla="*/ 62 w 71"/>
                <a:gd name="T3" fmla="*/ 19 h 44"/>
                <a:gd name="T4" fmla="*/ 23 w 71"/>
                <a:gd name="T5" fmla="*/ 40 h 44"/>
                <a:gd name="T6" fmla="*/ 1 w 71"/>
                <a:gd name="T7" fmla="*/ 0 h 44"/>
              </a:gdLst>
              <a:ahLst/>
              <a:cxnLst>
                <a:cxn ang="0">
                  <a:pos x="T0" y="T1"/>
                </a:cxn>
                <a:cxn ang="0">
                  <a:pos x="T2" y="T3"/>
                </a:cxn>
                <a:cxn ang="0">
                  <a:pos x="T4" y="T5"/>
                </a:cxn>
                <a:cxn ang="0">
                  <a:pos x="T6" y="T7"/>
                </a:cxn>
              </a:cxnLst>
              <a:rect l="0" t="0" r="r" b="b"/>
              <a:pathLst>
                <a:path w="71" h="44">
                  <a:moveTo>
                    <a:pt x="1" y="0"/>
                  </a:moveTo>
                  <a:cubicBezTo>
                    <a:pt x="17" y="0"/>
                    <a:pt x="56" y="14"/>
                    <a:pt x="62" y="19"/>
                  </a:cubicBezTo>
                  <a:cubicBezTo>
                    <a:pt x="71" y="27"/>
                    <a:pt x="48" y="44"/>
                    <a:pt x="23" y="40"/>
                  </a:cubicBezTo>
                  <a:cubicBezTo>
                    <a:pt x="3" y="37"/>
                    <a:pt x="0" y="13"/>
                    <a:pt x="1"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6489CEF9-61C4-4B4A-BA33-304AB82C717C}"/>
              </a:ext>
            </a:extLst>
          </p:cNvPr>
          <p:cNvGrpSpPr/>
          <p:nvPr/>
        </p:nvGrpSpPr>
        <p:grpSpPr>
          <a:xfrm>
            <a:off x="0" y="6215635"/>
            <a:ext cx="11444140" cy="325212"/>
            <a:chOff x="0" y="6215635"/>
            <a:chExt cx="11444140" cy="325212"/>
          </a:xfrm>
        </p:grpSpPr>
        <p:grpSp>
          <p:nvGrpSpPr>
            <p:cNvPr id="110" name="Group 109">
              <a:extLst>
                <a:ext uri="{FF2B5EF4-FFF2-40B4-BE49-F238E27FC236}">
                  <a16:creationId xmlns:a16="http://schemas.microsoft.com/office/drawing/2014/main" id="{87AE3C5A-1D1E-4707-A098-63FC40810358}"/>
                </a:ext>
              </a:extLst>
            </p:cNvPr>
            <p:cNvGrpSpPr/>
            <p:nvPr/>
          </p:nvGrpSpPr>
          <p:grpSpPr>
            <a:xfrm>
              <a:off x="662352" y="6402347"/>
              <a:ext cx="10137481" cy="138500"/>
              <a:chOff x="662352" y="6316085"/>
              <a:chExt cx="10137481" cy="138500"/>
            </a:xfrm>
          </p:grpSpPr>
          <p:sp>
            <p:nvSpPr>
              <p:cNvPr id="119" name="TextBox 118">
                <a:extLst>
                  <a:ext uri="{FF2B5EF4-FFF2-40B4-BE49-F238E27FC236}">
                    <a16:creationId xmlns:a16="http://schemas.microsoft.com/office/drawing/2014/main" id="{D9B56139-75BB-4473-A99A-E061FD80004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20" name="TextBox 119">
                <a:extLst>
                  <a:ext uri="{FF2B5EF4-FFF2-40B4-BE49-F238E27FC236}">
                    <a16:creationId xmlns:a16="http://schemas.microsoft.com/office/drawing/2014/main" id="{CACFB640-738D-4F37-A1E8-3DE012FAEF9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21" name="TextBox 120">
                <a:extLst>
                  <a:ext uri="{FF2B5EF4-FFF2-40B4-BE49-F238E27FC236}">
                    <a16:creationId xmlns:a16="http://schemas.microsoft.com/office/drawing/2014/main" id="{E6D0887A-D2AD-4FE8-9D7F-888198C37B73}"/>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22" name="TextBox 121">
                <a:extLst>
                  <a:ext uri="{FF2B5EF4-FFF2-40B4-BE49-F238E27FC236}">
                    <a16:creationId xmlns:a16="http://schemas.microsoft.com/office/drawing/2014/main" id="{C1013837-C7A3-4AE8-827B-BAC6753A8BC7}"/>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23" name="TextBox 122">
                <a:extLst>
                  <a:ext uri="{FF2B5EF4-FFF2-40B4-BE49-F238E27FC236}">
                    <a16:creationId xmlns:a16="http://schemas.microsoft.com/office/drawing/2014/main" id="{A57A6DCA-9279-4C44-A491-8372013097C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24" name="TextBox 123">
                <a:extLst>
                  <a:ext uri="{FF2B5EF4-FFF2-40B4-BE49-F238E27FC236}">
                    <a16:creationId xmlns:a16="http://schemas.microsoft.com/office/drawing/2014/main" id="{6CB0DA02-A6DC-4E07-B722-CE3A2A29B29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111" name="Group 110">
              <a:extLst>
                <a:ext uri="{FF2B5EF4-FFF2-40B4-BE49-F238E27FC236}">
                  <a16:creationId xmlns:a16="http://schemas.microsoft.com/office/drawing/2014/main" id="{FB98380E-AC88-4CDE-A80E-A0C4BD78B2D8}"/>
                </a:ext>
              </a:extLst>
            </p:cNvPr>
            <p:cNvGrpSpPr/>
            <p:nvPr/>
          </p:nvGrpSpPr>
          <p:grpSpPr>
            <a:xfrm>
              <a:off x="0" y="6215635"/>
              <a:ext cx="11444140" cy="131976"/>
              <a:chOff x="0" y="6058468"/>
              <a:chExt cx="11444140" cy="131976"/>
            </a:xfrm>
          </p:grpSpPr>
          <p:cxnSp>
            <p:nvCxnSpPr>
              <p:cNvPr id="112" name="Straight Arrow Connector 111">
                <a:extLst>
                  <a:ext uri="{FF2B5EF4-FFF2-40B4-BE49-F238E27FC236}">
                    <a16:creationId xmlns:a16="http://schemas.microsoft.com/office/drawing/2014/main" id="{3DA724D2-8F45-4D40-89E5-0B2F5F86593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DD96469E-13C5-46F6-90C6-0E6CC7A1A74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8170F229-CF34-4FD1-979A-0960F830FF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D246FA7-354A-4379-86D0-CD49CAF4621A}"/>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05AD9E41-3088-449B-94D7-A254A5AD09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5E4ABC76-52A4-4DC1-BDB5-EB0DEC4F6B0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E57F55C1-3AD3-4C6A-9694-5F22734F6F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470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Advanced data security</a:t>
            </a:r>
            <a:endParaRPr lang="en-US" sz="4400" spc="0">
              <a:solidFill>
                <a:schemeClr val="accent2"/>
              </a:solidFill>
            </a:endParaRPr>
          </a:p>
        </p:txBody>
      </p:sp>
    </p:spTree>
    <p:extLst>
      <p:ext uri="{BB962C8B-B14F-4D97-AF65-F5344CB8AC3E}">
        <p14:creationId xmlns:p14="http://schemas.microsoft.com/office/powerpoint/2010/main" val="219435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prstClr val="white"/>
                </a:solidFill>
              </a:rPr>
              <a:t>Which of the following T-SQL for auditing is not supported in Azure SQL Managed Instance?</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With CREATE SERVER AUDIT there is syntax </a:t>
            </a:r>
          </a:p>
          <a:p>
            <a:pPr lvl="0" defTabSz="932742">
              <a:lnSpc>
                <a:spcPct val="90000"/>
              </a:lnSpc>
              <a:spcAft>
                <a:spcPts val="600"/>
              </a:spcAft>
              <a:buSzPct val="90000"/>
            </a:pPr>
            <a:r>
              <a:rPr lang="en-US" sz="1800">
                <a:solidFill>
                  <a:prstClr val="white"/>
                </a:solidFill>
              </a:rPr>
              <a:t>    TO URL</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B. With CREATE SERVER AUDIT there is syntax </a:t>
            </a:r>
          </a:p>
          <a:p>
            <a:pPr lvl="0" defTabSz="932742">
              <a:lnSpc>
                <a:spcPct val="90000"/>
              </a:lnSpc>
              <a:spcAft>
                <a:spcPts val="600"/>
              </a:spcAft>
              <a:buSzPct val="90000"/>
            </a:pPr>
            <a:r>
              <a:rPr lang="en-US" sz="1800">
                <a:solidFill>
                  <a:prstClr val="white"/>
                </a:solidFill>
              </a:rPr>
              <a:t>    TO EXTERNAL MONITOR</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C. With CREATE SERVER AUDIT there is syntax </a:t>
            </a:r>
          </a:p>
          <a:p>
            <a:pPr lvl="0" defTabSz="932742">
              <a:lnSpc>
                <a:spcPct val="90000"/>
              </a:lnSpc>
              <a:spcAft>
                <a:spcPts val="600"/>
              </a:spcAft>
              <a:buSzPct val="90000"/>
            </a:pPr>
            <a:r>
              <a:rPr lang="en-US" sz="1800">
                <a:solidFill>
                  <a:prstClr val="white"/>
                </a:solidFill>
              </a:rPr>
              <a:t>    TO FILE</a:t>
            </a:r>
          </a:p>
          <a:p>
            <a:pPr lvl="0" defTabSz="932742">
              <a:lnSpc>
                <a:spcPct val="90000"/>
              </a:lnSpc>
              <a:spcAft>
                <a:spcPts val="600"/>
              </a:spcAft>
              <a:buSzPct val="90000"/>
            </a:pPr>
            <a:endParaRPr lang="en-US" sz="1800">
              <a:solidFill>
                <a:prstClr val="white"/>
              </a:solidFill>
            </a:endParaRPr>
          </a:p>
          <a:p>
            <a:pPr lvl="0" defTabSz="932742">
              <a:lnSpc>
                <a:spcPct val="90000"/>
              </a:lnSpc>
              <a:spcAft>
                <a:spcPts val="600"/>
              </a:spcAft>
              <a:buSzPct val="90000"/>
            </a:pPr>
            <a:r>
              <a:rPr lang="en-US" sz="1800">
                <a:solidFill>
                  <a:prstClr val="white"/>
                </a:solidFill>
              </a:rPr>
              <a:t>D. All of the above</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5" y="1731185"/>
            <a:ext cx="4896264" cy="4410307"/>
          </a:xfrm>
          <a:prstGeom prst="rect">
            <a:avLst/>
          </a:prstGeom>
        </p:spPr>
        <p:txBody>
          <a:bodyPr vert="horz" wrap="square" lIns="0" tIns="0" rIns="0" bIns="0" rtlCol="0">
            <a:normAutofit/>
          </a:bodyPr>
          <a:lstStyle/>
          <a:p>
            <a:pPr lvl="0" defTabSz="932742">
              <a:lnSpc>
                <a:spcPct val="90000"/>
              </a:lnSpc>
              <a:spcAft>
                <a:spcPts val="600"/>
              </a:spcAft>
              <a:buSzPct val="90000"/>
            </a:pPr>
            <a:r>
              <a:rPr lang="en-US" sz="1800">
                <a:solidFill>
                  <a:srgbClr val="0078D4"/>
                </a:solidFill>
              </a:rPr>
              <a:t>Which of the following are ways that you can monitor security-related events for Azure SQL Database?</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A. Azure SQL Auditing</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B. DMVs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C. Azure Metrics and Alerts</a:t>
            </a:r>
          </a:p>
          <a:p>
            <a:pPr lvl="0" defTabSz="932742">
              <a:lnSpc>
                <a:spcPct val="90000"/>
              </a:lnSpc>
              <a:spcAft>
                <a:spcPts val="600"/>
              </a:spcAft>
              <a:buSzPct val="90000"/>
            </a:pPr>
            <a:endParaRPr lang="en-US" sz="1800">
              <a:solidFill>
                <a:srgbClr val="0078D4"/>
              </a:solidFill>
            </a:endParaRPr>
          </a:p>
          <a:p>
            <a:pPr lvl="0" defTabSz="932742">
              <a:lnSpc>
                <a:spcPct val="90000"/>
              </a:lnSpc>
              <a:spcAft>
                <a:spcPts val="600"/>
              </a:spcAft>
              <a:buSzPct val="90000"/>
            </a:pPr>
            <a:r>
              <a:rPr lang="en-US" sz="1800">
                <a:solidFill>
                  <a:srgbClr val="0078D4"/>
                </a:solidFill>
              </a:rPr>
              <a:t>D. All of the above</a:t>
            </a:r>
          </a:p>
        </p:txBody>
      </p:sp>
      <p:sp>
        <p:nvSpPr>
          <p:cNvPr id="5" name="Rectangle: Rounded Corners 4">
            <a:extLst>
              <a:ext uri="{FF2B5EF4-FFF2-40B4-BE49-F238E27FC236}">
                <a16:creationId xmlns:a16="http://schemas.microsoft.com/office/drawing/2014/main" id="{02752AEC-87D3-4981-AF37-BA7D69144D8F}"/>
              </a:ext>
            </a:extLst>
          </p:cNvPr>
          <p:cNvSpPr/>
          <p:nvPr/>
        </p:nvSpPr>
        <p:spPr bwMode="auto">
          <a:xfrm>
            <a:off x="6563908" y="4675516"/>
            <a:ext cx="5039829" cy="483081"/>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ED20CCF-0CFA-4525-B23B-CFD5714D86AE}"/>
              </a:ext>
            </a:extLst>
          </p:cNvPr>
          <p:cNvSpPr/>
          <p:nvPr/>
        </p:nvSpPr>
        <p:spPr bwMode="auto">
          <a:xfrm>
            <a:off x="444699" y="4433975"/>
            <a:ext cx="5039828" cy="72462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2477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E2B45155-C917-DA4B-8E35-7F1FD1DDE1F0}"/>
              </a:ext>
            </a:extLst>
          </p:cNvPr>
          <p:cNvGrpSpPr>
            <a:grpSpLocks noChangeAspect="1"/>
          </p:cNvGrpSpPr>
          <p:nvPr/>
        </p:nvGrpSpPr>
        <p:grpSpPr bwMode="auto">
          <a:xfrm>
            <a:off x="4421464" y="941138"/>
            <a:ext cx="263951" cy="263951"/>
            <a:chOff x="2812" y="999"/>
            <a:chExt cx="312" cy="312"/>
          </a:xfrm>
        </p:grpSpPr>
        <p:sp>
          <p:nvSpPr>
            <p:cNvPr id="6" name="AutoShape 45">
              <a:extLst>
                <a:ext uri="{FF2B5EF4-FFF2-40B4-BE49-F238E27FC236}">
                  <a16:creationId xmlns:a16="http://schemas.microsoft.com/office/drawing/2014/main" id="{E54078BE-63FE-E445-A77A-1D234618FA7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A8BE302E-F3BF-C647-9FD0-0DFCF768E89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3D75CAA1-0237-3C4E-903F-2B5E905E0CE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4D9127EF-38BE-1A4A-93D8-D751CEBE22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7C72C6F8-3386-344D-A67A-7699D862B771}"/>
              </a:ext>
            </a:extLst>
          </p:cNvPr>
          <p:cNvGrpSpPr>
            <a:grpSpLocks noChangeAspect="1"/>
          </p:cNvGrpSpPr>
          <p:nvPr/>
        </p:nvGrpSpPr>
        <p:grpSpPr bwMode="auto">
          <a:xfrm>
            <a:off x="4421464" y="1853857"/>
            <a:ext cx="263951" cy="263951"/>
            <a:chOff x="2812" y="999"/>
            <a:chExt cx="312" cy="312"/>
          </a:xfrm>
        </p:grpSpPr>
        <p:sp>
          <p:nvSpPr>
            <p:cNvPr id="11" name="AutoShape 45">
              <a:extLst>
                <a:ext uri="{FF2B5EF4-FFF2-40B4-BE49-F238E27FC236}">
                  <a16:creationId xmlns:a16="http://schemas.microsoft.com/office/drawing/2014/main" id="{16CCA85B-C135-6E4D-9091-62043E02A32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EA331474-C603-B54D-877E-58005ECD2A1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420C6093-11FD-F74A-B75D-00FDC30D13F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990F96B6-F151-F04B-9BEA-3B8F9E80CA9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E232ABF8-92C4-994B-9FDD-9118E341D096}"/>
              </a:ext>
            </a:extLst>
          </p:cNvPr>
          <p:cNvGrpSpPr>
            <a:grpSpLocks noChangeAspect="1"/>
          </p:cNvGrpSpPr>
          <p:nvPr/>
        </p:nvGrpSpPr>
        <p:grpSpPr bwMode="auto">
          <a:xfrm>
            <a:off x="4421464" y="2780870"/>
            <a:ext cx="263951" cy="263951"/>
            <a:chOff x="2812" y="999"/>
            <a:chExt cx="312" cy="312"/>
          </a:xfrm>
        </p:grpSpPr>
        <p:sp>
          <p:nvSpPr>
            <p:cNvPr id="16" name="AutoShape 45">
              <a:extLst>
                <a:ext uri="{FF2B5EF4-FFF2-40B4-BE49-F238E27FC236}">
                  <a16:creationId xmlns:a16="http://schemas.microsoft.com/office/drawing/2014/main" id="{802C5617-A577-F44C-9885-CF8B29388B2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AFFDAD0B-4CCF-674C-84F3-05F1E6FE4CA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7FA067E-5B29-1944-A432-3B2F83D4C43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0E9C3F3D-59BA-E44D-BF9B-A2E00252C13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DDC934D7-1895-EB46-9A74-4D5302FAA4CD}"/>
              </a:ext>
            </a:extLst>
          </p:cNvPr>
          <p:cNvGrpSpPr>
            <a:grpSpLocks noChangeAspect="1"/>
          </p:cNvGrpSpPr>
          <p:nvPr/>
        </p:nvGrpSpPr>
        <p:grpSpPr bwMode="auto">
          <a:xfrm>
            <a:off x="4421464" y="3671522"/>
            <a:ext cx="263951" cy="263951"/>
            <a:chOff x="2812" y="999"/>
            <a:chExt cx="312" cy="312"/>
          </a:xfrm>
        </p:grpSpPr>
        <p:sp>
          <p:nvSpPr>
            <p:cNvPr id="21" name="AutoShape 45">
              <a:extLst>
                <a:ext uri="{FF2B5EF4-FFF2-40B4-BE49-F238E27FC236}">
                  <a16:creationId xmlns:a16="http://schemas.microsoft.com/office/drawing/2014/main" id="{6D200522-28C2-D240-A8F8-16AA22C3323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B8847208-F167-9548-9B3C-BAB14713508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AA7DE235-23C1-5F4A-8181-E06D1E84A4E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C443FEC4-F4ED-2C46-8047-6A4343AA897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Box 24">
            <a:extLst>
              <a:ext uri="{FF2B5EF4-FFF2-40B4-BE49-F238E27FC236}">
                <a16:creationId xmlns:a16="http://schemas.microsoft.com/office/drawing/2014/main" id="{E85C54FA-6A23-8D4C-A90C-29B6F7111B71}"/>
              </a:ext>
            </a:extLst>
          </p:cNvPr>
          <p:cNvSpPr txBox="1"/>
          <p:nvPr/>
        </p:nvSpPr>
        <p:spPr>
          <a:xfrm>
            <a:off x="4991100" y="917770"/>
            <a:ext cx="6189037" cy="4001095"/>
          </a:xfrm>
          <a:prstGeom prst="rect">
            <a:avLst/>
          </a:prstGeom>
          <a:noFill/>
        </p:spPr>
        <p:txBody>
          <a:bodyPr wrap="square" lIns="0" tIns="0" rIns="0" bIns="0" rtlCol="0">
            <a:spAutoFit/>
          </a:bodyPr>
          <a:lstStyle/>
          <a:p>
            <a:r>
              <a:rPr lang="en-US" sz="2000"/>
              <a:t>Be aware of the </a:t>
            </a:r>
            <a:r>
              <a:rPr lang="en-US" sz="2000" b="1"/>
              <a:t>security capabilities </a:t>
            </a:r>
            <a:r>
              <a:rPr lang="en-US" sz="2000"/>
              <a:t>Azure SQL brings to the table</a:t>
            </a:r>
          </a:p>
          <a:p>
            <a:pPr lvl="0"/>
            <a:endParaRPr lang="en-US" sz="2000"/>
          </a:p>
          <a:p>
            <a:pPr lvl="0"/>
            <a:r>
              <a:rPr lang="en-US" sz="2000"/>
              <a:t>Select the </a:t>
            </a:r>
            <a:r>
              <a:rPr lang="en-US" sz="2000" b="1"/>
              <a:t>authentication</a:t>
            </a:r>
            <a:r>
              <a:rPr lang="en-US" sz="2000"/>
              <a:t> method that works for </a:t>
            </a:r>
            <a:br>
              <a:rPr lang="en-US" sz="2000"/>
            </a:br>
            <a:r>
              <a:rPr lang="en-US" sz="2000"/>
              <a:t>your organization</a:t>
            </a:r>
          </a:p>
          <a:p>
            <a:pPr lvl="0"/>
            <a:endParaRPr lang="en-US" sz="2000"/>
          </a:p>
          <a:p>
            <a:pPr lvl="0"/>
            <a:r>
              <a:rPr lang="en-US" sz="2000"/>
              <a:t>Configure your </a:t>
            </a:r>
            <a:r>
              <a:rPr lang="en-US" sz="2000" b="1"/>
              <a:t>network</a:t>
            </a:r>
            <a:r>
              <a:rPr lang="en-US" sz="2000"/>
              <a:t> to allow connections from the right places only</a:t>
            </a:r>
          </a:p>
          <a:p>
            <a:pPr lvl="0"/>
            <a:endParaRPr lang="en-US" sz="2000"/>
          </a:p>
          <a:p>
            <a:pPr lvl="0"/>
            <a:r>
              <a:rPr lang="en-US" sz="2000"/>
              <a:t>Protect your data with </a:t>
            </a:r>
            <a:r>
              <a:rPr lang="en-US" sz="2000" b="1"/>
              <a:t>Data Encryption </a:t>
            </a:r>
            <a:r>
              <a:rPr lang="en-US" sz="2000"/>
              <a:t>best practices</a:t>
            </a:r>
          </a:p>
          <a:p>
            <a:pPr lvl="0"/>
            <a:endParaRPr lang="en-US" sz="2000"/>
          </a:p>
          <a:p>
            <a:pPr lvl="0"/>
            <a:r>
              <a:rPr lang="en-US" sz="2000"/>
              <a:t>Leverage </a:t>
            </a:r>
            <a:r>
              <a:rPr lang="en-US" sz="2000" b="1"/>
              <a:t>Advanced data security </a:t>
            </a:r>
            <a:r>
              <a:rPr lang="en-US" sz="2000"/>
              <a:t>to monitor, manage, and address security concerns</a:t>
            </a:r>
          </a:p>
        </p:txBody>
      </p:sp>
      <p:grpSp>
        <p:nvGrpSpPr>
          <p:cNvPr id="31" name="Group 46">
            <a:extLst>
              <a:ext uri="{FF2B5EF4-FFF2-40B4-BE49-F238E27FC236}">
                <a16:creationId xmlns:a16="http://schemas.microsoft.com/office/drawing/2014/main" id="{7DB038EC-A5DC-FF48-8D98-A87861CE83B6}"/>
              </a:ext>
            </a:extLst>
          </p:cNvPr>
          <p:cNvGrpSpPr>
            <a:grpSpLocks noChangeAspect="1"/>
          </p:cNvGrpSpPr>
          <p:nvPr/>
        </p:nvGrpSpPr>
        <p:grpSpPr bwMode="auto">
          <a:xfrm>
            <a:off x="4421464" y="4305660"/>
            <a:ext cx="263951" cy="263951"/>
            <a:chOff x="2812" y="999"/>
            <a:chExt cx="312" cy="312"/>
          </a:xfrm>
        </p:grpSpPr>
        <p:sp>
          <p:nvSpPr>
            <p:cNvPr id="32" name="AutoShape 45">
              <a:extLst>
                <a:ext uri="{FF2B5EF4-FFF2-40B4-BE49-F238E27FC236}">
                  <a16:creationId xmlns:a16="http://schemas.microsoft.com/office/drawing/2014/main" id="{072E8EC5-26BA-824B-8638-A46D93B2706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7">
              <a:extLst>
                <a:ext uri="{FF2B5EF4-FFF2-40B4-BE49-F238E27FC236}">
                  <a16:creationId xmlns:a16="http://schemas.microsoft.com/office/drawing/2014/main" id="{F8F9C71F-F71C-234E-BEBD-674301B9C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8">
              <a:extLst>
                <a:ext uri="{FF2B5EF4-FFF2-40B4-BE49-F238E27FC236}">
                  <a16:creationId xmlns:a16="http://schemas.microsoft.com/office/drawing/2014/main" id="{BE3543F1-C10D-E647-88A7-9561893E21D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9">
              <a:extLst>
                <a:ext uri="{FF2B5EF4-FFF2-40B4-BE49-F238E27FC236}">
                  <a16:creationId xmlns:a16="http://schemas.microsoft.com/office/drawing/2014/main" id="{982BDAE9-A482-FA41-8439-9D2453C5442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5DBC8B32-0029-D04E-9FAE-D3D7FEBC47D8}"/>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C8722FE7-DD73-DE48-8941-1F7CF0BB24D0}"/>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BDF7F12D-121C-0D40-9DE1-9122F1180A7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B33DDBBD-1FB8-794E-890E-272C6E44CD53}"/>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E80EF83E-09BB-5242-AD71-008312D2835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2CD86A16-F907-1944-AB00-A0FDBBC886B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7CED319C-1ECB-5846-83A9-E8D83D37FF16}"/>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3" name="TextBox 62">
                <a:extLst>
                  <a:ext uri="{FF2B5EF4-FFF2-40B4-BE49-F238E27FC236}">
                    <a16:creationId xmlns:a16="http://schemas.microsoft.com/office/drawing/2014/main" id="{087E755F-02EE-BB40-8371-8985D18E97F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0CB8F424-C833-AA45-A255-78564EAA4528}"/>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33CB1115-4305-6140-843B-6B6C7D9ABD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05646000-B053-BD45-BC10-9A2DAD72F22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E034E75B-CA54-2748-9724-F9219E4CF1A3}"/>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5E3039DC-BA2B-E443-AC43-90C992A93E1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CD36931E-931E-1543-A023-41DD50E6325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C83ACF4-5042-454D-AA6F-E401B1212EF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41D39C-6240-8643-9D5D-666F5C05805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a:xfrm>
            <a:off x="584200" y="2654742"/>
            <a:ext cx="2326410" cy="553998"/>
          </a:xfrm>
        </p:spPr>
        <p:txBody>
          <a:bodyPr/>
          <a:lstStyle/>
          <a:p>
            <a:r>
              <a:rPr lang="en-US"/>
              <a:t>Summary</a:t>
            </a:r>
          </a:p>
        </p:txBody>
      </p:sp>
      <p:cxnSp>
        <p:nvCxnSpPr>
          <p:cNvPr id="70" name="Straight Connector 69">
            <a:extLst>
              <a:ext uri="{FF2B5EF4-FFF2-40B4-BE49-F238E27FC236}">
                <a16:creationId xmlns:a16="http://schemas.microsoft.com/office/drawing/2014/main" id="{DF902365-5247-264B-A009-01FF71F929EA}"/>
              </a:ext>
            </a:extLst>
          </p:cNvPr>
          <p:cNvCxnSpPr>
            <a:cxnSpLocks/>
          </p:cNvCxnSpPr>
          <p:nvPr/>
        </p:nvCxnSpPr>
        <p:spPr>
          <a:xfrm>
            <a:off x="3368233" y="761036"/>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058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DE79-E4B2-0D42-8CA8-BDF4575636FE}"/>
              </a:ext>
            </a:extLst>
          </p:cNvPr>
          <p:cNvSpPr>
            <a:spLocks noGrp="1"/>
          </p:cNvSpPr>
          <p:nvPr>
            <p:ph type="title"/>
          </p:nvPr>
        </p:nvSpPr>
        <p:spPr>
          <a:xfrm>
            <a:off x="578836" y="476054"/>
            <a:ext cx="11018520" cy="553998"/>
          </a:xfrm>
        </p:spPr>
        <p:txBody>
          <a:bodyPr/>
          <a:lstStyle/>
          <a:p>
            <a:r>
              <a:rPr lang="en-US">
                <a:gradFill>
                  <a:gsLst>
                    <a:gs pos="1250">
                      <a:sysClr val="windowText" lastClr="000000"/>
                    </a:gs>
                    <a:gs pos="100000">
                      <a:sysClr val="windowText" lastClr="000000"/>
                    </a:gs>
                  </a:gsLst>
                  <a:lin ang="5400000" scaled="0"/>
                </a:gradFill>
              </a:rPr>
              <a:t>Azure SQL has come a long way</a:t>
            </a:r>
            <a:endParaRPr lang="en-US"/>
          </a:p>
        </p:txBody>
      </p:sp>
      <p:graphicFrame>
        <p:nvGraphicFramePr>
          <p:cNvPr id="13" name="Content Placeholder 2">
            <a:extLst>
              <a:ext uri="{FF2B5EF4-FFF2-40B4-BE49-F238E27FC236}">
                <a16:creationId xmlns:a16="http://schemas.microsoft.com/office/drawing/2014/main" id="{9F66480B-5519-49FA-9F0D-1F65CCABBC20}"/>
              </a:ext>
            </a:extLst>
          </p:cNvPr>
          <p:cNvGraphicFramePr>
            <a:graphicFrameLocks noGrp="1"/>
          </p:cNvGraphicFramePr>
          <p:nvPr>
            <p:ph idx="4294967295"/>
            <p:extLst>
              <p:ext uri="{D42A27DB-BD31-4B8C-83A1-F6EECF244321}">
                <p14:modId xmlns:p14="http://schemas.microsoft.com/office/powerpoint/2010/main" val="1045052301"/>
              </p:ext>
            </p:extLst>
          </p:nvPr>
        </p:nvGraphicFramePr>
        <p:xfrm>
          <a:off x="1" y="1290616"/>
          <a:ext cx="11745798" cy="4126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0F304AD4-6265-FD42-8D2E-081206EDF418}"/>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60B76758-8F2F-B540-94AD-4E6D582A1C0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FA487A-A325-144A-A328-EFE82CFB878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7231AE2A-DF28-E444-91CA-A983A10D0E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3D1C0CC9-BF77-214A-BC8C-61794F1FA40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5856B032-E92E-FD4A-9087-BA5E75A12C3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9F053A3-C406-E24B-A06E-E5F2E33E3DB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728BB40B-5D04-E34F-A5CB-CBA0BEC83BF9}"/>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5" name="TextBox 24">
              <a:extLst>
                <a:ext uri="{FF2B5EF4-FFF2-40B4-BE49-F238E27FC236}">
                  <a16:creationId xmlns:a16="http://schemas.microsoft.com/office/drawing/2014/main" id="{663E4C55-A139-214B-A948-2414F194C25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26" name="TextBox 25">
              <a:extLst>
                <a:ext uri="{FF2B5EF4-FFF2-40B4-BE49-F238E27FC236}">
                  <a16:creationId xmlns:a16="http://schemas.microsoft.com/office/drawing/2014/main" id="{59E43A9C-BACB-2B4D-92D4-EAC13361D153}"/>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7" name="TextBox 26">
              <a:extLst>
                <a:ext uri="{FF2B5EF4-FFF2-40B4-BE49-F238E27FC236}">
                  <a16:creationId xmlns:a16="http://schemas.microsoft.com/office/drawing/2014/main" id="{A0A52BE0-1245-4646-B399-4E001597CAC9}"/>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8" name="TextBox 27">
              <a:extLst>
                <a:ext uri="{FF2B5EF4-FFF2-40B4-BE49-F238E27FC236}">
                  <a16:creationId xmlns:a16="http://schemas.microsoft.com/office/drawing/2014/main" id="{193EB748-3057-4441-AD6A-FB7233E167D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4676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graphicEl>
                                              <a:dgm id="{BD4DE2E5-B426-48FE-B7AF-DAA64948308B}"/>
                                            </p:graphicEl>
                                          </p:spTgt>
                                        </p:tgtEl>
                                        <p:attrNameLst>
                                          <p:attrName>style.visibility</p:attrName>
                                        </p:attrNameLst>
                                      </p:cBhvr>
                                      <p:to>
                                        <p:strVal val="visible"/>
                                      </p:to>
                                    </p:set>
                                    <p:animEffect transition="in" filter="fade">
                                      <p:cBhvr>
                                        <p:cTn id="7" dur="500"/>
                                        <p:tgtEl>
                                          <p:spTgt spid="13">
                                            <p:graphicEl>
                                              <a:dgm id="{BD4DE2E5-B426-48FE-B7AF-DAA64948308B}"/>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graphicEl>
                                              <a:dgm id="{D9CF18BD-C653-4760-9527-952FD3B60B7D}"/>
                                            </p:graphicEl>
                                          </p:spTgt>
                                        </p:tgtEl>
                                        <p:attrNameLst>
                                          <p:attrName>style.visibility</p:attrName>
                                        </p:attrNameLst>
                                      </p:cBhvr>
                                      <p:to>
                                        <p:strVal val="visible"/>
                                      </p:to>
                                    </p:set>
                                    <p:animEffect transition="in" filter="fade">
                                      <p:cBhvr>
                                        <p:cTn id="11" dur="500"/>
                                        <p:tgtEl>
                                          <p:spTgt spid="13">
                                            <p:graphicEl>
                                              <a:dgm id="{D9CF18BD-C653-4760-9527-952FD3B60B7D}"/>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graphicEl>
                                              <a:dgm id="{4DAC5C6B-ABD2-42AD-9A72-4BFA439061C5}"/>
                                            </p:graphicEl>
                                          </p:spTgt>
                                        </p:tgtEl>
                                        <p:attrNameLst>
                                          <p:attrName>style.visibility</p:attrName>
                                        </p:attrNameLst>
                                      </p:cBhvr>
                                      <p:to>
                                        <p:strVal val="visible"/>
                                      </p:to>
                                    </p:set>
                                    <p:animEffect transition="in" filter="fade">
                                      <p:cBhvr>
                                        <p:cTn id="14" dur="500"/>
                                        <p:tgtEl>
                                          <p:spTgt spid="13">
                                            <p:graphicEl>
                                              <a:dgm id="{4DAC5C6B-ABD2-42AD-9A72-4BFA439061C5}"/>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graphicEl>
                                              <a:dgm id="{BE0BF8CC-38A1-4B01-9752-24691B06D1BD}"/>
                                            </p:graphicEl>
                                          </p:spTgt>
                                        </p:tgtEl>
                                        <p:attrNameLst>
                                          <p:attrName>style.visibility</p:attrName>
                                        </p:attrNameLst>
                                      </p:cBhvr>
                                      <p:to>
                                        <p:strVal val="visible"/>
                                      </p:to>
                                    </p:set>
                                    <p:animEffect transition="in" filter="fade">
                                      <p:cBhvr>
                                        <p:cTn id="17" dur="500"/>
                                        <p:tgtEl>
                                          <p:spTgt spid="13">
                                            <p:graphicEl>
                                              <a:dgm id="{BE0BF8CC-38A1-4B01-9752-24691B06D1BD}"/>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graphicEl>
                                              <a:dgm id="{B2FD37B0-F01B-4D44-8CF8-218202E0D1E8}"/>
                                            </p:graphicEl>
                                          </p:spTgt>
                                        </p:tgtEl>
                                        <p:attrNameLst>
                                          <p:attrName>style.visibility</p:attrName>
                                        </p:attrNameLst>
                                      </p:cBhvr>
                                      <p:to>
                                        <p:strVal val="visible"/>
                                      </p:to>
                                    </p:set>
                                    <p:animEffect transition="in" filter="fade">
                                      <p:cBhvr>
                                        <p:cTn id="20" dur="500"/>
                                        <p:tgtEl>
                                          <p:spTgt spid="13">
                                            <p:graphicEl>
                                              <a:dgm id="{B2FD37B0-F01B-4D44-8CF8-218202E0D1E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graphicEl>
                                              <a:dgm id="{CB2CFD90-D3B6-4E12-8EDF-2099CE76871D}"/>
                                            </p:graphicEl>
                                          </p:spTgt>
                                        </p:tgtEl>
                                        <p:attrNameLst>
                                          <p:attrName>style.visibility</p:attrName>
                                        </p:attrNameLst>
                                      </p:cBhvr>
                                      <p:to>
                                        <p:strVal val="visible"/>
                                      </p:to>
                                    </p:set>
                                    <p:animEffect transition="in" filter="fade">
                                      <p:cBhvr>
                                        <p:cTn id="23" dur="500"/>
                                        <p:tgtEl>
                                          <p:spTgt spid="13">
                                            <p:graphicEl>
                                              <a:dgm id="{CB2CFD90-D3B6-4E12-8EDF-2099CE76871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graphicEl>
                                              <a:dgm id="{D4B58DA4-2829-48E9-87D6-EF70B809CD8A}"/>
                                            </p:graphicEl>
                                          </p:spTgt>
                                        </p:tgtEl>
                                        <p:attrNameLst>
                                          <p:attrName>style.visibility</p:attrName>
                                        </p:attrNameLst>
                                      </p:cBhvr>
                                      <p:to>
                                        <p:strVal val="visible"/>
                                      </p:to>
                                    </p:set>
                                    <p:animEffect transition="in" filter="fade">
                                      <p:cBhvr>
                                        <p:cTn id="26" dur="500"/>
                                        <p:tgtEl>
                                          <p:spTgt spid="13">
                                            <p:graphicEl>
                                              <a:dgm id="{D4B58DA4-2829-48E9-87D6-EF70B809CD8A}"/>
                                            </p:graphic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3">
                                            <p:graphicEl>
                                              <a:dgm id="{52EA3B33-2EB4-405C-8052-10B3DD9273E2}"/>
                                            </p:graphicEl>
                                          </p:spTgt>
                                        </p:tgtEl>
                                        <p:attrNameLst>
                                          <p:attrName>style.visibility</p:attrName>
                                        </p:attrNameLst>
                                      </p:cBhvr>
                                      <p:to>
                                        <p:strVal val="visible"/>
                                      </p:to>
                                    </p:set>
                                    <p:animEffect transition="in" filter="fade">
                                      <p:cBhvr>
                                        <p:cTn id="30" dur="500"/>
                                        <p:tgtEl>
                                          <p:spTgt spid="13">
                                            <p:graphicEl>
                                              <a:dgm id="{52EA3B33-2EB4-405C-8052-10B3DD9273E2}"/>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graphicEl>
                                              <a:dgm id="{DC2579D0-3651-4E01-897D-55711A962527}"/>
                                            </p:graphicEl>
                                          </p:spTgt>
                                        </p:tgtEl>
                                        <p:attrNameLst>
                                          <p:attrName>style.visibility</p:attrName>
                                        </p:attrNameLst>
                                      </p:cBhvr>
                                      <p:to>
                                        <p:strVal val="visible"/>
                                      </p:to>
                                    </p:set>
                                    <p:animEffect transition="in" filter="fade">
                                      <p:cBhvr>
                                        <p:cTn id="33" dur="500"/>
                                        <p:tgtEl>
                                          <p:spTgt spid="13">
                                            <p:graphicEl>
                                              <a:dgm id="{DC2579D0-3651-4E01-897D-55711A962527}"/>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graphicEl>
                                              <a:dgm id="{F8953688-8D81-4BD0-A4E8-A4763BC5239C}"/>
                                            </p:graphicEl>
                                          </p:spTgt>
                                        </p:tgtEl>
                                        <p:attrNameLst>
                                          <p:attrName>style.visibility</p:attrName>
                                        </p:attrNameLst>
                                      </p:cBhvr>
                                      <p:to>
                                        <p:strVal val="visible"/>
                                      </p:to>
                                    </p:set>
                                    <p:animEffect transition="in" filter="fade">
                                      <p:cBhvr>
                                        <p:cTn id="36" dur="500"/>
                                        <p:tgtEl>
                                          <p:spTgt spid="13">
                                            <p:graphicEl>
                                              <a:dgm id="{F8953688-8D81-4BD0-A4E8-A4763BC5239C}"/>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graphicEl>
                                              <a:dgm id="{3543A269-1329-409E-9909-058A6F634ED0}"/>
                                            </p:graphicEl>
                                          </p:spTgt>
                                        </p:tgtEl>
                                        <p:attrNameLst>
                                          <p:attrName>style.visibility</p:attrName>
                                        </p:attrNameLst>
                                      </p:cBhvr>
                                      <p:to>
                                        <p:strVal val="visible"/>
                                      </p:to>
                                    </p:set>
                                    <p:animEffect transition="in" filter="fade">
                                      <p:cBhvr>
                                        <p:cTn id="39" dur="500"/>
                                        <p:tgtEl>
                                          <p:spTgt spid="13">
                                            <p:graphicEl>
                                              <a:dgm id="{3543A269-1329-409E-9909-058A6F634ED0}"/>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graphicEl>
                                              <a:dgm id="{48B40D64-EA99-4B20-B620-BDEEAA6834AA}"/>
                                            </p:graphicEl>
                                          </p:spTgt>
                                        </p:tgtEl>
                                        <p:attrNameLst>
                                          <p:attrName>style.visibility</p:attrName>
                                        </p:attrNameLst>
                                      </p:cBhvr>
                                      <p:to>
                                        <p:strVal val="visible"/>
                                      </p:to>
                                    </p:set>
                                    <p:animEffect transition="in" filter="fade">
                                      <p:cBhvr>
                                        <p:cTn id="42" dur="500"/>
                                        <p:tgtEl>
                                          <p:spTgt spid="13">
                                            <p:graphicEl>
                                              <a:dgm id="{48B40D64-EA99-4B20-B620-BDEEAA6834AA}"/>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graphicEl>
                                              <a:dgm id="{DDF7C214-567B-4CA0-8E05-C70120EBAA36}"/>
                                            </p:graphicEl>
                                          </p:spTgt>
                                        </p:tgtEl>
                                        <p:attrNameLst>
                                          <p:attrName>style.visibility</p:attrName>
                                        </p:attrNameLst>
                                      </p:cBhvr>
                                      <p:to>
                                        <p:strVal val="visible"/>
                                      </p:to>
                                    </p:set>
                                    <p:animEffect transition="in" filter="fade">
                                      <p:cBhvr>
                                        <p:cTn id="45" dur="500"/>
                                        <p:tgtEl>
                                          <p:spTgt spid="13">
                                            <p:graphicEl>
                                              <a:dgm id="{DDF7C214-567B-4CA0-8E05-C70120EBAA36}"/>
                                            </p:graphicEl>
                                          </p:spTgt>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13">
                                            <p:graphicEl>
                                              <a:dgm id="{974A0F23-9B70-46E2-9BEA-A161DEEB3084}"/>
                                            </p:graphicEl>
                                          </p:spTgt>
                                        </p:tgtEl>
                                        <p:attrNameLst>
                                          <p:attrName>style.visibility</p:attrName>
                                        </p:attrNameLst>
                                      </p:cBhvr>
                                      <p:to>
                                        <p:strVal val="visible"/>
                                      </p:to>
                                    </p:set>
                                    <p:animEffect transition="in" filter="fade">
                                      <p:cBhvr>
                                        <p:cTn id="49" dur="500"/>
                                        <p:tgtEl>
                                          <p:spTgt spid="13">
                                            <p:graphicEl>
                                              <a:dgm id="{974A0F23-9B70-46E2-9BEA-A161DEEB3084}"/>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graphicEl>
                                              <a:dgm id="{1E7FCD4B-245F-4841-A130-F437A082A43D}"/>
                                            </p:graphicEl>
                                          </p:spTgt>
                                        </p:tgtEl>
                                        <p:attrNameLst>
                                          <p:attrName>style.visibility</p:attrName>
                                        </p:attrNameLst>
                                      </p:cBhvr>
                                      <p:to>
                                        <p:strVal val="visible"/>
                                      </p:to>
                                    </p:set>
                                    <p:animEffect transition="in" filter="fade">
                                      <p:cBhvr>
                                        <p:cTn id="52" dur="500"/>
                                        <p:tgtEl>
                                          <p:spTgt spid="13">
                                            <p:graphicEl>
                                              <a:dgm id="{1E7FCD4B-245F-4841-A130-F437A082A43D}"/>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graphicEl>
                                              <a:dgm id="{6BF1D37F-E363-4EDE-BB62-3D33AEE4F697}"/>
                                            </p:graphicEl>
                                          </p:spTgt>
                                        </p:tgtEl>
                                        <p:attrNameLst>
                                          <p:attrName>style.visibility</p:attrName>
                                        </p:attrNameLst>
                                      </p:cBhvr>
                                      <p:to>
                                        <p:strVal val="visible"/>
                                      </p:to>
                                    </p:set>
                                    <p:animEffect transition="in" filter="fade">
                                      <p:cBhvr>
                                        <p:cTn id="55" dur="500"/>
                                        <p:tgtEl>
                                          <p:spTgt spid="13">
                                            <p:graphicEl>
                                              <a:dgm id="{6BF1D37F-E363-4EDE-BB62-3D33AEE4F697}"/>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graphicEl>
                                              <a:dgm id="{709DD593-B36D-4A82-9CA5-7EB0BF33F2CF}"/>
                                            </p:graphicEl>
                                          </p:spTgt>
                                        </p:tgtEl>
                                        <p:attrNameLst>
                                          <p:attrName>style.visibility</p:attrName>
                                        </p:attrNameLst>
                                      </p:cBhvr>
                                      <p:to>
                                        <p:strVal val="visible"/>
                                      </p:to>
                                    </p:set>
                                    <p:animEffect transition="in" filter="fade">
                                      <p:cBhvr>
                                        <p:cTn id="58" dur="500"/>
                                        <p:tgtEl>
                                          <p:spTgt spid="13">
                                            <p:graphicEl>
                                              <a:dgm id="{709DD593-B36D-4A82-9CA5-7EB0BF33F2CF}"/>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
                                            <p:graphicEl>
                                              <a:dgm id="{4834ED91-36CE-447C-B8D4-984AC9474013}"/>
                                            </p:graphicEl>
                                          </p:spTgt>
                                        </p:tgtEl>
                                        <p:attrNameLst>
                                          <p:attrName>style.visibility</p:attrName>
                                        </p:attrNameLst>
                                      </p:cBhvr>
                                      <p:to>
                                        <p:strVal val="visible"/>
                                      </p:to>
                                    </p:set>
                                    <p:animEffect transition="in" filter="fade">
                                      <p:cBhvr>
                                        <p:cTn id="61" dur="500"/>
                                        <p:tgtEl>
                                          <p:spTgt spid="13">
                                            <p:graphicEl>
                                              <a:dgm id="{4834ED91-36CE-447C-B8D4-984AC9474013}"/>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graphicEl>
                                              <a:dgm id="{D79D0623-4A0F-4113-B221-A03DD8A63E74}"/>
                                            </p:graphicEl>
                                          </p:spTgt>
                                        </p:tgtEl>
                                        <p:attrNameLst>
                                          <p:attrName>style.visibility</p:attrName>
                                        </p:attrNameLst>
                                      </p:cBhvr>
                                      <p:to>
                                        <p:strVal val="visible"/>
                                      </p:to>
                                    </p:set>
                                    <p:animEffect transition="in" filter="fade">
                                      <p:cBhvr>
                                        <p:cTn id="64" dur="500"/>
                                        <p:tgtEl>
                                          <p:spTgt spid="13">
                                            <p:graphicEl>
                                              <a:dgm id="{D79D0623-4A0F-4113-B221-A03DD8A63E74}"/>
                                            </p:graphicEl>
                                          </p:spTgt>
                                        </p:tgtEl>
                                      </p:cBhvr>
                                    </p:animEffect>
                                  </p:childTnLst>
                                </p:cTn>
                              </p:par>
                            </p:childTnLst>
                          </p:cTn>
                        </p:par>
                        <p:par>
                          <p:cTn id="65" fill="hold">
                            <p:stCondLst>
                              <p:cond delay="2000"/>
                            </p:stCondLst>
                            <p:childTnLst>
                              <p:par>
                                <p:cTn id="66" presetID="10" presetClass="entr" presetSubtype="0" fill="hold" grpId="0" nodeType="afterEffect">
                                  <p:stCondLst>
                                    <p:cond delay="0"/>
                                  </p:stCondLst>
                                  <p:childTnLst>
                                    <p:set>
                                      <p:cBhvr>
                                        <p:cTn id="67" dur="1" fill="hold">
                                          <p:stCondLst>
                                            <p:cond delay="0"/>
                                          </p:stCondLst>
                                        </p:cTn>
                                        <p:tgtEl>
                                          <p:spTgt spid="13">
                                            <p:graphicEl>
                                              <a:dgm id="{F2AE6278-65FD-49DF-B70A-DC2E6C36130D}"/>
                                            </p:graphicEl>
                                          </p:spTgt>
                                        </p:tgtEl>
                                        <p:attrNameLst>
                                          <p:attrName>style.visibility</p:attrName>
                                        </p:attrNameLst>
                                      </p:cBhvr>
                                      <p:to>
                                        <p:strVal val="visible"/>
                                      </p:to>
                                    </p:set>
                                    <p:animEffect transition="in" filter="fade">
                                      <p:cBhvr>
                                        <p:cTn id="68" dur="500"/>
                                        <p:tgtEl>
                                          <p:spTgt spid="13">
                                            <p:graphicEl>
                                              <a:dgm id="{F2AE6278-65FD-49DF-B70A-DC2E6C36130D}"/>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
                                            <p:graphicEl>
                                              <a:dgm id="{01335C1C-DE3D-4466-A6DE-1B995F7663B6}"/>
                                            </p:graphicEl>
                                          </p:spTgt>
                                        </p:tgtEl>
                                        <p:attrNameLst>
                                          <p:attrName>style.visibility</p:attrName>
                                        </p:attrNameLst>
                                      </p:cBhvr>
                                      <p:to>
                                        <p:strVal val="visible"/>
                                      </p:to>
                                    </p:set>
                                    <p:animEffect transition="in" filter="fade">
                                      <p:cBhvr>
                                        <p:cTn id="71" dur="500"/>
                                        <p:tgtEl>
                                          <p:spTgt spid="13">
                                            <p:graphicEl>
                                              <a:dgm id="{01335C1C-DE3D-4466-A6DE-1B995F7663B6}"/>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
                                            <p:graphicEl>
                                              <a:dgm id="{FBE3BF6D-9FF1-4FDA-B10E-0EDE52641AD6}"/>
                                            </p:graphicEl>
                                          </p:spTgt>
                                        </p:tgtEl>
                                        <p:attrNameLst>
                                          <p:attrName>style.visibility</p:attrName>
                                        </p:attrNameLst>
                                      </p:cBhvr>
                                      <p:to>
                                        <p:strVal val="visible"/>
                                      </p:to>
                                    </p:set>
                                    <p:animEffect transition="in" filter="fade">
                                      <p:cBhvr>
                                        <p:cTn id="74" dur="500"/>
                                        <p:tgtEl>
                                          <p:spTgt spid="13">
                                            <p:graphicEl>
                                              <a:dgm id="{FBE3BF6D-9FF1-4FDA-B10E-0EDE52641AD6}"/>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
                                            <p:graphicEl>
                                              <a:dgm id="{61CF7BAE-8B04-48ED-A9AA-E2DD4896D227}"/>
                                            </p:graphicEl>
                                          </p:spTgt>
                                        </p:tgtEl>
                                        <p:attrNameLst>
                                          <p:attrName>style.visibility</p:attrName>
                                        </p:attrNameLst>
                                      </p:cBhvr>
                                      <p:to>
                                        <p:strVal val="visible"/>
                                      </p:to>
                                    </p:set>
                                    <p:animEffect transition="in" filter="fade">
                                      <p:cBhvr>
                                        <p:cTn id="77" dur="500"/>
                                        <p:tgtEl>
                                          <p:spTgt spid="13">
                                            <p:graphicEl>
                                              <a:dgm id="{61CF7BAE-8B04-48ED-A9AA-E2DD4896D227}"/>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
                                            <p:graphicEl>
                                              <a:dgm id="{218B202C-0784-44AF-AD9E-F0018E1A94B0}"/>
                                            </p:graphicEl>
                                          </p:spTgt>
                                        </p:tgtEl>
                                        <p:attrNameLst>
                                          <p:attrName>style.visibility</p:attrName>
                                        </p:attrNameLst>
                                      </p:cBhvr>
                                      <p:to>
                                        <p:strVal val="visible"/>
                                      </p:to>
                                    </p:set>
                                    <p:animEffect transition="in" filter="fade">
                                      <p:cBhvr>
                                        <p:cTn id="80" dur="500"/>
                                        <p:tgtEl>
                                          <p:spTgt spid="13">
                                            <p:graphicEl>
                                              <a:dgm id="{218B202C-0784-44AF-AD9E-F0018E1A94B0}"/>
                                            </p:graphic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3">
                                            <p:graphicEl>
                                              <a:dgm id="{D8AA9A4F-D53B-4C45-8D15-EEE1642F0DBC}"/>
                                            </p:graphicEl>
                                          </p:spTgt>
                                        </p:tgtEl>
                                        <p:attrNameLst>
                                          <p:attrName>style.visibility</p:attrName>
                                        </p:attrNameLst>
                                      </p:cBhvr>
                                      <p:to>
                                        <p:strVal val="visible"/>
                                      </p:to>
                                    </p:set>
                                    <p:animEffect transition="in" filter="fade">
                                      <p:cBhvr>
                                        <p:cTn id="83" dur="500"/>
                                        <p:tgtEl>
                                          <p:spTgt spid="13">
                                            <p:graphicEl>
                                              <a:dgm id="{D8AA9A4F-D53B-4C45-8D15-EEE1642F0DBC}"/>
                                            </p:graphicEl>
                                          </p:spTgt>
                                        </p:tgtEl>
                                      </p:cBhvr>
                                    </p:animEffect>
                                  </p:childTnLst>
                                </p:cTn>
                              </p:par>
                            </p:childTnLst>
                          </p:cTn>
                        </p:par>
                        <p:par>
                          <p:cTn id="84" fill="hold">
                            <p:stCondLst>
                              <p:cond delay="2500"/>
                            </p:stCondLst>
                            <p:childTnLst>
                              <p:par>
                                <p:cTn id="85" presetID="10" presetClass="entr" presetSubtype="0" fill="hold" grpId="0" nodeType="afterEffect">
                                  <p:stCondLst>
                                    <p:cond delay="0"/>
                                  </p:stCondLst>
                                  <p:childTnLst>
                                    <p:set>
                                      <p:cBhvr>
                                        <p:cTn id="86" dur="1" fill="hold">
                                          <p:stCondLst>
                                            <p:cond delay="0"/>
                                          </p:stCondLst>
                                        </p:cTn>
                                        <p:tgtEl>
                                          <p:spTgt spid="13">
                                            <p:graphicEl>
                                              <a:dgm id="{DC12CFBB-7A5D-422A-8058-0FEECFD65D69}"/>
                                            </p:graphicEl>
                                          </p:spTgt>
                                        </p:tgtEl>
                                        <p:attrNameLst>
                                          <p:attrName>style.visibility</p:attrName>
                                        </p:attrNameLst>
                                      </p:cBhvr>
                                      <p:to>
                                        <p:strVal val="visible"/>
                                      </p:to>
                                    </p:set>
                                    <p:animEffect transition="in" filter="fade">
                                      <p:cBhvr>
                                        <p:cTn id="87" dur="500"/>
                                        <p:tgtEl>
                                          <p:spTgt spid="13">
                                            <p:graphicEl>
                                              <a:dgm id="{DC12CFBB-7A5D-422A-8058-0FEECFD65D69}"/>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
                                            <p:graphicEl>
                                              <a:dgm id="{F1CBD4BE-969B-4486-A695-DC1D5CAB272D}"/>
                                            </p:graphicEl>
                                          </p:spTgt>
                                        </p:tgtEl>
                                        <p:attrNameLst>
                                          <p:attrName>style.visibility</p:attrName>
                                        </p:attrNameLst>
                                      </p:cBhvr>
                                      <p:to>
                                        <p:strVal val="visible"/>
                                      </p:to>
                                    </p:set>
                                    <p:animEffect transition="in" filter="fade">
                                      <p:cBhvr>
                                        <p:cTn id="90" dur="500"/>
                                        <p:tgtEl>
                                          <p:spTgt spid="13">
                                            <p:graphicEl>
                                              <a:dgm id="{F1CBD4BE-969B-4486-A695-DC1D5CAB272D}"/>
                                            </p:graphic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
                                            <p:graphicEl>
                                              <a:dgm id="{6278E80A-BCFC-4189-AE7B-1691FB8AE80D}"/>
                                            </p:graphicEl>
                                          </p:spTgt>
                                        </p:tgtEl>
                                        <p:attrNameLst>
                                          <p:attrName>style.visibility</p:attrName>
                                        </p:attrNameLst>
                                      </p:cBhvr>
                                      <p:to>
                                        <p:strVal val="visible"/>
                                      </p:to>
                                    </p:set>
                                    <p:animEffect transition="in" filter="fade">
                                      <p:cBhvr>
                                        <p:cTn id="93" dur="500"/>
                                        <p:tgtEl>
                                          <p:spTgt spid="13">
                                            <p:graphicEl>
                                              <a:dgm id="{6278E80A-BCFC-4189-AE7B-1691FB8AE80D}"/>
                                            </p:graphicEl>
                                          </p:spTgt>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3">
                                            <p:graphicEl>
                                              <a:dgm id="{01F13611-824C-446F-B499-F967151974B1}"/>
                                            </p:graphicEl>
                                          </p:spTgt>
                                        </p:tgtEl>
                                        <p:attrNameLst>
                                          <p:attrName>style.visibility</p:attrName>
                                        </p:attrNameLst>
                                      </p:cBhvr>
                                      <p:to>
                                        <p:strVal val="visible"/>
                                      </p:to>
                                    </p:set>
                                    <p:animEffect transition="in" filter="fade">
                                      <p:cBhvr>
                                        <p:cTn id="96" dur="500"/>
                                        <p:tgtEl>
                                          <p:spTgt spid="13">
                                            <p:graphicEl>
                                              <a:dgm id="{01F13611-824C-446F-B499-F967151974B1}"/>
                                            </p:graphic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3">
                                            <p:graphicEl>
                                              <a:dgm id="{EF110A13-FCBC-47DD-AE79-EC993998E6B5}"/>
                                            </p:graphicEl>
                                          </p:spTgt>
                                        </p:tgtEl>
                                        <p:attrNameLst>
                                          <p:attrName>style.visibility</p:attrName>
                                        </p:attrNameLst>
                                      </p:cBhvr>
                                      <p:to>
                                        <p:strVal val="visible"/>
                                      </p:to>
                                    </p:set>
                                    <p:animEffect transition="in" filter="fade">
                                      <p:cBhvr>
                                        <p:cTn id="99" dur="500"/>
                                        <p:tgtEl>
                                          <p:spTgt spid="13">
                                            <p:graphicEl>
                                              <a:dgm id="{EF110A13-FCBC-47DD-AE79-EC993998E6B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3">
                                            <p:graphicEl>
                                              <a:dgm id="{A5BE71DF-C37C-4F2A-9734-B1D1F8575720}"/>
                                            </p:graphicEl>
                                          </p:spTgt>
                                        </p:tgtEl>
                                        <p:attrNameLst>
                                          <p:attrName>style.visibility</p:attrName>
                                        </p:attrNameLst>
                                      </p:cBhvr>
                                      <p:to>
                                        <p:strVal val="visible"/>
                                      </p:to>
                                    </p:set>
                                    <p:animEffect transition="in" filter="fade">
                                      <p:cBhvr>
                                        <p:cTn id="102" dur="500"/>
                                        <p:tgtEl>
                                          <p:spTgt spid="13">
                                            <p:graphicEl>
                                              <a:dgm id="{A5BE71DF-C37C-4F2A-9734-B1D1F8575720}"/>
                                            </p:graphicEl>
                                          </p:spTgt>
                                        </p:tgtEl>
                                      </p:cBhvr>
                                    </p:animEffect>
                                  </p:childTnLst>
                                </p:cTn>
                              </p:par>
                            </p:childTnLst>
                          </p:cTn>
                        </p:par>
                        <p:par>
                          <p:cTn id="103" fill="hold">
                            <p:stCondLst>
                              <p:cond delay="3000"/>
                            </p:stCondLst>
                            <p:childTnLst>
                              <p:par>
                                <p:cTn id="104" presetID="10" presetClass="entr" presetSubtype="0" fill="hold" grpId="0" nodeType="afterEffect">
                                  <p:stCondLst>
                                    <p:cond delay="0"/>
                                  </p:stCondLst>
                                  <p:childTnLst>
                                    <p:set>
                                      <p:cBhvr>
                                        <p:cTn id="105" dur="1" fill="hold">
                                          <p:stCondLst>
                                            <p:cond delay="0"/>
                                          </p:stCondLst>
                                        </p:cTn>
                                        <p:tgtEl>
                                          <p:spTgt spid="13">
                                            <p:graphicEl>
                                              <a:dgm id="{5293DF7D-452E-4C56-9B51-32317CFB04DC}"/>
                                            </p:graphicEl>
                                          </p:spTgt>
                                        </p:tgtEl>
                                        <p:attrNameLst>
                                          <p:attrName>style.visibility</p:attrName>
                                        </p:attrNameLst>
                                      </p:cBhvr>
                                      <p:to>
                                        <p:strVal val="visible"/>
                                      </p:to>
                                    </p:set>
                                    <p:animEffect transition="in" filter="fade">
                                      <p:cBhvr>
                                        <p:cTn id="106" dur="500"/>
                                        <p:tgtEl>
                                          <p:spTgt spid="13">
                                            <p:graphicEl>
                                              <a:dgm id="{5293DF7D-452E-4C56-9B51-32317CFB04DC}"/>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3">
                                            <p:graphicEl>
                                              <a:dgm id="{30D44984-3A2C-4CAC-8D87-F097FA251E44}"/>
                                            </p:graphicEl>
                                          </p:spTgt>
                                        </p:tgtEl>
                                        <p:attrNameLst>
                                          <p:attrName>style.visibility</p:attrName>
                                        </p:attrNameLst>
                                      </p:cBhvr>
                                      <p:to>
                                        <p:strVal val="visible"/>
                                      </p:to>
                                    </p:set>
                                    <p:animEffect transition="in" filter="fade">
                                      <p:cBhvr>
                                        <p:cTn id="109" dur="500"/>
                                        <p:tgtEl>
                                          <p:spTgt spid="13">
                                            <p:graphicEl>
                                              <a:dgm id="{30D44984-3A2C-4CAC-8D87-F097FA251E44}"/>
                                            </p:graphic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
                                            <p:graphicEl>
                                              <a:dgm id="{240E7FBE-C865-407A-AADD-6DA049BA2859}"/>
                                            </p:graphicEl>
                                          </p:spTgt>
                                        </p:tgtEl>
                                        <p:attrNameLst>
                                          <p:attrName>style.visibility</p:attrName>
                                        </p:attrNameLst>
                                      </p:cBhvr>
                                      <p:to>
                                        <p:strVal val="visible"/>
                                      </p:to>
                                    </p:set>
                                    <p:animEffect transition="in" filter="fade">
                                      <p:cBhvr>
                                        <p:cTn id="112" dur="500"/>
                                        <p:tgtEl>
                                          <p:spTgt spid="13">
                                            <p:graphicEl>
                                              <a:dgm id="{240E7FBE-C865-407A-AADD-6DA049BA2859}"/>
                                            </p:graphic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3">
                                            <p:graphicEl>
                                              <a:dgm id="{60FAF9D9-DA8C-40BC-B90A-6768F9FD68EA}"/>
                                            </p:graphicEl>
                                          </p:spTgt>
                                        </p:tgtEl>
                                        <p:attrNameLst>
                                          <p:attrName>style.visibility</p:attrName>
                                        </p:attrNameLst>
                                      </p:cBhvr>
                                      <p:to>
                                        <p:strVal val="visible"/>
                                      </p:to>
                                    </p:set>
                                    <p:animEffect transition="in" filter="fade">
                                      <p:cBhvr>
                                        <p:cTn id="115" dur="500"/>
                                        <p:tgtEl>
                                          <p:spTgt spid="13">
                                            <p:graphicEl>
                                              <a:dgm id="{60FAF9D9-DA8C-40BC-B90A-6768F9FD68EA}"/>
                                            </p:graphicEl>
                                          </p:spTgt>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3">
                                            <p:graphicEl>
                                              <a:dgm id="{56ADB5EA-A5C5-4B6F-9257-5AF5D80E59F4}"/>
                                            </p:graphicEl>
                                          </p:spTgt>
                                        </p:tgtEl>
                                        <p:attrNameLst>
                                          <p:attrName>style.visibility</p:attrName>
                                        </p:attrNameLst>
                                      </p:cBhvr>
                                      <p:to>
                                        <p:strVal val="visible"/>
                                      </p:to>
                                    </p:set>
                                    <p:animEffect transition="in" filter="fade">
                                      <p:cBhvr>
                                        <p:cTn id="118" dur="500"/>
                                        <p:tgtEl>
                                          <p:spTgt spid="13">
                                            <p:graphicEl>
                                              <a:dgm id="{56ADB5EA-A5C5-4B6F-9257-5AF5D80E59F4}"/>
                                            </p:graphicEl>
                                          </p:spTgt>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3">
                                            <p:graphicEl>
                                              <a:dgm id="{CC69FFE9-758C-4AFE-941C-838434F0E077}"/>
                                            </p:graphicEl>
                                          </p:spTgt>
                                        </p:tgtEl>
                                        <p:attrNameLst>
                                          <p:attrName>style.visibility</p:attrName>
                                        </p:attrNameLst>
                                      </p:cBhvr>
                                      <p:to>
                                        <p:strVal val="visible"/>
                                      </p:to>
                                    </p:set>
                                    <p:animEffect transition="in" filter="fade">
                                      <p:cBhvr>
                                        <p:cTn id="121" dur="500"/>
                                        <p:tgtEl>
                                          <p:spTgt spid="13">
                                            <p:graphicEl>
                                              <a:dgm id="{CC69FFE9-758C-4AFE-941C-838434F0E077}"/>
                                            </p:graphicEl>
                                          </p:spTgt>
                                        </p:tgtEl>
                                      </p:cBhvr>
                                    </p:animEffect>
                                  </p:childTnLst>
                                </p:cTn>
                              </p:par>
                            </p:childTnLst>
                          </p:cTn>
                        </p:par>
                        <p:par>
                          <p:cTn id="122" fill="hold">
                            <p:stCondLst>
                              <p:cond delay="3500"/>
                            </p:stCondLst>
                            <p:childTnLst>
                              <p:par>
                                <p:cTn id="123" presetID="10" presetClass="entr" presetSubtype="0" fill="hold" grpId="0" nodeType="afterEffect">
                                  <p:stCondLst>
                                    <p:cond delay="0"/>
                                  </p:stCondLst>
                                  <p:childTnLst>
                                    <p:set>
                                      <p:cBhvr>
                                        <p:cTn id="124" dur="1" fill="hold">
                                          <p:stCondLst>
                                            <p:cond delay="0"/>
                                          </p:stCondLst>
                                        </p:cTn>
                                        <p:tgtEl>
                                          <p:spTgt spid="13">
                                            <p:graphicEl>
                                              <a:dgm id="{98238378-CA86-4555-809D-878D4E51DCB8}"/>
                                            </p:graphicEl>
                                          </p:spTgt>
                                        </p:tgtEl>
                                        <p:attrNameLst>
                                          <p:attrName>style.visibility</p:attrName>
                                        </p:attrNameLst>
                                      </p:cBhvr>
                                      <p:to>
                                        <p:strVal val="visible"/>
                                      </p:to>
                                    </p:set>
                                    <p:animEffect transition="in" filter="fade">
                                      <p:cBhvr>
                                        <p:cTn id="125" dur="500"/>
                                        <p:tgtEl>
                                          <p:spTgt spid="13">
                                            <p:graphicEl>
                                              <a:dgm id="{98238378-CA86-4555-809D-878D4E51DCB8}"/>
                                            </p:graphicEl>
                                          </p:spTgt>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3">
                                            <p:graphicEl>
                                              <a:dgm id="{035B2F06-DF58-456F-94CB-BC9DABC7BB1D}"/>
                                            </p:graphicEl>
                                          </p:spTgt>
                                        </p:tgtEl>
                                        <p:attrNameLst>
                                          <p:attrName>style.visibility</p:attrName>
                                        </p:attrNameLst>
                                      </p:cBhvr>
                                      <p:to>
                                        <p:strVal val="visible"/>
                                      </p:to>
                                    </p:set>
                                    <p:animEffect transition="in" filter="fade">
                                      <p:cBhvr>
                                        <p:cTn id="128" dur="500"/>
                                        <p:tgtEl>
                                          <p:spTgt spid="13">
                                            <p:graphicEl>
                                              <a:dgm id="{035B2F06-DF58-456F-94CB-BC9DABC7BB1D}"/>
                                            </p:graphicEl>
                                          </p:spTgt>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3">
                                            <p:graphicEl>
                                              <a:dgm id="{29A3FFDF-C4FF-4AC7-9D1E-B26B2FAE95CD}"/>
                                            </p:graphicEl>
                                          </p:spTgt>
                                        </p:tgtEl>
                                        <p:attrNameLst>
                                          <p:attrName>style.visibility</p:attrName>
                                        </p:attrNameLst>
                                      </p:cBhvr>
                                      <p:to>
                                        <p:strVal val="visible"/>
                                      </p:to>
                                    </p:set>
                                    <p:animEffect transition="in" filter="fade">
                                      <p:cBhvr>
                                        <p:cTn id="131" dur="500"/>
                                        <p:tgtEl>
                                          <p:spTgt spid="13">
                                            <p:graphicEl>
                                              <a:dgm id="{29A3FFDF-C4FF-4AC7-9D1E-B26B2FAE95CD}"/>
                                            </p:graphic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3">
                                            <p:graphicEl>
                                              <a:dgm id="{A8F7AE89-82D0-4DDD-BB3E-5919A1B97A5D}"/>
                                            </p:graphicEl>
                                          </p:spTgt>
                                        </p:tgtEl>
                                        <p:attrNameLst>
                                          <p:attrName>style.visibility</p:attrName>
                                        </p:attrNameLst>
                                      </p:cBhvr>
                                      <p:to>
                                        <p:strVal val="visible"/>
                                      </p:to>
                                    </p:set>
                                    <p:animEffect transition="in" filter="fade">
                                      <p:cBhvr>
                                        <p:cTn id="134" dur="500"/>
                                        <p:tgtEl>
                                          <p:spTgt spid="13">
                                            <p:graphicEl>
                                              <a:dgm id="{A8F7AE89-82D0-4DDD-BB3E-5919A1B97A5D}"/>
                                            </p:graphicEl>
                                          </p:spTgt>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3">
                                            <p:graphicEl>
                                              <a:dgm id="{32C68120-95FE-49F6-8FA0-955148FEE4FE}"/>
                                            </p:graphicEl>
                                          </p:spTgt>
                                        </p:tgtEl>
                                        <p:attrNameLst>
                                          <p:attrName>style.visibility</p:attrName>
                                        </p:attrNameLst>
                                      </p:cBhvr>
                                      <p:to>
                                        <p:strVal val="visible"/>
                                      </p:to>
                                    </p:set>
                                    <p:animEffect transition="in" filter="fade">
                                      <p:cBhvr>
                                        <p:cTn id="137" dur="500"/>
                                        <p:tgtEl>
                                          <p:spTgt spid="13">
                                            <p:graphicEl>
                                              <a:dgm id="{32C68120-95FE-49F6-8FA0-955148FEE4FE}"/>
                                            </p:graphicEl>
                                          </p:spTgt>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3">
                                            <p:graphicEl>
                                              <a:dgm id="{93115257-A1D5-41DB-A1B2-B11B956D6557}"/>
                                            </p:graphicEl>
                                          </p:spTgt>
                                        </p:tgtEl>
                                        <p:attrNameLst>
                                          <p:attrName>style.visibility</p:attrName>
                                        </p:attrNameLst>
                                      </p:cBhvr>
                                      <p:to>
                                        <p:strVal val="visible"/>
                                      </p:to>
                                    </p:set>
                                    <p:animEffect transition="in" filter="fade">
                                      <p:cBhvr>
                                        <p:cTn id="140" dur="500"/>
                                        <p:tgtEl>
                                          <p:spTgt spid="13">
                                            <p:graphicEl>
                                              <a:dgm id="{93115257-A1D5-41DB-A1B2-B11B956D6557}"/>
                                            </p:graphicEl>
                                          </p:spTgt>
                                        </p:tgtEl>
                                      </p:cBhvr>
                                    </p:animEffect>
                                  </p:childTnLst>
                                </p:cTn>
                              </p:par>
                            </p:childTnLst>
                          </p:cTn>
                        </p:par>
                        <p:par>
                          <p:cTn id="141" fill="hold">
                            <p:stCondLst>
                              <p:cond delay="4000"/>
                            </p:stCondLst>
                            <p:childTnLst>
                              <p:par>
                                <p:cTn id="142" presetID="10" presetClass="entr" presetSubtype="0" fill="hold" grpId="0" nodeType="afterEffect">
                                  <p:stCondLst>
                                    <p:cond delay="0"/>
                                  </p:stCondLst>
                                  <p:childTnLst>
                                    <p:set>
                                      <p:cBhvr>
                                        <p:cTn id="143" dur="1" fill="hold">
                                          <p:stCondLst>
                                            <p:cond delay="0"/>
                                          </p:stCondLst>
                                        </p:cTn>
                                        <p:tgtEl>
                                          <p:spTgt spid="13">
                                            <p:graphicEl>
                                              <a:dgm id="{BD564CF5-EA25-4734-86C1-A853C820E9B3}"/>
                                            </p:graphicEl>
                                          </p:spTgt>
                                        </p:tgtEl>
                                        <p:attrNameLst>
                                          <p:attrName>style.visibility</p:attrName>
                                        </p:attrNameLst>
                                      </p:cBhvr>
                                      <p:to>
                                        <p:strVal val="visible"/>
                                      </p:to>
                                    </p:set>
                                    <p:animEffect transition="in" filter="fade">
                                      <p:cBhvr>
                                        <p:cTn id="144" dur="500"/>
                                        <p:tgtEl>
                                          <p:spTgt spid="13">
                                            <p:graphicEl>
                                              <a:dgm id="{BD564CF5-EA25-4734-86C1-A853C820E9B3}"/>
                                            </p:graphic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3">
                                            <p:graphicEl>
                                              <a:dgm id="{465A2C4C-7E90-452A-B14B-B7C332F3AFEF}"/>
                                            </p:graphicEl>
                                          </p:spTgt>
                                        </p:tgtEl>
                                        <p:attrNameLst>
                                          <p:attrName>style.visibility</p:attrName>
                                        </p:attrNameLst>
                                      </p:cBhvr>
                                      <p:to>
                                        <p:strVal val="visible"/>
                                      </p:to>
                                    </p:set>
                                    <p:animEffect transition="in" filter="fade">
                                      <p:cBhvr>
                                        <p:cTn id="147" dur="500"/>
                                        <p:tgtEl>
                                          <p:spTgt spid="13">
                                            <p:graphicEl>
                                              <a:dgm id="{465A2C4C-7E90-452A-B14B-B7C332F3AFEF}"/>
                                            </p:graphic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3">
                                            <p:graphicEl>
                                              <a:dgm id="{AF7FEEB2-6A00-45C3-A9E2-F6D08E8A6ECB}"/>
                                            </p:graphicEl>
                                          </p:spTgt>
                                        </p:tgtEl>
                                        <p:attrNameLst>
                                          <p:attrName>style.visibility</p:attrName>
                                        </p:attrNameLst>
                                      </p:cBhvr>
                                      <p:to>
                                        <p:strVal val="visible"/>
                                      </p:to>
                                    </p:set>
                                    <p:animEffect transition="in" filter="fade">
                                      <p:cBhvr>
                                        <p:cTn id="150" dur="500"/>
                                        <p:tgtEl>
                                          <p:spTgt spid="13">
                                            <p:graphicEl>
                                              <a:dgm id="{AF7FEEB2-6A00-45C3-A9E2-F6D08E8A6ECB}"/>
                                            </p:graphicEl>
                                          </p:spTgt>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3">
                                            <p:graphicEl>
                                              <a:dgm id="{D3D1E2CE-EBF0-441F-A5A4-94CA49DAFDC1}"/>
                                            </p:graphicEl>
                                          </p:spTgt>
                                        </p:tgtEl>
                                        <p:attrNameLst>
                                          <p:attrName>style.visibility</p:attrName>
                                        </p:attrNameLst>
                                      </p:cBhvr>
                                      <p:to>
                                        <p:strVal val="visible"/>
                                      </p:to>
                                    </p:set>
                                    <p:animEffect transition="in" filter="fade">
                                      <p:cBhvr>
                                        <p:cTn id="153" dur="500"/>
                                        <p:tgtEl>
                                          <p:spTgt spid="13">
                                            <p:graphicEl>
                                              <a:dgm id="{D3D1E2CE-EBF0-441F-A5A4-94CA49DAFDC1}"/>
                                            </p:graphic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3">
                                            <p:graphicEl>
                                              <a:dgm id="{B1F37C2F-7445-4AC7-8D86-7A5E29D7B54F}"/>
                                            </p:graphicEl>
                                          </p:spTgt>
                                        </p:tgtEl>
                                        <p:attrNameLst>
                                          <p:attrName>style.visibility</p:attrName>
                                        </p:attrNameLst>
                                      </p:cBhvr>
                                      <p:to>
                                        <p:strVal val="visible"/>
                                      </p:to>
                                    </p:set>
                                    <p:animEffect transition="in" filter="fade">
                                      <p:cBhvr>
                                        <p:cTn id="156" dur="500"/>
                                        <p:tgtEl>
                                          <p:spTgt spid="13">
                                            <p:graphicEl>
                                              <a:dgm id="{B1F37C2F-7445-4AC7-8D86-7A5E29D7B54F}"/>
                                            </p:graphic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3">
                                            <p:graphicEl>
                                              <a:dgm id="{917ACB6D-1602-4108-9B15-A94A065E8FDD}"/>
                                            </p:graphicEl>
                                          </p:spTgt>
                                        </p:tgtEl>
                                        <p:attrNameLst>
                                          <p:attrName>style.visibility</p:attrName>
                                        </p:attrNameLst>
                                      </p:cBhvr>
                                      <p:to>
                                        <p:strVal val="visible"/>
                                      </p:to>
                                    </p:set>
                                    <p:animEffect transition="in" filter="fade">
                                      <p:cBhvr>
                                        <p:cTn id="159" dur="500"/>
                                        <p:tgtEl>
                                          <p:spTgt spid="13">
                                            <p:graphicEl>
                                              <a:dgm id="{917ACB6D-1602-4108-9B15-A94A065E8FDD}"/>
                                            </p:graphicEl>
                                          </p:spTgt>
                                        </p:tgtEl>
                                      </p:cBhvr>
                                    </p:animEffect>
                                  </p:childTnLst>
                                </p:cTn>
                              </p:par>
                            </p:childTnLst>
                          </p:cTn>
                        </p:par>
                        <p:par>
                          <p:cTn id="160" fill="hold">
                            <p:stCondLst>
                              <p:cond delay="4500"/>
                            </p:stCondLst>
                            <p:childTnLst>
                              <p:par>
                                <p:cTn id="161" presetID="10" presetClass="entr" presetSubtype="0" fill="hold" grpId="0" nodeType="afterEffect">
                                  <p:stCondLst>
                                    <p:cond delay="0"/>
                                  </p:stCondLst>
                                  <p:childTnLst>
                                    <p:set>
                                      <p:cBhvr>
                                        <p:cTn id="162" dur="1" fill="hold">
                                          <p:stCondLst>
                                            <p:cond delay="0"/>
                                          </p:stCondLst>
                                        </p:cTn>
                                        <p:tgtEl>
                                          <p:spTgt spid="13">
                                            <p:graphicEl>
                                              <a:dgm id="{A4293CF1-5934-49DC-8F59-D580A9F73673}"/>
                                            </p:graphicEl>
                                          </p:spTgt>
                                        </p:tgtEl>
                                        <p:attrNameLst>
                                          <p:attrName>style.visibility</p:attrName>
                                        </p:attrNameLst>
                                      </p:cBhvr>
                                      <p:to>
                                        <p:strVal val="visible"/>
                                      </p:to>
                                    </p:set>
                                    <p:animEffect transition="in" filter="fade">
                                      <p:cBhvr>
                                        <p:cTn id="163" dur="500"/>
                                        <p:tgtEl>
                                          <p:spTgt spid="13">
                                            <p:graphicEl>
                                              <a:dgm id="{A4293CF1-5934-49DC-8F59-D580A9F73673}"/>
                                            </p:graphicEl>
                                          </p:spTgt>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3">
                                            <p:graphicEl>
                                              <a:dgm id="{6BAD957E-D896-4E33-8FED-B66CEEDE7C52}"/>
                                            </p:graphicEl>
                                          </p:spTgt>
                                        </p:tgtEl>
                                        <p:attrNameLst>
                                          <p:attrName>style.visibility</p:attrName>
                                        </p:attrNameLst>
                                      </p:cBhvr>
                                      <p:to>
                                        <p:strVal val="visible"/>
                                      </p:to>
                                    </p:set>
                                    <p:animEffect transition="in" filter="fade">
                                      <p:cBhvr>
                                        <p:cTn id="166" dur="500"/>
                                        <p:tgtEl>
                                          <p:spTgt spid="13">
                                            <p:graphicEl>
                                              <a:dgm id="{6BAD957E-D896-4E33-8FED-B66CEEDE7C52}"/>
                                            </p:graphic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
                                            <p:graphicEl>
                                              <a:dgm id="{86B023C2-AD15-466D-8B5A-5B82C13F80E0}"/>
                                            </p:graphicEl>
                                          </p:spTgt>
                                        </p:tgtEl>
                                        <p:attrNameLst>
                                          <p:attrName>style.visibility</p:attrName>
                                        </p:attrNameLst>
                                      </p:cBhvr>
                                      <p:to>
                                        <p:strVal val="visible"/>
                                      </p:to>
                                    </p:set>
                                    <p:animEffect transition="in" filter="fade">
                                      <p:cBhvr>
                                        <p:cTn id="169" dur="500"/>
                                        <p:tgtEl>
                                          <p:spTgt spid="13">
                                            <p:graphicEl>
                                              <a:dgm id="{86B023C2-AD15-466D-8B5A-5B82C13F80E0}"/>
                                            </p:graphic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
                                            <p:graphicEl>
                                              <a:dgm id="{682834C6-6C60-4716-A538-CEB0B38E6892}"/>
                                            </p:graphicEl>
                                          </p:spTgt>
                                        </p:tgtEl>
                                        <p:attrNameLst>
                                          <p:attrName>style.visibility</p:attrName>
                                        </p:attrNameLst>
                                      </p:cBhvr>
                                      <p:to>
                                        <p:strVal val="visible"/>
                                      </p:to>
                                    </p:set>
                                    <p:animEffect transition="in" filter="fade">
                                      <p:cBhvr>
                                        <p:cTn id="172" dur="500"/>
                                        <p:tgtEl>
                                          <p:spTgt spid="13">
                                            <p:graphicEl>
                                              <a:dgm id="{682834C6-6C60-4716-A538-CEB0B38E6892}"/>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graphicEl>
                                              <a:dgm id="{53648BC2-65C6-4B8F-8795-28344210DDDB}"/>
                                            </p:graphicEl>
                                          </p:spTgt>
                                        </p:tgtEl>
                                        <p:attrNameLst>
                                          <p:attrName>style.visibility</p:attrName>
                                        </p:attrNameLst>
                                      </p:cBhvr>
                                      <p:to>
                                        <p:strVal val="visible"/>
                                      </p:to>
                                    </p:set>
                                    <p:animEffect transition="in" filter="fade">
                                      <p:cBhvr>
                                        <p:cTn id="175" dur="500"/>
                                        <p:tgtEl>
                                          <p:spTgt spid="13">
                                            <p:graphicEl>
                                              <a:dgm id="{53648BC2-65C6-4B8F-8795-28344210DDDB}"/>
                                            </p:graphicEl>
                                          </p:spTgt>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
                                            <p:graphicEl>
                                              <a:dgm id="{89365B68-B858-46BA-B1FA-B43AB669D9ED}"/>
                                            </p:graphicEl>
                                          </p:spTgt>
                                        </p:tgtEl>
                                        <p:attrNameLst>
                                          <p:attrName>style.visibility</p:attrName>
                                        </p:attrNameLst>
                                      </p:cBhvr>
                                      <p:to>
                                        <p:strVal val="visible"/>
                                      </p:to>
                                    </p:set>
                                    <p:animEffect transition="in" filter="fade">
                                      <p:cBhvr>
                                        <p:cTn id="178" dur="500"/>
                                        <p:tgtEl>
                                          <p:spTgt spid="13">
                                            <p:graphicEl>
                                              <a:dgm id="{89365B68-B858-46BA-B1FA-B43AB669D9ED}"/>
                                            </p:graphicEl>
                                          </p:spTgt>
                                        </p:tgtEl>
                                      </p:cBhvr>
                                    </p:animEffect>
                                  </p:childTnLst>
                                </p:cTn>
                              </p:par>
                            </p:childTnLst>
                          </p:cTn>
                        </p:par>
                        <p:par>
                          <p:cTn id="179" fill="hold">
                            <p:stCondLst>
                              <p:cond delay="5000"/>
                            </p:stCondLst>
                            <p:childTnLst>
                              <p:par>
                                <p:cTn id="180" presetID="10" presetClass="entr" presetSubtype="0" fill="hold" grpId="0" nodeType="afterEffect">
                                  <p:stCondLst>
                                    <p:cond delay="0"/>
                                  </p:stCondLst>
                                  <p:childTnLst>
                                    <p:set>
                                      <p:cBhvr>
                                        <p:cTn id="181" dur="1" fill="hold">
                                          <p:stCondLst>
                                            <p:cond delay="0"/>
                                          </p:stCondLst>
                                        </p:cTn>
                                        <p:tgtEl>
                                          <p:spTgt spid="13">
                                            <p:graphicEl>
                                              <a:dgm id="{9D1ED963-B587-4871-811A-E95983AC81B1}"/>
                                            </p:graphicEl>
                                          </p:spTgt>
                                        </p:tgtEl>
                                        <p:attrNameLst>
                                          <p:attrName>style.visibility</p:attrName>
                                        </p:attrNameLst>
                                      </p:cBhvr>
                                      <p:to>
                                        <p:strVal val="visible"/>
                                      </p:to>
                                    </p:set>
                                    <p:animEffect transition="in" filter="fade">
                                      <p:cBhvr>
                                        <p:cTn id="182" dur="500"/>
                                        <p:tgtEl>
                                          <p:spTgt spid="13">
                                            <p:graphicEl>
                                              <a:dgm id="{9D1ED963-B587-4871-811A-E95983AC81B1}"/>
                                            </p:graphicEl>
                                          </p:spTgt>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3">
                                            <p:graphicEl>
                                              <a:dgm id="{F63FF71E-CAA4-4EDB-ACC7-4DB83BE222AD}"/>
                                            </p:graphicEl>
                                          </p:spTgt>
                                        </p:tgtEl>
                                        <p:attrNameLst>
                                          <p:attrName>style.visibility</p:attrName>
                                        </p:attrNameLst>
                                      </p:cBhvr>
                                      <p:to>
                                        <p:strVal val="visible"/>
                                      </p:to>
                                    </p:set>
                                    <p:animEffect transition="in" filter="fade">
                                      <p:cBhvr>
                                        <p:cTn id="185" dur="500"/>
                                        <p:tgtEl>
                                          <p:spTgt spid="13">
                                            <p:graphicEl>
                                              <a:dgm id="{F63FF71E-CAA4-4EDB-ACC7-4DB83BE222AD}"/>
                                            </p:graphicEl>
                                          </p:spTgt>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3">
                                            <p:graphicEl>
                                              <a:dgm id="{84F9DAB1-3180-4BAC-998C-62D3D6D03BC0}"/>
                                            </p:graphicEl>
                                          </p:spTgt>
                                        </p:tgtEl>
                                        <p:attrNameLst>
                                          <p:attrName>style.visibility</p:attrName>
                                        </p:attrNameLst>
                                      </p:cBhvr>
                                      <p:to>
                                        <p:strVal val="visible"/>
                                      </p:to>
                                    </p:set>
                                    <p:animEffect transition="in" filter="fade">
                                      <p:cBhvr>
                                        <p:cTn id="188" dur="500"/>
                                        <p:tgtEl>
                                          <p:spTgt spid="13">
                                            <p:graphicEl>
                                              <a:dgm id="{84F9DAB1-3180-4BAC-998C-62D3D6D03BC0}"/>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3">
                                            <p:graphicEl>
                                              <a:dgm id="{CF9632A1-6FEE-4FD2-8E8E-CB0E31403F6E}"/>
                                            </p:graphicEl>
                                          </p:spTgt>
                                        </p:tgtEl>
                                        <p:attrNameLst>
                                          <p:attrName>style.visibility</p:attrName>
                                        </p:attrNameLst>
                                      </p:cBhvr>
                                      <p:to>
                                        <p:strVal val="visible"/>
                                      </p:to>
                                    </p:set>
                                    <p:animEffect transition="in" filter="fade">
                                      <p:cBhvr>
                                        <p:cTn id="191" dur="500"/>
                                        <p:tgtEl>
                                          <p:spTgt spid="13">
                                            <p:graphicEl>
                                              <a:dgm id="{CF9632A1-6FEE-4FD2-8E8E-CB0E31403F6E}"/>
                                            </p:graphicEl>
                                          </p:spTgt>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
                                            <p:graphicEl>
                                              <a:dgm id="{869FEED5-CD70-49E8-BF51-B4E248BBFFF7}"/>
                                            </p:graphicEl>
                                          </p:spTgt>
                                        </p:tgtEl>
                                        <p:attrNameLst>
                                          <p:attrName>style.visibility</p:attrName>
                                        </p:attrNameLst>
                                      </p:cBhvr>
                                      <p:to>
                                        <p:strVal val="visible"/>
                                      </p:to>
                                    </p:set>
                                    <p:animEffect transition="in" filter="fade">
                                      <p:cBhvr>
                                        <p:cTn id="194" dur="500"/>
                                        <p:tgtEl>
                                          <p:spTgt spid="13">
                                            <p:graphicEl>
                                              <a:dgm id="{869FEED5-CD70-49E8-BF51-B4E248BBFFF7}"/>
                                            </p:graphicEl>
                                          </p:spTgt>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3">
                                            <p:graphicEl>
                                              <a:dgm id="{6FF275F1-277A-438B-8903-8476A0F866C5}"/>
                                            </p:graphicEl>
                                          </p:spTgt>
                                        </p:tgtEl>
                                        <p:attrNameLst>
                                          <p:attrName>style.visibility</p:attrName>
                                        </p:attrNameLst>
                                      </p:cBhvr>
                                      <p:to>
                                        <p:strVal val="visible"/>
                                      </p:to>
                                    </p:set>
                                    <p:animEffect transition="in" filter="fade">
                                      <p:cBhvr>
                                        <p:cTn id="197" dur="500"/>
                                        <p:tgtEl>
                                          <p:spTgt spid="13">
                                            <p:graphicEl>
                                              <a:dgm id="{6FF275F1-277A-438B-8903-8476A0F866C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Performance</a:t>
            </a:r>
            <a:endParaRPr lang="en-US" sz="2000" spc="0">
              <a:solidFill>
                <a:schemeClr val="tx1"/>
              </a:solidFill>
            </a:endParaRPr>
          </a:p>
        </p:txBody>
      </p:sp>
      <p:sp>
        <p:nvSpPr>
          <p:cNvPr id="3" name="TextBox 2">
            <a:extLst>
              <a:ext uri="{FF2B5EF4-FFF2-40B4-BE49-F238E27FC236}">
                <a16:creationId xmlns:a16="http://schemas.microsoft.com/office/drawing/2014/main" id="{56C56E6C-9F79-4E02-BC0B-533B1C5309BF}"/>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Configuration and maintenance</a:t>
            </a:r>
          </a:p>
          <a:p>
            <a:pPr marL="457200" indent="-457200">
              <a:spcAft>
                <a:spcPts val="600"/>
              </a:spcAft>
              <a:defRPr/>
            </a:pPr>
            <a:r>
              <a:rPr lang="en-US" sz="1600">
                <a:gradFill>
                  <a:gsLst>
                    <a:gs pos="2917">
                      <a:prstClr val="white"/>
                    </a:gs>
                    <a:gs pos="30000">
                      <a:prstClr val="white"/>
                    </a:gs>
                  </a:gsLst>
                  <a:lin ang="5400000" scaled="0"/>
                </a:gradFill>
                <a:latin typeface="Segoe UI"/>
              </a:rPr>
              <a:t>Monitoring performance</a:t>
            </a:r>
          </a:p>
          <a:p>
            <a:pPr marL="457200" indent="-457200">
              <a:spcAft>
                <a:spcPts val="600"/>
              </a:spcAft>
              <a:defRPr/>
            </a:pPr>
            <a:r>
              <a:rPr lang="en-US" sz="1600">
                <a:gradFill>
                  <a:gsLst>
                    <a:gs pos="2917">
                      <a:prstClr val="white"/>
                    </a:gs>
                    <a:gs pos="30000">
                      <a:prstClr val="white"/>
                    </a:gs>
                  </a:gsLst>
                  <a:lin ang="5400000" scaled="0"/>
                </a:gradFill>
                <a:latin typeface="Segoe UI"/>
              </a:rPr>
              <a:t>Performance scenarios</a:t>
            </a:r>
          </a:p>
          <a:p>
            <a:pPr marL="457200" indent="-457200">
              <a:spcAft>
                <a:spcPts val="600"/>
              </a:spcAft>
              <a:defRPr/>
            </a:pPr>
            <a:r>
              <a:rPr lang="en-US" sz="1600">
                <a:gradFill>
                  <a:gsLst>
                    <a:gs pos="2917">
                      <a:prstClr val="white"/>
                    </a:gs>
                    <a:gs pos="30000">
                      <a:prstClr val="white"/>
                    </a:gs>
                  </a:gsLst>
                  <a:lin ang="5400000" scaled="0"/>
                </a:gradFill>
                <a:latin typeface="Segoe UI"/>
              </a:rPr>
              <a:t>Accelerating and tuning</a:t>
            </a:r>
          </a:p>
          <a:p>
            <a:pPr marL="457200" indent="-457200">
              <a:spcAft>
                <a:spcPts val="600"/>
              </a:spcAft>
              <a:defRPr/>
            </a:pPr>
            <a:r>
              <a:rPr lang="en-US" sz="1600">
                <a:gradFill>
                  <a:gsLst>
                    <a:gs pos="2917">
                      <a:prstClr val="white"/>
                    </a:gs>
                    <a:gs pos="30000">
                      <a:prstClr val="white"/>
                    </a:gs>
                  </a:gsLst>
                  <a:lin ang="5400000" scaled="0"/>
                </a:gradFill>
                <a:latin typeface="Segoe UI"/>
              </a:rPr>
              <a:t>Intelligent performance </a:t>
            </a:r>
          </a:p>
        </p:txBody>
      </p:sp>
      <p:sp>
        <p:nvSpPr>
          <p:cNvPr id="5" name="TextBox 4">
            <a:extLst>
              <a:ext uri="{FF2B5EF4-FFF2-40B4-BE49-F238E27FC236}">
                <a16:creationId xmlns:a16="http://schemas.microsoft.com/office/drawing/2014/main" id="{7982B1AA-10F3-2448-B2BD-DDEEC0FBB81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4</a:t>
            </a:r>
          </a:p>
        </p:txBody>
      </p:sp>
      <p:grpSp>
        <p:nvGrpSpPr>
          <p:cNvPr id="6" name="Group 135">
            <a:extLst>
              <a:ext uri="{FF2B5EF4-FFF2-40B4-BE49-F238E27FC236}">
                <a16:creationId xmlns:a16="http://schemas.microsoft.com/office/drawing/2014/main" id="{A37B5273-0F83-FF42-B1D2-759D17050292}"/>
              </a:ext>
            </a:extLst>
          </p:cNvPr>
          <p:cNvGrpSpPr>
            <a:grpSpLocks noChangeAspect="1"/>
          </p:cNvGrpSpPr>
          <p:nvPr/>
        </p:nvGrpSpPr>
        <p:grpSpPr bwMode="auto">
          <a:xfrm>
            <a:off x="584199" y="1985318"/>
            <a:ext cx="911783" cy="756897"/>
            <a:chOff x="2204" y="1026"/>
            <a:chExt cx="312" cy="259"/>
          </a:xfrm>
          <a:solidFill>
            <a:schemeClr val="tx1"/>
          </a:solidFill>
        </p:grpSpPr>
        <p:sp>
          <p:nvSpPr>
            <p:cNvPr id="7" name="Freeform 136">
              <a:extLst>
                <a:ext uri="{FF2B5EF4-FFF2-40B4-BE49-F238E27FC236}">
                  <a16:creationId xmlns:a16="http://schemas.microsoft.com/office/drawing/2014/main" id="{897F5F66-FC69-0740-8186-C2BF41B83C82}"/>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137">
              <a:extLst>
                <a:ext uri="{FF2B5EF4-FFF2-40B4-BE49-F238E27FC236}">
                  <a16:creationId xmlns:a16="http://schemas.microsoft.com/office/drawing/2014/main" id="{BED29433-1790-924C-98F9-39D5C835ACB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138">
              <a:extLst>
                <a:ext uri="{FF2B5EF4-FFF2-40B4-BE49-F238E27FC236}">
                  <a16:creationId xmlns:a16="http://schemas.microsoft.com/office/drawing/2014/main" id="{158AABC0-DD52-E34D-B010-0C5F35AE9C2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139">
              <a:extLst>
                <a:ext uri="{FF2B5EF4-FFF2-40B4-BE49-F238E27FC236}">
                  <a16:creationId xmlns:a16="http://schemas.microsoft.com/office/drawing/2014/main" id="{40C7CB7F-B28B-D140-9BB9-4C3951C925A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140">
              <a:extLst>
                <a:ext uri="{FF2B5EF4-FFF2-40B4-BE49-F238E27FC236}">
                  <a16:creationId xmlns:a16="http://schemas.microsoft.com/office/drawing/2014/main" id="{F25AB685-B0E2-F741-8CC6-26241CD7BD9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Freeform 141">
              <a:extLst>
                <a:ext uri="{FF2B5EF4-FFF2-40B4-BE49-F238E27FC236}">
                  <a16:creationId xmlns:a16="http://schemas.microsoft.com/office/drawing/2014/main" id="{1EC91C56-83F3-B94A-8919-4078AE27531D}"/>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142">
              <a:extLst>
                <a:ext uri="{FF2B5EF4-FFF2-40B4-BE49-F238E27FC236}">
                  <a16:creationId xmlns:a16="http://schemas.microsoft.com/office/drawing/2014/main" id="{D4452758-0E9D-B046-9A0C-D1AF5ABCA6A1}"/>
                </a:ext>
              </a:extLst>
            </p:cNvPr>
            <p:cNvSpPr>
              <a:spLocks noChangeArrowheads="1"/>
            </p:cNvSpPr>
            <p:nvPr/>
          </p:nvSpPr>
          <p:spPr bwMode="auto">
            <a:xfrm>
              <a:off x="2331" y="1153"/>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reeform 143">
              <a:extLst>
                <a:ext uri="{FF2B5EF4-FFF2-40B4-BE49-F238E27FC236}">
                  <a16:creationId xmlns:a16="http://schemas.microsoft.com/office/drawing/2014/main" id="{3F5816B6-4512-7A49-953C-F46ECB7F0B6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2027520936"/>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Performance Capabilities and Tasks</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tasks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Configuring and Maintaining for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and Troubleshooting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Performance Scenarios</a:t>
              </a:r>
            </a:p>
            <a:p>
              <a:pPr marL="114300" lvl="0" indent="-114300">
                <a:spcAft>
                  <a:spcPts val="600"/>
                </a:spcAft>
                <a:buClr>
                  <a:schemeClr val="accent1"/>
                </a:buClr>
                <a:buFont typeface="Arial" panose="020B0604020202020204" pitchFamily="34" charset="0"/>
                <a:buChar char="•"/>
              </a:pPr>
              <a:r>
                <a:rPr lang="en-US" sz="1400">
                  <a:solidFill>
                    <a:schemeClr val="tx1"/>
                  </a:solidFill>
                </a:rPr>
                <a:t>Accelerating and Tuning Performance</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capabilities</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Memory, CPU, I/O capacities</a:t>
              </a:r>
            </a:p>
            <a:p>
              <a:pPr marL="114300" indent="-114300">
                <a:spcAft>
                  <a:spcPts val="600"/>
                </a:spcAft>
                <a:buClr>
                  <a:schemeClr val="accent1"/>
                </a:buClr>
                <a:buFont typeface="Arial" panose="020B0604020202020204" pitchFamily="34" charset="0"/>
                <a:buChar char="•"/>
              </a:pPr>
              <a:r>
                <a:rPr lang="en-US" sz="1400">
                  <a:solidFill>
                    <a:schemeClr val="tx1"/>
                  </a:solidFill>
                </a:rPr>
                <a:t>Indexes</a:t>
              </a:r>
            </a:p>
            <a:p>
              <a:pPr marL="114300" indent="-114300">
                <a:spcAft>
                  <a:spcPts val="600"/>
                </a:spcAft>
                <a:buClr>
                  <a:schemeClr val="accent1"/>
                </a:buClr>
                <a:buFont typeface="Arial" panose="020B0604020202020204" pitchFamily="34" charset="0"/>
                <a:buChar char="•"/>
              </a:pPr>
              <a:r>
                <a:rPr lang="en-US" sz="1400">
                  <a:solidFill>
                    <a:schemeClr val="tx1"/>
                  </a:solidFill>
                </a:rPr>
                <a:t>In-Memory OLTP</a:t>
              </a:r>
            </a:p>
            <a:p>
              <a:pPr marL="114300" indent="-114300">
                <a:spcAft>
                  <a:spcPts val="600"/>
                </a:spcAft>
                <a:buClr>
                  <a:schemeClr val="accent1"/>
                </a:buClr>
                <a:buFont typeface="Arial" panose="020B0604020202020204" pitchFamily="34" charset="0"/>
                <a:buChar char="•"/>
              </a:pPr>
              <a:r>
                <a:rPr lang="en-US" sz="1400">
                  <a:solidFill>
                    <a:schemeClr val="tx1"/>
                  </a:solidFill>
                </a:rPr>
                <a:t>Partitions</a:t>
              </a:r>
            </a:p>
            <a:p>
              <a:pPr marL="114300" indent="-114300">
                <a:spcAft>
                  <a:spcPts val="600"/>
                </a:spcAft>
                <a:buClr>
                  <a:schemeClr val="accent1"/>
                </a:buClr>
                <a:buFont typeface="Arial" panose="020B0604020202020204" pitchFamily="34" charset="0"/>
                <a:buChar char="•"/>
              </a:pPr>
              <a:r>
                <a:rPr lang="en-US" sz="1400">
                  <a:solidFill>
                    <a:schemeClr val="tx1"/>
                  </a:solidFill>
                </a:rPr>
                <a:t>Intelligent Performance</a:t>
              </a:r>
            </a:p>
          </p:txBody>
        </p:sp>
      </p:grpSp>
      <p:grpSp>
        <p:nvGrpSpPr>
          <p:cNvPr id="3" name="Group 2">
            <a:extLst>
              <a:ext uri="{FF2B5EF4-FFF2-40B4-BE49-F238E27FC236}">
                <a16:creationId xmlns:a16="http://schemas.microsoft.com/office/drawing/2014/main" id="{1AFCDBC9-2398-CB44-A1AB-EE2D7DD07E47}"/>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F4457659-F609-B840-9C94-71AF5026B364}"/>
                </a:ext>
              </a:extLst>
            </p:cNvPr>
            <p:cNvGrpSpPr/>
            <p:nvPr/>
          </p:nvGrpSpPr>
          <p:grpSpPr>
            <a:xfrm>
              <a:off x="662352" y="6399215"/>
              <a:ext cx="10356966" cy="138500"/>
              <a:chOff x="662352" y="6316085"/>
              <a:chExt cx="10356966" cy="138500"/>
            </a:xfrm>
          </p:grpSpPr>
          <p:sp>
            <p:nvSpPr>
              <p:cNvPr id="12" name="TextBox 11">
                <a:extLst>
                  <a:ext uri="{FF2B5EF4-FFF2-40B4-BE49-F238E27FC236}">
                    <a16:creationId xmlns:a16="http://schemas.microsoft.com/office/drawing/2014/main" id="{C011EB2E-F0EB-B74D-9FD3-CD4E90C4E86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13" name="TextBox 12">
                <a:extLst>
                  <a:ext uri="{FF2B5EF4-FFF2-40B4-BE49-F238E27FC236}">
                    <a16:creationId xmlns:a16="http://schemas.microsoft.com/office/drawing/2014/main" id="{25A381DC-8D41-724A-805C-B2939F376AE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14" name="TextBox 13">
                <a:extLst>
                  <a:ext uri="{FF2B5EF4-FFF2-40B4-BE49-F238E27FC236}">
                    <a16:creationId xmlns:a16="http://schemas.microsoft.com/office/drawing/2014/main" id="{B8433D9D-AD03-3546-9204-A7322B7445F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15" name="TextBox 14">
                <a:extLst>
                  <a:ext uri="{FF2B5EF4-FFF2-40B4-BE49-F238E27FC236}">
                    <a16:creationId xmlns:a16="http://schemas.microsoft.com/office/drawing/2014/main" id="{A879F887-7BA8-C04E-AF29-C930F8077DA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16" name="TextBox 15">
                <a:extLst>
                  <a:ext uri="{FF2B5EF4-FFF2-40B4-BE49-F238E27FC236}">
                    <a16:creationId xmlns:a16="http://schemas.microsoft.com/office/drawing/2014/main" id="{4ADA9497-6679-7C4E-9A48-54D9872430A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18" name="TextBox 17">
                <a:extLst>
                  <a:ext uri="{FF2B5EF4-FFF2-40B4-BE49-F238E27FC236}">
                    <a16:creationId xmlns:a16="http://schemas.microsoft.com/office/drawing/2014/main" id="{F903F5D2-A27D-2C49-9B41-1233895CBD39}"/>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7" name="Group 26">
              <a:extLst>
                <a:ext uri="{FF2B5EF4-FFF2-40B4-BE49-F238E27FC236}">
                  <a16:creationId xmlns:a16="http://schemas.microsoft.com/office/drawing/2014/main" id="{7E808481-C1B5-AE49-860C-36394EFCFF75}"/>
                </a:ext>
              </a:extLst>
            </p:cNvPr>
            <p:cNvGrpSpPr/>
            <p:nvPr/>
          </p:nvGrpSpPr>
          <p:grpSpPr>
            <a:xfrm>
              <a:off x="0" y="6215635"/>
              <a:ext cx="11444140" cy="131976"/>
              <a:chOff x="0" y="6058468"/>
              <a:chExt cx="11444140" cy="131976"/>
            </a:xfrm>
          </p:grpSpPr>
          <p:cxnSp>
            <p:nvCxnSpPr>
              <p:cNvPr id="28" name="Straight Arrow Connector 27">
                <a:extLst>
                  <a:ext uri="{FF2B5EF4-FFF2-40B4-BE49-F238E27FC236}">
                    <a16:creationId xmlns:a16="http://schemas.microsoft.com/office/drawing/2014/main" id="{6DB460A3-3D30-4A45-9371-0A16DCE1B1C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93F9D60-256B-974E-894B-FA496C93600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BA361721-DB84-DA49-A659-8B953BE61BB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BF446788-EF2E-3447-91DD-A0AFF701737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3CC0E62-3D33-DE4F-B1D1-B24F49BA12D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0CAFD65-B319-204D-8B3D-1C45A260E166}"/>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6649480-330B-9445-910C-EBD8CFB6C63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2624633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8E080F-C026-F74A-8B15-6EF5695A3779}"/>
              </a:ext>
            </a:extLst>
          </p:cNvPr>
          <p:cNvSpPr txBox="1"/>
          <p:nvPr/>
        </p:nvSpPr>
        <p:spPr>
          <a:xfrm>
            <a:off x="602129" y="1190488"/>
            <a:ext cx="11025822" cy="7078861"/>
          </a:xfrm>
          <a:prstGeom prst="rect">
            <a:avLst/>
          </a:prstGeom>
          <a:noFill/>
        </p:spPr>
        <p:txBody>
          <a:bodyPr wrap="square" lIns="0" tIns="0" rIns="0" bIns="0" numCol="2" rtlCol="0">
            <a:spAutoFit/>
          </a:bodyPr>
          <a:lstStyle/>
          <a:p>
            <a:r>
              <a:rPr lang="en-US" sz="2000"/>
              <a:t>Max capacities</a:t>
            </a:r>
          </a:p>
          <a:p>
            <a:pPr marL="466725" lvl="1" indent="-238125" defTabSz="932563">
              <a:buClr>
                <a:schemeClr val="accent1"/>
              </a:buClr>
              <a:buSzPct val="100000"/>
              <a:buFont typeface="Arial" panose="020B0604020202020204" pitchFamily="34" charset="0"/>
              <a:buChar char="•"/>
            </a:pPr>
            <a:r>
              <a:rPr lang="en-US" sz="1600"/>
              <a:t>Azure SQL Database - Up to 128 vCores and 4TB Memory and 4TB Database (data)</a:t>
            </a:r>
          </a:p>
          <a:p>
            <a:pPr marL="466725" lvl="1" indent="-238125" defTabSz="932563">
              <a:buClr>
                <a:schemeClr val="accent1"/>
              </a:buClr>
              <a:buSzPct val="100000"/>
              <a:buFont typeface="Arial" panose="020B0604020202020204" pitchFamily="34" charset="0"/>
              <a:buChar char="•"/>
            </a:pPr>
            <a:r>
              <a:rPr lang="en-US" sz="1600"/>
              <a:t>Hyperscale – 100TB Max Database Size</a:t>
            </a:r>
          </a:p>
          <a:p>
            <a:pPr marL="466725" lvl="1" indent="-238125" defTabSz="932563">
              <a:buClr>
                <a:schemeClr val="accent1"/>
              </a:buClr>
              <a:buSzPct val="100000"/>
              <a:buFont typeface="Arial" panose="020B0604020202020204" pitchFamily="34" charset="0"/>
              <a:buChar char="•"/>
            </a:pPr>
            <a:r>
              <a:rPr lang="en-US" sz="1600"/>
              <a:t>Managed Instance – Up to 80 vCores, 400GB Memory, and 8TB Database (data)</a:t>
            </a:r>
          </a:p>
          <a:p>
            <a:pPr marL="466725" lvl="1" indent="-238125" defTabSz="932563">
              <a:spcAft>
                <a:spcPts val="600"/>
              </a:spcAft>
              <a:buClr>
                <a:schemeClr val="accent1"/>
              </a:buClr>
              <a:buSzPct val="100000"/>
              <a:buFont typeface="Arial" panose="020B0604020202020204" pitchFamily="34" charset="0"/>
              <a:buChar char="•"/>
            </a:pPr>
            <a:r>
              <a:rPr lang="en-US" sz="1600" err="1"/>
              <a:t>sys.dm_os_job_object</a:t>
            </a:r>
            <a:r>
              <a:rPr lang="en-US" sz="1600"/>
              <a:t> for true capacities</a:t>
            </a:r>
          </a:p>
          <a:p>
            <a:r>
              <a:rPr lang="en-US" sz="2000"/>
              <a:t>Indexes</a:t>
            </a:r>
          </a:p>
          <a:p>
            <a:pPr marL="466725" lvl="1" indent="-238125" defTabSz="932563">
              <a:buClr>
                <a:schemeClr val="accent1"/>
              </a:buClr>
              <a:buSzPct val="100000"/>
              <a:buFont typeface="Arial" panose="020B0604020202020204" pitchFamily="34" charset="0"/>
              <a:buChar char="•"/>
            </a:pPr>
            <a:r>
              <a:rPr lang="en-US" sz="1600"/>
              <a:t>All index types are supported</a:t>
            </a:r>
          </a:p>
          <a:p>
            <a:pPr marL="466725" lvl="1" indent="-238125" defTabSz="932563">
              <a:buClr>
                <a:schemeClr val="accent1"/>
              </a:buClr>
              <a:buSzPct val="100000"/>
              <a:buFont typeface="Arial" panose="020B0604020202020204" pitchFamily="34" charset="0"/>
              <a:buChar char="•"/>
            </a:pPr>
            <a:r>
              <a:rPr lang="en-US" sz="1600"/>
              <a:t>Online and resumable indexes fully supported</a:t>
            </a:r>
          </a:p>
          <a:p>
            <a:pPr marL="466725" lvl="1" indent="-238125" defTabSz="932563">
              <a:spcAft>
                <a:spcPts val="600"/>
              </a:spcAft>
              <a:buClr>
                <a:schemeClr val="accent1"/>
              </a:buClr>
              <a:buSzPct val="100000"/>
              <a:buFont typeface="Arial" panose="020B0604020202020204" pitchFamily="34" charset="0"/>
              <a:buChar char="•"/>
            </a:pPr>
            <a:r>
              <a:rPr lang="en-US" sz="1600"/>
              <a:t>Columnstore Indexes available in almost all tiers</a:t>
            </a:r>
          </a:p>
          <a:p>
            <a:r>
              <a:rPr lang="en-US" sz="2000"/>
              <a:t>In-memory OLTP</a:t>
            </a:r>
          </a:p>
          <a:p>
            <a:pPr marL="466725" lvl="1" indent="-238125" defTabSz="932563">
              <a:buClr>
                <a:schemeClr val="accent1"/>
              </a:buClr>
              <a:buSzPct val="100000"/>
              <a:buFont typeface="Arial" panose="020B0604020202020204" pitchFamily="34" charset="0"/>
              <a:buChar char="•"/>
            </a:pPr>
            <a:r>
              <a:rPr lang="en-US" sz="1600"/>
              <a:t>Available in Business Critical Tiers</a:t>
            </a:r>
          </a:p>
          <a:p>
            <a:pPr marL="466725" lvl="1" indent="-238125" defTabSz="932563">
              <a:buClr>
                <a:schemeClr val="accent1"/>
              </a:buClr>
              <a:buSzPct val="100000"/>
              <a:buFont typeface="Arial" panose="020B0604020202020204" pitchFamily="34" charset="0"/>
              <a:buChar char="•"/>
            </a:pPr>
            <a:r>
              <a:rPr lang="en-US" sz="1600"/>
              <a:t>Memory Optimized FILEGROUP created with database creation</a:t>
            </a:r>
          </a:p>
          <a:p>
            <a:pPr marL="466725" lvl="1" indent="-238125" defTabSz="932563">
              <a:buClr>
                <a:schemeClr val="accent1"/>
              </a:buClr>
              <a:buSzPct val="100000"/>
              <a:buFont typeface="Arial" panose="020B0604020202020204" pitchFamily="34" charset="0"/>
              <a:buChar char="•"/>
            </a:pPr>
            <a:r>
              <a:rPr lang="en-US" sz="1600"/>
              <a:t>Max memory a portion of overall memory limit</a:t>
            </a:r>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r>
              <a:rPr lang="en-US" sz="2000"/>
              <a:t>Partitions</a:t>
            </a:r>
          </a:p>
          <a:p>
            <a:pPr marL="466725" lvl="1" indent="-238125" defTabSz="932563">
              <a:buClr>
                <a:schemeClr val="accent1"/>
              </a:buClr>
              <a:buSzPct val="100000"/>
              <a:buFont typeface="Arial" panose="020B0604020202020204" pitchFamily="34" charset="0"/>
              <a:buChar char="•"/>
            </a:pPr>
            <a:r>
              <a:rPr lang="en-US" sz="1600"/>
              <a:t>Supported for both Azure SQL Database and Managed Instance</a:t>
            </a:r>
          </a:p>
          <a:p>
            <a:pPr marL="466725" lvl="1" indent="-238125" defTabSz="932563">
              <a:spcAft>
                <a:spcPts val="600"/>
              </a:spcAft>
              <a:buClr>
                <a:schemeClr val="accent1"/>
              </a:buClr>
              <a:buSzPct val="100000"/>
              <a:buFont typeface="Arial" panose="020B0604020202020204" pitchFamily="34" charset="0"/>
              <a:buChar char="•"/>
            </a:pPr>
            <a:r>
              <a:rPr lang="en-US" sz="1600"/>
              <a:t>Placement on filegroups only supported for Managed Instance</a:t>
            </a:r>
          </a:p>
          <a:p>
            <a:r>
              <a:rPr lang="en-US" sz="2000"/>
              <a:t>SQL Server 2019 performance enhancements</a:t>
            </a:r>
          </a:p>
          <a:p>
            <a:pPr marL="466725" lvl="1" indent="-238125" defTabSz="932563">
              <a:buClr>
                <a:schemeClr val="accent1"/>
              </a:buClr>
              <a:buSzPct val="100000"/>
              <a:buFont typeface="Arial" panose="020B0604020202020204" pitchFamily="34" charset="0"/>
              <a:buChar char="•"/>
            </a:pPr>
            <a:r>
              <a:rPr lang="en-US" sz="1600"/>
              <a:t>Not 100% in Azure SQL (today)</a:t>
            </a:r>
          </a:p>
          <a:p>
            <a:pPr marL="466725" lvl="1" indent="-238125" defTabSz="932563">
              <a:buClr>
                <a:schemeClr val="accent1"/>
              </a:buClr>
              <a:buSzPct val="100000"/>
              <a:buFont typeface="Arial" panose="020B0604020202020204" pitchFamily="34" charset="0"/>
              <a:buChar char="•"/>
            </a:pPr>
            <a:r>
              <a:rPr lang="en-US" sz="1600"/>
              <a:t>Intelligent Query Processing (except for Scalar UDF </a:t>
            </a:r>
            <a:r>
              <a:rPr lang="en-US" sz="1600" err="1"/>
              <a:t>Inlining</a:t>
            </a:r>
            <a:r>
              <a:rPr lang="en-US" sz="1600"/>
              <a:t>)</a:t>
            </a:r>
            <a:endParaRPr lang="en-US" sz="2000"/>
          </a:p>
          <a:p>
            <a:endParaRPr lang="en-US" sz="2000"/>
          </a:p>
          <a:p>
            <a:pPr lvl="0"/>
            <a:endParaRPr lang="en-US" sz="2000"/>
          </a:p>
          <a:p>
            <a:endParaRPr lang="en-US" sz="2000"/>
          </a:p>
          <a:p>
            <a:pPr lvl="0"/>
            <a:endParaRPr lang="en-US" sz="2000"/>
          </a:p>
          <a:p>
            <a:pPr algn="l"/>
            <a:endParaRPr lang="en-US" sz="2000">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Azure SQL performance capabilities</a:t>
            </a:r>
          </a:p>
        </p:txBody>
      </p:sp>
      <p:grpSp>
        <p:nvGrpSpPr>
          <p:cNvPr id="19" name="Group 18">
            <a:extLst>
              <a:ext uri="{FF2B5EF4-FFF2-40B4-BE49-F238E27FC236}">
                <a16:creationId xmlns:a16="http://schemas.microsoft.com/office/drawing/2014/main" id="{2EAEAC78-17DD-564F-B240-0D9BEA479032}"/>
              </a:ext>
            </a:extLst>
          </p:cNvPr>
          <p:cNvGrpSpPr/>
          <p:nvPr/>
        </p:nvGrpSpPr>
        <p:grpSpPr>
          <a:xfrm>
            <a:off x="0" y="6215635"/>
            <a:ext cx="11444140" cy="322080"/>
            <a:chOff x="0" y="6215635"/>
            <a:chExt cx="11444140" cy="322080"/>
          </a:xfrm>
        </p:grpSpPr>
        <p:grpSp>
          <p:nvGrpSpPr>
            <p:cNvPr id="20" name="Group 19">
              <a:extLst>
                <a:ext uri="{FF2B5EF4-FFF2-40B4-BE49-F238E27FC236}">
                  <a16:creationId xmlns:a16="http://schemas.microsoft.com/office/drawing/2014/main" id="{4FF61340-99A6-3246-97D7-18956903DFBF}"/>
                </a:ext>
              </a:extLst>
            </p:cNvPr>
            <p:cNvGrpSpPr/>
            <p:nvPr/>
          </p:nvGrpSpPr>
          <p:grpSpPr>
            <a:xfrm>
              <a:off x="662352" y="6399215"/>
              <a:ext cx="10356966" cy="138500"/>
              <a:chOff x="662352" y="6316085"/>
              <a:chExt cx="10356966" cy="138500"/>
            </a:xfrm>
          </p:grpSpPr>
          <p:sp>
            <p:nvSpPr>
              <p:cNvPr id="29" name="TextBox 28">
                <a:extLst>
                  <a:ext uri="{FF2B5EF4-FFF2-40B4-BE49-F238E27FC236}">
                    <a16:creationId xmlns:a16="http://schemas.microsoft.com/office/drawing/2014/main" id="{F4CF5ABC-35CA-1442-BFBD-36507A3E0EE6}"/>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0" name="TextBox 29">
                <a:extLst>
                  <a:ext uri="{FF2B5EF4-FFF2-40B4-BE49-F238E27FC236}">
                    <a16:creationId xmlns:a16="http://schemas.microsoft.com/office/drawing/2014/main" id="{3831CD48-BE41-A345-A463-18DDFCE32E0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1" name="TextBox 30">
                <a:extLst>
                  <a:ext uri="{FF2B5EF4-FFF2-40B4-BE49-F238E27FC236}">
                    <a16:creationId xmlns:a16="http://schemas.microsoft.com/office/drawing/2014/main" id="{FEF80CBA-5AEA-CE48-A999-96DB61D496D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2" name="TextBox 31">
                <a:extLst>
                  <a:ext uri="{FF2B5EF4-FFF2-40B4-BE49-F238E27FC236}">
                    <a16:creationId xmlns:a16="http://schemas.microsoft.com/office/drawing/2014/main" id="{5021F0A3-BC3A-B34D-93E2-3CFC14B247B3}"/>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3" name="TextBox 32">
                <a:extLst>
                  <a:ext uri="{FF2B5EF4-FFF2-40B4-BE49-F238E27FC236}">
                    <a16:creationId xmlns:a16="http://schemas.microsoft.com/office/drawing/2014/main" id="{C9C0058B-CDBC-AB48-B08A-BDAF81CD188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4" name="TextBox 33">
                <a:extLst>
                  <a:ext uri="{FF2B5EF4-FFF2-40B4-BE49-F238E27FC236}">
                    <a16:creationId xmlns:a16="http://schemas.microsoft.com/office/drawing/2014/main" id="{E50B74A3-2ADC-5A4E-AB92-45CA8DAD01DB}"/>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1" name="Group 20">
              <a:extLst>
                <a:ext uri="{FF2B5EF4-FFF2-40B4-BE49-F238E27FC236}">
                  <a16:creationId xmlns:a16="http://schemas.microsoft.com/office/drawing/2014/main" id="{79920E73-955B-D04C-837C-CA2118281533}"/>
                </a:ext>
              </a:extLst>
            </p:cNvPr>
            <p:cNvGrpSpPr/>
            <p:nvPr/>
          </p:nvGrpSpPr>
          <p:grpSpPr>
            <a:xfrm>
              <a:off x="0" y="6215635"/>
              <a:ext cx="11444140" cy="131976"/>
              <a:chOff x="0" y="6058468"/>
              <a:chExt cx="11444140" cy="131976"/>
            </a:xfrm>
          </p:grpSpPr>
          <p:cxnSp>
            <p:nvCxnSpPr>
              <p:cNvPr id="22" name="Straight Arrow Connector 21">
                <a:extLst>
                  <a:ext uri="{FF2B5EF4-FFF2-40B4-BE49-F238E27FC236}">
                    <a16:creationId xmlns:a16="http://schemas.microsoft.com/office/drawing/2014/main" id="{405E4988-AE26-EB40-A0B9-0B32B406B0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CE49A72-82D4-B240-866C-25BCF3A2085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5320F4AA-5C2F-D948-AB47-14AD6D0A29F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EAC91AA-D771-E044-959A-2B38DE884B8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197E7571-F2B6-1344-80A3-969529192D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B30DB1FA-8F10-EB44-BD11-1F10CB451FC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B4FAA7AB-4865-BB49-8EA9-F6B6236F26A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203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22" end="22"/>
                                            </p:txEl>
                                          </p:spTgt>
                                        </p:tgtEl>
                                        <p:attrNameLst>
                                          <p:attrName>style.visibility</p:attrName>
                                        </p:attrNameLst>
                                      </p:cBhvr>
                                      <p:to>
                                        <p:strVal val="visible"/>
                                      </p:to>
                                    </p:set>
                                    <p:animEffect transition="in" filter="fade">
                                      <p:cBhvr>
                                        <p:cTn id="48" dur="500"/>
                                        <p:tgtEl>
                                          <p:spTgt spid="3">
                                            <p:txEl>
                                              <p:pRg st="22" end="22"/>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23" end="23"/>
                                            </p:txEl>
                                          </p:spTgt>
                                        </p:tgtEl>
                                        <p:attrNameLst>
                                          <p:attrName>style.visibility</p:attrName>
                                        </p:attrNameLst>
                                      </p:cBhvr>
                                      <p:to>
                                        <p:strVal val="visible"/>
                                      </p:to>
                                    </p:set>
                                    <p:animEffect transition="in" filter="fade">
                                      <p:cBhvr>
                                        <p:cTn id="51" dur="500"/>
                                        <p:tgtEl>
                                          <p:spTgt spid="3">
                                            <p:txEl>
                                              <p:pRg st="23" end="23"/>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24" end="24"/>
                                            </p:txEl>
                                          </p:spTgt>
                                        </p:tgtEl>
                                        <p:attrNameLst>
                                          <p:attrName>style.visibility</p:attrName>
                                        </p:attrNameLst>
                                      </p:cBhvr>
                                      <p:to>
                                        <p:strVal val="visible"/>
                                      </p:to>
                                    </p:set>
                                    <p:animEffect transition="in" filter="fade">
                                      <p:cBhvr>
                                        <p:cTn id="54" dur="500"/>
                                        <p:tgtEl>
                                          <p:spTgt spid="3">
                                            <p:txEl>
                                              <p:pRg st="24" end="24"/>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25" end="25"/>
                                            </p:txEl>
                                          </p:spTgt>
                                        </p:tgtEl>
                                        <p:attrNameLst>
                                          <p:attrName>style.visibility</p:attrName>
                                        </p:attrNameLst>
                                      </p:cBhvr>
                                      <p:to>
                                        <p:strVal val="visible"/>
                                      </p:to>
                                    </p:set>
                                    <p:animEffect transition="in" filter="fade">
                                      <p:cBhvr>
                                        <p:cTn id="57" dur="500"/>
                                        <p:tgtEl>
                                          <p:spTgt spid="3">
                                            <p:txEl>
                                              <p:pRg st="25" end="25"/>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26" end="26"/>
                                            </p:txEl>
                                          </p:spTgt>
                                        </p:tgtEl>
                                        <p:attrNameLst>
                                          <p:attrName>style.visibility</p:attrName>
                                        </p:attrNameLst>
                                      </p:cBhvr>
                                      <p:to>
                                        <p:strVal val="visible"/>
                                      </p:to>
                                    </p:set>
                                    <p:animEffect transition="in" filter="fade">
                                      <p:cBhvr>
                                        <p:cTn id="60" dur="500"/>
                                        <p:tgtEl>
                                          <p:spTgt spid="3">
                                            <p:txEl>
                                              <p:pRg st="26" end="26"/>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27" end="27"/>
                                            </p:txEl>
                                          </p:spTgt>
                                        </p:tgtEl>
                                        <p:attrNameLst>
                                          <p:attrName>style.visibility</p:attrName>
                                        </p:attrNameLst>
                                      </p:cBhvr>
                                      <p:to>
                                        <p:strVal val="visible"/>
                                      </p:to>
                                    </p:set>
                                    <p:animEffect transition="in" filter="fade">
                                      <p:cBhvr>
                                        <p:cTn id="63" dur="500"/>
                                        <p:tgtEl>
                                          <p:spTgt spid="3">
                                            <p:txEl>
                                              <p:pRg st="27" end="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6E9C9D38-39E6-E44F-A458-48A8FACAE246}"/>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Tempdb</a:t>
            </a: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Always kept on local SSD drives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For DB, # files scales with </a:t>
            </a:r>
            <a:r>
              <a:rPr lang="en-US" sz="1200" err="1">
                <a:solidFill>
                  <a:prstClr val="black">
                    <a:hueOff val="0"/>
                    <a:satOff val="0"/>
                    <a:lumOff val="0"/>
                    <a:alphaOff val="0"/>
                  </a:prstClr>
                </a:solidFill>
              </a:rPr>
              <a:t>vCores</a:t>
            </a:r>
            <a:r>
              <a:rPr lang="en-US" sz="1200">
                <a:solidFill>
                  <a:prstClr val="black">
                    <a:hueOff val="0"/>
                    <a:satOff val="0"/>
                    <a:lumOff val="0"/>
                    <a:alphaOff val="0"/>
                  </a:prstClr>
                </a:solidFill>
              </a:rPr>
              <a:t>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You get 12 files with MI</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MIXED_PAGE_ALLOCATION IS OFF</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AUTOGROW_ALL_FILES is ON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Tempdb Metadata Optimization not supported</a:t>
            </a:r>
          </a:p>
        </p:txBody>
      </p:sp>
      <p:sp>
        <p:nvSpPr>
          <p:cNvPr id="52" name="Rectangle 51">
            <a:extLst>
              <a:ext uri="{FF2B5EF4-FFF2-40B4-BE49-F238E27FC236}">
                <a16:creationId xmlns:a16="http://schemas.microsoft.com/office/drawing/2014/main" id="{BEAF6D97-E5E4-A94F-90E0-2C14F21263E4}"/>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Database</a:t>
            </a: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Only full recovery supported so minimal logging for bulk operations not possible</a:t>
            </a:r>
          </a:p>
        </p:txBody>
      </p:sp>
      <p:sp>
        <p:nvSpPr>
          <p:cNvPr id="53" name="Rectangle 52">
            <a:extLst>
              <a:ext uri="{FF2B5EF4-FFF2-40B4-BE49-F238E27FC236}">
                <a16:creationId xmlns:a16="http://schemas.microsoft.com/office/drawing/2014/main" id="{6062252E-18AA-7549-91BE-2E16ED67F5F5}"/>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Files and Filegroups</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adding </a:t>
            </a:r>
            <a:br>
              <a:rPr lang="en-US" sz="1200">
                <a:solidFill>
                  <a:prstClr val="black">
                    <a:hueOff val="0"/>
                    <a:satOff val="0"/>
                    <a:lumOff val="0"/>
                    <a:alphaOff val="0"/>
                  </a:prstClr>
                </a:solidFill>
              </a:rPr>
            </a:br>
            <a:r>
              <a:rPr lang="en-US" sz="1200">
                <a:solidFill>
                  <a:prstClr val="black">
                    <a:hueOff val="0"/>
                    <a:satOff val="0"/>
                    <a:lumOff val="0"/>
                    <a:alphaOff val="0"/>
                  </a:prstClr>
                </a:solidFill>
              </a:rPr>
              <a:t>files and sizes but not physical placement</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 files and file size can be used to tune I/O performance</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FILEGROUP only supported for MI</a:t>
            </a:r>
          </a:p>
        </p:txBody>
      </p:sp>
      <p:sp>
        <p:nvSpPr>
          <p:cNvPr id="54" name="Rectangle 53">
            <a:extLst>
              <a:ext uri="{FF2B5EF4-FFF2-40B4-BE49-F238E27FC236}">
                <a16:creationId xmlns:a16="http://schemas.microsoft.com/office/drawing/2014/main" id="{35FA3133-7556-5241-98B8-A5AEE219C898}"/>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MAXDOP</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ALTER DATABASE SCOPED CONFIGURATION</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err="1">
                <a:solidFill>
                  <a:prstClr val="black">
                    <a:hueOff val="0"/>
                    <a:satOff val="0"/>
                    <a:lumOff val="0"/>
                    <a:alphaOff val="0"/>
                  </a:prstClr>
                </a:solidFill>
              </a:rPr>
              <a:t>sp_configure</a:t>
            </a:r>
            <a:r>
              <a:rPr lang="en-US" sz="1200">
                <a:solidFill>
                  <a:prstClr val="black">
                    <a:hueOff val="0"/>
                    <a:satOff val="0"/>
                    <a:lumOff val="0"/>
                    <a:alphaOff val="0"/>
                  </a:prstClr>
                </a:solidFill>
              </a:rPr>
              <a:t> supported for MI</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Query hints allowed</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RG</a:t>
            </a:r>
          </a:p>
        </p:txBody>
      </p:sp>
      <p:sp>
        <p:nvSpPr>
          <p:cNvPr id="55" name="Rectangle 54">
            <a:extLst>
              <a:ext uri="{FF2B5EF4-FFF2-40B4-BE49-F238E27FC236}">
                <a16:creationId xmlns:a16="http://schemas.microsoft.com/office/drawing/2014/main" id="{C9552E66-B2AD-0045-85B6-42CB81DEFC47}"/>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Resource Governor</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Managed Instance only</a:t>
            </a:r>
          </a:p>
        </p:txBody>
      </p:sp>
      <p:sp>
        <p:nvSpPr>
          <p:cNvPr id="2" name="Title 1">
            <a:extLst>
              <a:ext uri="{FF2B5EF4-FFF2-40B4-BE49-F238E27FC236}">
                <a16:creationId xmlns:a16="http://schemas.microsoft.com/office/drawing/2014/main" id="{814C61C4-9541-2E4A-90D0-787B2F38C22A}"/>
              </a:ext>
            </a:extLst>
          </p:cNvPr>
          <p:cNvSpPr>
            <a:spLocks noGrp="1"/>
          </p:cNvSpPr>
          <p:nvPr>
            <p:ph type="title"/>
          </p:nvPr>
        </p:nvSpPr>
        <p:spPr>
          <a:xfrm>
            <a:off x="588263" y="457200"/>
            <a:ext cx="11018520" cy="553998"/>
          </a:xfrm>
        </p:spPr>
        <p:txBody>
          <a:bodyPr/>
          <a:lstStyle/>
          <a:p>
            <a:r>
              <a:rPr lang="en-US">
                <a:gradFill>
                  <a:gsLst>
                    <a:gs pos="1250">
                      <a:prstClr val="black"/>
                    </a:gs>
                    <a:gs pos="100000">
                      <a:prstClr val="black"/>
                    </a:gs>
                  </a:gsLst>
                  <a:lin ang="5400000" scaled="0"/>
                </a:gradFill>
              </a:rPr>
              <a:t>Configuring for performance</a:t>
            </a:r>
            <a:endParaRPr lang="en-US"/>
          </a:p>
        </p:txBody>
      </p:sp>
      <p:sp>
        <p:nvSpPr>
          <p:cNvPr id="6" name="Rectangle 5">
            <a:extLst>
              <a:ext uri="{FF2B5EF4-FFF2-40B4-BE49-F238E27FC236}">
                <a16:creationId xmlns:a16="http://schemas.microsoft.com/office/drawing/2014/main" id="{2BDF90DF-2017-4264-96A3-143455FD09F6}"/>
              </a:ext>
            </a:extLst>
          </p:cNvPr>
          <p:cNvSpPr/>
          <p:nvPr/>
        </p:nvSpPr>
        <p:spPr>
          <a:xfrm>
            <a:off x="5153451" y="4542503"/>
            <a:ext cx="1885097" cy="5851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Rectangle 9">
            <a:extLst>
              <a:ext uri="{FF2B5EF4-FFF2-40B4-BE49-F238E27FC236}">
                <a16:creationId xmlns:a16="http://schemas.microsoft.com/office/drawing/2014/main" id="{07F41D1F-3B13-4F98-9D95-8A6B6F03F3C9}"/>
              </a:ext>
            </a:extLst>
          </p:cNvPr>
          <p:cNvSpPr/>
          <p:nvPr/>
        </p:nvSpPr>
        <p:spPr>
          <a:xfrm>
            <a:off x="3570457" y="1944565"/>
            <a:ext cx="5662033"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Rectangle 13">
            <a:extLst>
              <a:ext uri="{FF2B5EF4-FFF2-40B4-BE49-F238E27FC236}">
                <a16:creationId xmlns:a16="http://schemas.microsoft.com/office/drawing/2014/main" id="{7861E6C0-BE39-44B7-BBE5-4E1CFB24E365}"/>
              </a:ext>
            </a:extLst>
          </p:cNvPr>
          <p:cNvSpPr/>
          <p:nvPr/>
        </p:nvSpPr>
        <p:spPr>
          <a:xfrm>
            <a:off x="5153452" y="28754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a:extLst>
              <a:ext uri="{FF2B5EF4-FFF2-40B4-BE49-F238E27FC236}">
                <a16:creationId xmlns:a16="http://schemas.microsoft.com/office/drawing/2014/main" id="{C6D59487-26D6-46B9-A343-5577EC56D944}"/>
              </a:ext>
            </a:extLst>
          </p:cNvPr>
          <p:cNvSpPr/>
          <p:nvPr/>
        </p:nvSpPr>
        <p:spPr>
          <a:xfrm>
            <a:off x="5305852" y="30278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Rectangle 63">
            <a:extLst>
              <a:ext uri="{FF2B5EF4-FFF2-40B4-BE49-F238E27FC236}">
                <a16:creationId xmlns:a16="http://schemas.microsoft.com/office/drawing/2014/main" id="{92A87C61-6830-4083-BE8C-400BF799C84E}"/>
              </a:ext>
            </a:extLst>
          </p:cNvPr>
          <p:cNvSpPr/>
          <p:nvPr/>
        </p:nvSpPr>
        <p:spPr>
          <a:xfrm>
            <a:off x="5972408" y="3244334"/>
            <a:ext cx="247184"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a:ea typeface="Segoe UI Semibold" charset="0"/>
                <a:cs typeface="Segoe UI Semibold" charset="0"/>
              </a:rPr>
              <a:t>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58E6EC5F-148C-5E40-A99E-1BF77477D98D}"/>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1DC3BFD5-A72F-7E45-8634-8A5B474593DF}"/>
                </a:ext>
              </a:extLst>
            </p:cNvPr>
            <p:cNvGrpSpPr/>
            <p:nvPr/>
          </p:nvGrpSpPr>
          <p:grpSpPr>
            <a:xfrm>
              <a:off x="662352" y="6399215"/>
              <a:ext cx="10356966" cy="138500"/>
              <a:chOff x="662352" y="6316085"/>
              <a:chExt cx="10356966" cy="138500"/>
            </a:xfrm>
          </p:grpSpPr>
          <p:sp>
            <p:nvSpPr>
              <p:cNvPr id="58" name="TextBox 57">
                <a:extLst>
                  <a:ext uri="{FF2B5EF4-FFF2-40B4-BE49-F238E27FC236}">
                    <a16:creationId xmlns:a16="http://schemas.microsoft.com/office/drawing/2014/main" id="{3E491E04-6310-4041-9BA2-01FB74D8DF9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A91C8E6-AE9A-094B-9AB1-B9A9BA366A30}"/>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60" name="TextBox 59">
                <a:extLst>
                  <a:ext uri="{FF2B5EF4-FFF2-40B4-BE49-F238E27FC236}">
                    <a16:creationId xmlns:a16="http://schemas.microsoft.com/office/drawing/2014/main" id="{B047F361-064B-8E4A-B2E9-8152351092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1" name="TextBox 60">
                <a:extLst>
                  <a:ext uri="{FF2B5EF4-FFF2-40B4-BE49-F238E27FC236}">
                    <a16:creationId xmlns:a16="http://schemas.microsoft.com/office/drawing/2014/main" id="{00BB344B-04BE-D640-B99B-0C5DF6DB6B89}"/>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62" name="TextBox 61">
                <a:extLst>
                  <a:ext uri="{FF2B5EF4-FFF2-40B4-BE49-F238E27FC236}">
                    <a16:creationId xmlns:a16="http://schemas.microsoft.com/office/drawing/2014/main" id="{97283B09-3901-424B-B0E9-5D0949CEC3B6}"/>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63" name="TextBox 62">
                <a:extLst>
                  <a:ext uri="{FF2B5EF4-FFF2-40B4-BE49-F238E27FC236}">
                    <a16:creationId xmlns:a16="http://schemas.microsoft.com/office/drawing/2014/main" id="{3C16065E-5B6C-B840-AC0C-5D1FAEE609A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1" name="Group 40">
              <a:extLst>
                <a:ext uri="{FF2B5EF4-FFF2-40B4-BE49-F238E27FC236}">
                  <a16:creationId xmlns:a16="http://schemas.microsoft.com/office/drawing/2014/main" id="{DE638CC8-5A74-F04C-B6F2-D8A98DAA2089}"/>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4B7B84C-6FDA-1743-B009-BF8C1006BEB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600341-7F9C-B24A-A15E-0E04EC260103}"/>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D7F37F34-3A14-DF49-BCA2-327D31D49B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6DCB8B4-5C49-EF40-9B30-0A06C96879B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34C3A338-B709-F54E-B232-0BA8F955079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F1C28E0E-415F-B14E-B7AF-BA3ABF751F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F5978F33-8F4A-4C42-8DB8-A2A77EA1EA5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3" name="Triangle 32">
            <a:extLst>
              <a:ext uri="{FF2B5EF4-FFF2-40B4-BE49-F238E27FC236}">
                <a16:creationId xmlns:a16="http://schemas.microsoft.com/office/drawing/2014/main" id="{9494D026-56E9-314E-A6D6-551AEC6E0665}"/>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riangle 33">
            <a:extLst>
              <a:ext uri="{FF2B5EF4-FFF2-40B4-BE49-F238E27FC236}">
                <a16:creationId xmlns:a16="http://schemas.microsoft.com/office/drawing/2014/main" id="{AFE1E9E4-71C1-3140-BE54-6DCCBA44C14A}"/>
              </a:ext>
            </a:extLst>
          </p:cNvPr>
          <p:cNvSpPr/>
          <p:nvPr/>
        </p:nvSpPr>
        <p:spPr bwMode="auto">
          <a:xfrm rot="5400000">
            <a:off x="4653851"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Triangle 34">
            <a:extLst>
              <a:ext uri="{FF2B5EF4-FFF2-40B4-BE49-F238E27FC236}">
                <a16:creationId xmlns:a16="http://schemas.microsoft.com/office/drawing/2014/main" id="{B30EDB7B-2E59-AE4D-AC69-B7142497995A}"/>
              </a:ext>
            </a:extLst>
          </p:cNvPr>
          <p:cNvSpPr/>
          <p:nvPr/>
        </p:nvSpPr>
        <p:spPr bwMode="auto">
          <a:xfrm rot="5400000">
            <a:off x="6899340"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riangle 35">
            <a:extLst>
              <a:ext uri="{FF2B5EF4-FFF2-40B4-BE49-F238E27FC236}">
                <a16:creationId xmlns:a16="http://schemas.microsoft.com/office/drawing/2014/main" id="{33BFA47A-2344-D441-8291-442285C066F6}"/>
              </a:ext>
            </a:extLst>
          </p:cNvPr>
          <p:cNvSpPr/>
          <p:nvPr/>
        </p:nvSpPr>
        <p:spPr bwMode="auto">
          <a:xfrm rot="5400000">
            <a:off x="9144828"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1967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33" grpId="0" animBg="1"/>
      <p:bldP spid="34" grpId="0" animBg="1"/>
      <p:bldP spid="35" grpId="0" animBg="1"/>
      <p:bldP spid="3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Maintaining for performance</a:t>
            </a:r>
          </a:p>
        </p:txBody>
      </p:sp>
      <p:graphicFrame>
        <p:nvGraphicFramePr>
          <p:cNvPr id="12" name="Diagram 11">
            <a:extLst>
              <a:ext uri="{FF2B5EF4-FFF2-40B4-BE49-F238E27FC236}">
                <a16:creationId xmlns:a16="http://schemas.microsoft.com/office/drawing/2014/main" id="{00C665E1-0B7E-4FAC-99E6-D0EBDA8F6118}"/>
              </a:ext>
            </a:extLst>
          </p:cNvPr>
          <p:cNvGraphicFramePr/>
          <p:nvPr>
            <p:extLst>
              <p:ext uri="{D42A27DB-BD31-4B8C-83A1-F6EECF244321}">
                <p14:modId xmlns:p14="http://schemas.microsoft.com/office/powerpoint/2010/main" val="3546260087"/>
              </p:ext>
            </p:extLst>
          </p:nvPr>
        </p:nvGraphicFramePr>
        <p:xfrm>
          <a:off x="1157889" y="2119745"/>
          <a:ext cx="10687747" cy="2618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5" name="Group 121">
            <a:extLst>
              <a:ext uri="{FF2B5EF4-FFF2-40B4-BE49-F238E27FC236}">
                <a16:creationId xmlns:a16="http://schemas.microsoft.com/office/drawing/2014/main" id="{F950533D-543E-0542-8BC4-6CE7E8506B48}"/>
              </a:ext>
            </a:extLst>
          </p:cNvPr>
          <p:cNvGrpSpPr>
            <a:grpSpLocks noChangeAspect="1"/>
          </p:cNvGrpSpPr>
          <p:nvPr/>
        </p:nvGrpSpPr>
        <p:grpSpPr bwMode="auto">
          <a:xfrm>
            <a:off x="1665533" y="2266125"/>
            <a:ext cx="603620" cy="965796"/>
            <a:chOff x="6473" y="999"/>
            <a:chExt cx="195" cy="312"/>
          </a:xfrm>
        </p:grpSpPr>
        <p:sp>
          <p:nvSpPr>
            <p:cNvPr id="26" name="Rectangle 122">
              <a:extLst>
                <a:ext uri="{FF2B5EF4-FFF2-40B4-BE49-F238E27FC236}">
                  <a16:creationId xmlns:a16="http://schemas.microsoft.com/office/drawing/2014/main" id="{CFABAEAC-6343-964F-9119-BDE79DEF33C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23">
              <a:extLst>
                <a:ext uri="{FF2B5EF4-FFF2-40B4-BE49-F238E27FC236}">
                  <a16:creationId xmlns:a16="http://schemas.microsoft.com/office/drawing/2014/main" id="{934DE39C-6438-2B4D-8A6F-0FF53AC85671}"/>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24">
              <a:extLst>
                <a:ext uri="{FF2B5EF4-FFF2-40B4-BE49-F238E27FC236}">
                  <a16:creationId xmlns:a16="http://schemas.microsoft.com/office/drawing/2014/main" id="{12E648BC-F08C-4E40-A455-D3572D94F764}"/>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Rectangle 125">
              <a:extLst>
                <a:ext uri="{FF2B5EF4-FFF2-40B4-BE49-F238E27FC236}">
                  <a16:creationId xmlns:a16="http://schemas.microsoft.com/office/drawing/2014/main" id="{058096CD-7E8B-314A-8051-06B4E14C7BCA}"/>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26">
              <a:extLst>
                <a:ext uri="{FF2B5EF4-FFF2-40B4-BE49-F238E27FC236}">
                  <a16:creationId xmlns:a16="http://schemas.microsoft.com/office/drawing/2014/main" id="{4BB1FECB-A2F5-C44F-8493-EACDA00526DE}"/>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27">
              <a:extLst>
                <a:ext uri="{FF2B5EF4-FFF2-40B4-BE49-F238E27FC236}">
                  <a16:creationId xmlns:a16="http://schemas.microsoft.com/office/drawing/2014/main" id="{5CDEF365-6A7E-3441-807D-F677132C67D2}"/>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aphic 8" descr="Bar chart">
            <a:extLst>
              <a:ext uri="{FF2B5EF4-FFF2-40B4-BE49-F238E27FC236}">
                <a16:creationId xmlns:a16="http://schemas.microsoft.com/office/drawing/2014/main" id="{2ECE59CD-A238-4224-82DE-BDABECDC49A9}"/>
              </a:ext>
            </a:extLst>
          </p:cNvPr>
          <p:cNvGrpSpPr/>
          <p:nvPr/>
        </p:nvGrpSpPr>
        <p:grpSpPr>
          <a:xfrm>
            <a:off x="1527324" y="3644415"/>
            <a:ext cx="1124581" cy="1124581"/>
            <a:chOff x="1580483" y="3689198"/>
            <a:chExt cx="914400" cy="914400"/>
          </a:xfrm>
        </p:grpSpPr>
        <p:sp>
          <p:nvSpPr>
            <p:cNvPr id="4" name="Freeform 3">
              <a:extLst>
                <a:ext uri="{FF2B5EF4-FFF2-40B4-BE49-F238E27FC236}">
                  <a16:creationId xmlns:a16="http://schemas.microsoft.com/office/drawing/2014/main" id="{ED9D3A62-C32D-8840-990A-BB566B99E8E2}"/>
                </a:ext>
              </a:extLst>
            </p:cNvPr>
            <p:cNvSpPr/>
            <p:nvPr/>
          </p:nvSpPr>
          <p:spPr>
            <a:xfrm>
              <a:off x="1713833" y="3822548"/>
              <a:ext cx="647700" cy="647700"/>
            </a:xfrm>
            <a:custGeom>
              <a:avLst/>
              <a:gdLst>
                <a:gd name="connsiteX0" fmla="*/ 57150 w 647700"/>
                <a:gd name="connsiteY0" fmla="*/ 0 h 647700"/>
                <a:gd name="connsiteX1" fmla="*/ 0 w 647700"/>
                <a:gd name="connsiteY1" fmla="*/ 0 h 647700"/>
                <a:gd name="connsiteX2" fmla="*/ 0 w 647700"/>
                <a:gd name="connsiteY2" fmla="*/ 647700 h 647700"/>
                <a:gd name="connsiteX3" fmla="*/ 647700 w 647700"/>
                <a:gd name="connsiteY3" fmla="*/ 647700 h 647700"/>
                <a:gd name="connsiteX4" fmla="*/ 647700 w 647700"/>
                <a:gd name="connsiteY4" fmla="*/ 590550 h 647700"/>
                <a:gd name="connsiteX5" fmla="*/ 571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7150" y="0"/>
                  </a:moveTo>
                  <a:lnTo>
                    <a:pt x="0" y="0"/>
                  </a:lnTo>
                  <a:lnTo>
                    <a:pt x="0" y="647700"/>
                  </a:lnTo>
                  <a:lnTo>
                    <a:pt x="647700" y="647700"/>
                  </a:lnTo>
                  <a:lnTo>
                    <a:pt x="647700" y="590550"/>
                  </a:lnTo>
                  <a:lnTo>
                    <a:pt x="57150" y="590550"/>
                  </a:lnTo>
                  <a:close/>
                </a:path>
              </a:pathLst>
            </a:custGeom>
            <a:solidFill>
              <a:schemeClr val="tx1"/>
            </a:solidFill>
            <a:ln w="952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EAEB6F71-ECFE-9140-9F53-3B1A71BB5BC4}"/>
                </a:ext>
              </a:extLst>
            </p:cNvPr>
            <p:cNvSpPr/>
            <p:nvPr/>
          </p:nvSpPr>
          <p:spPr>
            <a:xfrm>
              <a:off x="182813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tx1"/>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3AC549DC-6109-744A-ADCB-4284D6D71927}"/>
                </a:ext>
              </a:extLst>
            </p:cNvPr>
            <p:cNvSpPr/>
            <p:nvPr/>
          </p:nvSpPr>
          <p:spPr>
            <a:xfrm>
              <a:off x="1971008" y="3822548"/>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solidFill>
              <a:schemeClr val="accent1"/>
            </a:solidFill>
            <a:ln w="95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D10E0A4-1E72-4844-B439-6DA50EB19C8E}"/>
                </a:ext>
              </a:extLst>
            </p:cNvPr>
            <p:cNvSpPr/>
            <p:nvPr/>
          </p:nvSpPr>
          <p:spPr>
            <a:xfrm>
              <a:off x="211388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accent1"/>
            </a:solid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4DFF99A-4E31-484C-9364-72B1D778887E}"/>
                </a:ext>
              </a:extLst>
            </p:cNvPr>
            <p:cNvSpPr/>
            <p:nvPr/>
          </p:nvSpPr>
          <p:spPr>
            <a:xfrm>
              <a:off x="2256758" y="4184498"/>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solidFill>
              <a:schemeClr val="accent2"/>
            </a:solid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76EC0BA2-AD75-A143-8CDE-C2E16E16F035}"/>
              </a:ext>
            </a:extLst>
          </p:cNvPr>
          <p:cNvGrpSpPr/>
          <p:nvPr/>
        </p:nvGrpSpPr>
        <p:grpSpPr>
          <a:xfrm>
            <a:off x="0" y="6215635"/>
            <a:ext cx="11444140" cy="322080"/>
            <a:chOff x="0" y="6215635"/>
            <a:chExt cx="11444140" cy="322080"/>
          </a:xfrm>
        </p:grpSpPr>
        <p:grpSp>
          <p:nvGrpSpPr>
            <p:cNvPr id="34" name="Group 33">
              <a:extLst>
                <a:ext uri="{FF2B5EF4-FFF2-40B4-BE49-F238E27FC236}">
                  <a16:creationId xmlns:a16="http://schemas.microsoft.com/office/drawing/2014/main" id="{1F667972-B861-5B44-8A00-CB6F5E83B08F}"/>
                </a:ext>
              </a:extLst>
            </p:cNvPr>
            <p:cNvGrpSpPr/>
            <p:nvPr/>
          </p:nvGrpSpPr>
          <p:grpSpPr>
            <a:xfrm>
              <a:off x="662352" y="6399215"/>
              <a:ext cx="10356966" cy="138500"/>
              <a:chOff x="662352" y="6316085"/>
              <a:chExt cx="10356966" cy="138500"/>
            </a:xfrm>
          </p:grpSpPr>
          <p:sp>
            <p:nvSpPr>
              <p:cNvPr id="43" name="TextBox 42">
                <a:extLst>
                  <a:ext uri="{FF2B5EF4-FFF2-40B4-BE49-F238E27FC236}">
                    <a16:creationId xmlns:a16="http://schemas.microsoft.com/office/drawing/2014/main" id="{47B8C35D-5B6D-EA40-85A0-131D358FB9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C815BBD2-B699-2F46-8731-59B785A3C42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45" name="TextBox 44">
                <a:extLst>
                  <a:ext uri="{FF2B5EF4-FFF2-40B4-BE49-F238E27FC236}">
                    <a16:creationId xmlns:a16="http://schemas.microsoft.com/office/drawing/2014/main" id="{B45D3AAA-5799-A846-BABF-42C69E8A51E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6" name="TextBox 45">
                <a:extLst>
                  <a:ext uri="{FF2B5EF4-FFF2-40B4-BE49-F238E27FC236}">
                    <a16:creationId xmlns:a16="http://schemas.microsoft.com/office/drawing/2014/main" id="{90FDF541-13C1-9345-B7AD-157C939B98D7}"/>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7" name="TextBox 46">
                <a:extLst>
                  <a:ext uri="{FF2B5EF4-FFF2-40B4-BE49-F238E27FC236}">
                    <a16:creationId xmlns:a16="http://schemas.microsoft.com/office/drawing/2014/main" id="{A7A5C117-E375-3343-84D4-1FD71736C50A}"/>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8" name="TextBox 47">
                <a:extLst>
                  <a:ext uri="{FF2B5EF4-FFF2-40B4-BE49-F238E27FC236}">
                    <a16:creationId xmlns:a16="http://schemas.microsoft.com/office/drawing/2014/main" id="{054C4EB1-7BE0-2B4F-842C-D28A29DFBEE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5" name="Group 34">
              <a:extLst>
                <a:ext uri="{FF2B5EF4-FFF2-40B4-BE49-F238E27FC236}">
                  <a16:creationId xmlns:a16="http://schemas.microsoft.com/office/drawing/2014/main" id="{67814FB3-03D1-AE49-8159-05500FE460E9}"/>
                </a:ext>
              </a:extLst>
            </p:cNvPr>
            <p:cNvGrpSpPr/>
            <p:nvPr/>
          </p:nvGrpSpPr>
          <p:grpSpPr>
            <a:xfrm>
              <a:off x="0" y="6215635"/>
              <a:ext cx="11444140" cy="131976"/>
              <a:chOff x="0" y="6058468"/>
              <a:chExt cx="11444140" cy="131976"/>
            </a:xfrm>
          </p:grpSpPr>
          <p:cxnSp>
            <p:nvCxnSpPr>
              <p:cNvPr id="36" name="Straight Arrow Connector 35">
                <a:extLst>
                  <a:ext uri="{FF2B5EF4-FFF2-40B4-BE49-F238E27FC236}">
                    <a16:creationId xmlns:a16="http://schemas.microsoft.com/office/drawing/2014/main" id="{77508E89-ABA7-FD40-865B-6EC55B88E9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5577769-83F9-A447-9799-B4E9E1BCAC74}"/>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1D07DCD7-C39D-E542-8B50-BBE37B2C154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BAA9BF-DF4D-1843-A67C-BFEEA5407D0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11496356-C397-8943-8D2B-282748C8F0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F425E91-EEBC-784D-B6F1-8D81C31326C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3E1CBC25-4517-0248-807B-8BDD6971A5C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93710776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1. The number of files for </a:t>
            </a:r>
            <a:r>
              <a:rPr kumimoji="0" lang="en-US" sz="1800" b="0" i="0" u="none" strike="noStrike" kern="1200" cap="none" spc="0" normalizeH="0" baseline="0" noProof="0" err="1">
                <a:ln>
                  <a:noFill/>
                </a:ln>
                <a:solidFill>
                  <a:prstClr val="white"/>
                </a:solidFill>
                <a:effectLst/>
                <a:uLnTx/>
                <a:uFillTx/>
                <a:latin typeface="Segoe UI"/>
                <a:ea typeface="+mn-ea"/>
                <a:cs typeface="+mn-cs"/>
              </a:rPr>
              <a:t>tempdb</a:t>
            </a:r>
            <a:r>
              <a:rPr kumimoji="0" lang="en-US" sz="1800" b="0" i="0" u="none" strike="noStrike" kern="1200" cap="none" spc="0" normalizeH="0" baseline="0" noProof="0">
                <a:ln>
                  <a:noFill/>
                </a:ln>
                <a:solidFill>
                  <a:prstClr val="white"/>
                </a:solidFill>
                <a:effectLst/>
                <a:uLnTx/>
                <a:uFillTx/>
                <a:latin typeface="Segoe UI"/>
                <a:ea typeface="+mn-ea"/>
                <a:cs typeface="+mn-cs"/>
              </a:rPr>
              <a:t> is configurable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 The T-SQL ALTER DATABASE statement</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B. File properties in SQL Serer Management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Studio (SSMS)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 Increasing the number of vCores through the </a:t>
            </a: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    Azure Portal</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2. You can configure I/O Performance for Azure SQL Database by which method:</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Place database files on Azure Premium Storage</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Choose a deployment option that meets your I/O requirements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Place specific tables and indexes on different filegroups</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3. How do you maintain indexes with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You can create, rebuild, and reorganize indexes in Azure SQL</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Use a specific deployment option that supports rebuilding indexes</a:t>
            </a:r>
          </a:p>
          <a:p>
            <a:pPr marL="342900" marR="0" lvl="0" indent="-342900" algn="l" defTabSz="932742" rtl="0" eaLnBrk="1" fontAlgn="auto" latinLnBrk="0" hangingPunct="1">
              <a:lnSpc>
                <a:spcPct val="90000"/>
              </a:lnSpc>
              <a:spcBef>
                <a:spcPts val="0"/>
              </a:spcBef>
              <a:spcAft>
                <a:spcPts val="600"/>
              </a:spcAft>
              <a:buClrTx/>
              <a:buSzPct val="90000"/>
              <a:buFontTx/>
              <a:buAutoNum type="alphaUcPeriod"/>
              <a:tabLst/>
              <a:defRPr/>
            </a:pPr>
            <a:r>
              <a:rPr kumimoji="0" lang="en-US" sz="1800" b="0" i="0" u="none" strike="noStrike" kern="1200" cap="none" spc="0" normalizeH="0" baseline="0" noProof="0" dirty="0">
                <a:ln>
                  <a:noFill/>
                </a:ln>
                <a:solidFill>
                  <a:srgbClr val="0078D4"/>
                </a:solidFill>
                <a:effectLst/>
                <a:uLnTx/>
                <a:uFillTx/>
                <a:latin typeface="Segoe UI"/>
                <a:ea typeface="+mn-ea"/>
                <a:cs typeface="+mn-cs"/>
              </a:rPr>
              <a:t>Use an offline index rebuild since online index rebuilds are not supported on Azure SQL</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5AB67AC2-7293-456D-B780-BF4DE38D3277}"/>
              </a:ext>
            </a:extLst>
          </p:cNvPr>
          <p:cNvSpPr/>
          <p:nvPr/>
        </p:nvSpPr>
        <p:spPr bwMode="auto">
          <a:xfrm>
            <a:off x="444698" y="4388133"/>
            <a:ext cx="5039829" cy="810884"/>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F67D47D7-6EC3-4B79-84C7-FC4FD08DE2B8}"/>
              </a:ext>
            </a:extLst>
          </p:cNvPr>
          <p:cNvSpPr/>
          <p:nvPr/>
        </p:nvSpPr>
        <p:spPr bwMode="auto">
          <a:xfrm>
            <a:off x="6563908" y="1618807"/>
            <a:ext cx="5350587" cy="575753"/>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1C55E0DE-E525-43C5-A765-FD821BFF3C11}"/>
              </a:ext>
            </a:extLst>
          </p:cNvPr>
          <p:cNvSpPr/>
          <p:nvPr/>
        </p:nvSpPr>
        <p:spPr bwMode="auto">
          <a:xfrm>
            <a:off x="6563907" y="3958047"/>
            <a:ext cx="5350587" cy="687978"/>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81242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Monitoring and Troubleshooting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263" y="1214177"/>
            <a:ext cx="4450826" cy="3754874"/>
          </a:xfrm>
        </p:spPr>
        <p:txBody>
          <a:bodyPr vert="horz" wrap="square" lIns="0" tIns="0" rIns="0" bIns="0" rtlCol="0" anchor="t">
            <a:spAutoFit/>
          </a:bodyPr>
          <a:lstStyle/>
          <a:p>
            <a:pPr marL="228600" lvl="1" indent="-228600">
              <a:buClr>
                <a:schemeClr val="accent1"/>
              </a:buClr>
              <a:buSzPct val="100000"/>
              <a:buFont typeface="Arial" panose="020B0604020202020204" pitchFamily="34" charset="0"/>
              <a:buChar char="•"/>
            </a:pPr>
            <a:r>
              <a:rPr lang="en-US">
                <a:solidFill>
                  <a:schemeClr val="tx1"/>
                </a:solidFill>
              </a:rPr>
              <a:t>Azure Monitor Metrics, Alerts, </a:t>
            </a:r>
            <a:br>
              <a:rPr lang="en-US">
                <a:solidFill>
                  <a:schemeClr val="tx1"/>
                </a:solidFill>
              </a:rPr>
            </a:br>
            <a:r>
              <a:rPr lang="en-US">
                <a:solidFill>
                  <a:schemeClr val="tx1"/>
                </a:solidFill>
              </a:rPr>
              <a:t>and Logs</a:t>
            </a:r>
          </a:p>
          <a:p>
            <a:pPr marL="228600" lvl="1" indent="-228600">
              <a:buClr>
                <a:schemeClr val="accent1"/>
              </a:buClr>
              <a:buSzPct val="100000"/>
              <a:buFont typeface="Arial" panose="020B0604020202020204" pitchFamily="34" charset="0"/>
              <a:buChar char="•"/>
            </a:pPr>
            <a:r>
              <a:rPr lang="en-US">
                <a:solidFill>
                  <a:schemeClr val="tx1"/>
                </a:solidFill>
              </a:rPr>
              <a:t>Dynamic Management Views</a:t>
            </a:r>
          </a:p>
          <a:p>
            <a:pPr marL="228600" lvl="1" indent="-228600">
              <a:buClr>
                <a:schemeClr val="accent1"/>
              </a:buClr>
              <a:buSzPct val="100000"/>
              <a:buFont typeface="Arial" panose="020B0604020202020204" pitchFamily="34" charset="0"/>
              <a:buChar char="•"/>
            </a:pPr>
            <a:r>
              <a:rPr lang="en-US">
                <a:solidFill>
                  <a:schemeClr val="tx1"/>
                </a:solidFill>
              </a:rPr>
              <a:t>Extended Events</a:t>
            </a:r>
            <a:endParaRPr lang="en-US">
              <a:solidFill>
                <a:schemeClr val="tx1"/>
              </a:solidFill>
              <a:cs typeface="Segoe UI"/>
            </a:endParaRPr>
          </a:p>
          <a:p>
            <a:pPr marL="228600" lvl="1" indent="-228600">
              <a:buClr>
                <a:schemeClr val="accent1"/>
              </a:buClr>
              <a:buSzPct val="100000"/>
              <a:buFont typeface="Arial" panose="020B0604020202020204" pitchFamily="34" charset="0"/>
              <a:buChar char="•"/>
            </a:pPr>
            <a:r>
              <a:rPr lang="en-US">
                <a:solidFill>
                  <a:schemeClr val="tx1"/>
                </a:solidFill>
                <a:cs typeface="Segoe UI"/>
              </a:rPr>
              <a:t>Lightweight Query Profiling on </a:t>
            </a:r>
            <a:br>
              <a:rPr lang="en-US">
                <a:solidFill>
                  <a:schemeClr val="tx1"/>
                </a:solidFill>
                <a:cs typeface="Segoe UI"/>
              </a:rPr>
            </a:br>
            <a:r>
              <a:rPr lang="en-US">
                <a:solidFill>
                  <a:schemeClr val="tx1"/>
                </a:solidFill>
                <a:cs typeface="Segoe UI"/>
              </a:rPr>
              <a:t>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Query Plan Debugging with </a:t>
            </a:r>
            <a:br>
              <a:rPr lang="en-US">
                <a:solidFill>
                  <a:schemeClr val="tx1"/>
                </a:solidFill>
                <a:cs typeface="Segoe UI"/>
              </a:rPr>
            </a:br>
            <a:r>
              <a:rPr lang="en-US">
                <a:solidFill>
                  <a:schemeClr val="tx1"/>
                </a:solidFill>
                <a:cs typeface="Segoe UI"/>
              </a:rPr>
              <a:t>SET statements</a:t>
            </a:r>
          </a:p>
          <a:p>
            <a:pPr marL="228600" lvl="1" indent="-228600">
              <a:buClr>
                <a:schemeClr val="accent1"/>
              </a:buClr>
              <a:buSzPct val="100000"/>
              <a:buFont typeface="Arial" panose="020B0604020202020204" pitchFamily="34" charset="0"/>
              <a:buChar char="•"/>
            </a:pPr>
            <a:r>
              <a:rPr lang="en-US">
                <a:solidFill>
                  <a:schemeClr val="tx1"/>
                </a:solidFill>
              </a:rPr>
              <a:t>Query Store on by default</a:t>
            </a:r>
            <a:endParaRPr lang="en-US">
              <a:solidFill>
                <a:schemeClr val="tx1"/>
              </a:solidFill>
              <a:cs typeface="Segoe UI"/>
            </a:endParaRPr>
          </a:p>
          <a:p>
            <a:pPr marL="228600" lvl="1" indent="-228600">
              <a:buClr>
                <a:schemeClr val="accent1"/>
              </a:buClr>
              <a:buSzPct val="100000"/>
              <a:buFont typeface="Arial" panose="020B0604020202020204" pitchFamily="34" charset="0"/>
              <a:buChar char="•"/>
            </a:pPr>
            <a:r>
              <a:rPr lang="en-US">
                <a:solidFill>
                  <a:schemeClr val="tx1"/>
                </a:solidFill>
                <a:cs typeface="Segoe UI"/>
              </a:rPr>
              <a:t>Performance Visualizations </a:t>
            </a:r>
            <a:br>
              <a:rPr lang="en-US">
                <a:solidFill>
                  <a:schemeClr val="tx1"/>
                </a:solidFill>
                <a:cs typeface="Segoe UI"/>
              </a:rPr>
            </a:br>
            <a:r>
              <a:rPr lang="en-US">
                <a:solidFill>
                  <a:schemeClr val="tx1"/>
                </a:solidFill>
                <a:cs typeface="Segoe UI"/>
              </a:rPr>
              <a:t>in portal</a:t>
            </a:r>
          </a:p>
        </p:txBody>
      </p:sp>
      <p:sp>
        <p:nvSpPr>
          <p:cNvPr id="33" name="TextBox 32">
            <a:extLst>
              <a:ext uri="{FF2B5EF4-FFF2-40B4-BE49-F238E27FC236}">
                <a16:creationId xmlns:a16="http://schemas.microsoft.com/office/drawing/2014/main" id="{1D3294EE-488B-4769-BD9A-5A320B1C075F}"/>
              </a:ext>
            </a:extLst>
          </p:cNvPr>
          <p:cNvSpPr txBox="1"/>
          <p:nvPr/>
        </p:nvSpPr>
        <p:spPr>
          <a:xfrm>
            <a:off x="5776588" y="3305591"/>
            <a:ext cx="1175691" cy="307777"/>
          </a:xfrm>
          <a:prstGeom prst="rect">
            <a:avLst/>
          </a:prstGeom>
          <a:noFill/>
        </p:spPr>
        <p:txBody>
          <a:bodyPr wrap="square" rtlCol="0">
            <a:spAutoFit/>
          </a:bodyPr>
          <a:lstStyle/>
          <a:p>
            <a:pPr marL="0" marR="0" lvl="0" indent="0" algn="ctr" defTabSz="12436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accent1"/>
                </a:solidFill>
                <a:effectLst/>
                <a:uLnTx/>
                <a:uFillTx/>
                <a:ea typeface="+mn-ea"/>
                <a:cs typeface="Segoe UI Semibold" panose="020B0702040204020203" pitchFamily="34" charset="0"/>
              </a:rPr>
              <a:t>Queries</a:t>
            </a:r>
          </a:p>
        </p:txBody>
      </p:sp>
      <p:sp>
        <p:nvSpPr>
          <p:cNvPr id="34" name="Rectangle 33">
            <a:extLst>
              <a:ext uri="{FF2B5EF4-FFF2-40B4-BE49-F238E27FC236}">
                <a16:creationId xmlns:a16="http://schemas.microsoft.com/office/drawing/2014/main" id="{8D0DF435-BE72-42C5-B74F-8EA9E1230E68}"/>
              </a:ext>
            </a:extLst>
          </p:cNvPr>
          <p:cNvSpPr/>
          <p:nvPr/>
        </p:nvSpPr>
        <p:spPr bwMode="auto">
          <a:xfrm>
            <a:off x="6016011" y="2493986"/>
            <a:ext cx="696845" cy="696843"/>
          </a:xfrm>
          <a:prstGeom prst="rect">
            <a:avLst/>
          </a:prstGeom>
          <a:solidFill>
            <a:schemeClr val="accent5"/>
          </a:solidFill>
          <a:ln w="127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r>
              <a:rPr kumimoji="0" lang="en-US" sz="3733" b="0" i="0" u="none" strike="noStrike" kern="0" cap="none" spc="0" normalizeH="0" baseline="0" noProof="0">
                <a:ln>
                  <a:noFill/>
                </a:ln>
                <a:solidFill>
                  <a:schemeClr val="accent1"/>
                </a:solidFill>
                <a:effectLst/>
                <a:uLnTx/>
                <a:uFillTx/>
                <a:latin typeface="+mj-lt"/>
                <a:ea typeface="Segoe UI" pitchFamily="34" charset="0"/>
                <a:cs typeface="Segoe UI" pitchFamily="34" charset="0"/>
              </a:rPr>
              <a:t>?</a:t>
            </a:r>
          </a:p>
        </p:txBody>
      </p:sp>
      <p:sp>
        <p:nvSpPr>
          <p:cNvPr id="35" name="TextBox 34">
            <a:extLst>
              <a:ext uri="{FF2B5EF4-FFF2-40B4-BE49-F238E27FC236}">
                <a16:creationId xmlns:a16="http://schemas.microsoft.com/office/drawing/2014/main" id="{8A89F8BC-8A71-4DB0-9C60-4D761D5A0A05}"/>
              </a:ext>
            </a:extLst>
          </p:cNvPr>
          <p:cNvSpPr txBox="1"/>
          <p:nvPr/>
        </p:nvSpPr>
        <p:spPr>
          <a:xfrm>
            <a:off x="6920194" y="3305591"/>
            <a:ext cx="2044318" cy="52322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Database</a:t>
            </a: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Managed Instance </a:t>
            </a:r>
          </a:p>
        </p:txBody>
      </p:sp>
      <p:sp>
        <p:nvSpPr>
          <p:cNvPr id="36" name="TextBox 35">
            <a:extLst>
              <a:ext uri="{FF2B5EF4-FFF2-40B4-BE49-F238E27FC236}">
                <a16:creationId xmlns:a16="http://schemas.microsoft.com/office/drawing/2014/main" id="{32204D7D-63DB-4F98-8D2E-03457D7AC571}"/>
              </a:ext>
            </a:extLst>
          </p:cNvPr>
          <p:cNvSpPr txBox="1"/>
          <p:nvPr/>
        </p:nvSpPr>
        <p:spPr>
          <a:xfrm>
            <a:off x="9036792" y="2493985"/>
            <a:ext cx="960847" cy="696843"/>
          </a:xfrm>
          <a:prstGeom prst="rect">
            <a:avLst/>
          </a:prstGeom>
          <a:solidFill>
            <a:schemeClr val="accent5"/>
          </a:solidFill>
        </p:spPr>
        <p:txBody>
          <a:bodyPr wrap="square" rtlCol="0" anchor="ctr"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Query store</a:t>
            </a:r>
          </a:p>
        </p:txBody>
      </p:sp>
      <p:sp>
        <p:nvSpPr>
          <p:cNvPr id="37" name="TextBox 36">
            <a:extLst>
              <a:ext uri="{FF2B5EF4-FFF2-40B4-BE49-F238E27FC236}">
                <a16:creationId xmlns:a16="http://schemas.microsoft.com/office/drawing/2014/main" id="{066EA5F9-9CDB-4AE5-8A20-64515B4D475B}"/>
              </a:ext>
            </a:extLst>
          </p:cNvPr>
          <p:cNvSpPr txBox="1"/>
          <p:nvPr/>
        </p:nvSpPr>
        <p:spPr>
          <a:xfrm>
            <a:off x="10144940" y="3305591"/>
            <a:ext cx="1634544" cy="30777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Deeper insight</a:t>
            </a:r>
          </a:p>
        </p:txBody>
      </p:sp>
      <p:grpSp>
        <p:nvGrpSpPr>
          <p:cNvPr id="4" name="Group 3">
            <a:extLst>
              <a:ext uri="{FF2B5EF4-FFF2-40B4-BE49-F238E27FC236}">
                <a16:creationId xmlns:a16="http://schemas.microsoft.com/office/drawing/2014/main" id="{B0F00402-980A-0644-8020-2BBCAAA0DA13}"/>
              </a:ext>
            </a:extLst>
          </p:cNvPr>
          <p:cNvGrpSpPr/>
          <p:nvPr/>
        </p:nvGrpSpPr>
        <p:grpSpPr>
          <a:xfrm>
            <a:off x="10481789" y="2516191"/>
            <a:ext cx="960847" cy="695287"/>
            <a:chOff x="11775930" y="2293272"/>
            <a:chExt cx="1404667" cy="1016443"/>
          </a:xfrm>
        </p:grpSpPr>
        <p:sp>
          <p:nvSpPr>
            <p:cNvPr id="42" name="Freeform 66">
              <a:extLst>
                <a:ext uri="{FF2B5EF4-FFF2-40B4-BE49-F238E27FC236}">
                  <a16:creationId xmlns:a16="http://schemas.microsoft.com/office/drawing/2014/main" id="{7389BD59-C9D7-457A-9196-219B336F1225}"/>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chemeClr val="accent1"/>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43" name="Group 42">
              <a:extLst>
                <a:ext uri="{FF2B5EF4-FFF2-40B4-BE49-F238E27FC236}">
                  <a16:creationId xmlns:a16="http://schemas.microsoft.com/office/drawing/2014/main" id="{CD99F58E-D711-40EE-97C0-745D6893E7C2}"/>
                </a:ext>
              </a:extLst>
            </p:cNvPr>
            <p:cNvGrpSpPr/>
            <p:nvPr/>
          </p:nvGrpSpPr>
          <p:grpSpPr>
            <a:xfrm>
              <a:off x="12580303" y="2897767"/>
              <a:ext cx="371655" cy="286574"/>
              <a:chOff x="1619756" y="3207967"/>
              <a:chExt cx="406559" cy="313488"/>
            </a:xfrm>
            <a:solidFill>
              <a:srgbClr val="FFFFFF">
                <a:lumMod val="95000"/>
              </a:srgbClr>
            </a:solidFill>
          </p:grpSpPr>
          <p:sp useBgFill="1">
            <p:nvSpPr>
              <p:cNvPr id="54" name="Line 68">
                <a:extLst>
                  <a:ext uri="{FF2B5EF4-FFF2-40B4-BE49-F238E27FC236}">
                    <a16:creationId xmlns:a16="http://schemas.microsoft.com/office/drawing/2014/main" id="{4F595C67-52DF-42C3-AD83-D9D3D9DEADB6}"/>
                  </a:ext>
                </a:extLst>
              </p:cNvPr>
              <p:cNvSpPr>
                <a:spLocks noChangeShapeType="1"/>
              </p:cNvSpPr>
              <p:nvPr/>
            </p:nvSpPr>
            <p:spPr bwMode="auto">
              <a:xfrm flipV="1">
                <a:off x="1619756" y="3433284"/>
                <a:ext cx="0" cy="88171"/>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5" name="Line 69">
                <a:extLst>
                  <a:ext uri="{FF2B5EF4-FFF2-40B4-BE49-F238E27FC236}">
                    <a16:creationId xmlns:a16="http://schemas.microsoft.com/office/drawing/2014/main" id="{FB8D27ED-DC91-415F-801A-AF1DB0689420}"/>
                  </a:ext>
                </a:extLst>
              </p:cNvPr>
              <p:cNvSpPr>
                <a:spLocks noChangeShapeType="1"/>
              </p:cNvSpPr>
              <p:nvPr/>
            </p:nvSpPr>
            <p:spPr bwMode="auto">
              <a:xfrm flipV="1">
                <a:off x="1721395" y="3335321"/>
                <a:ext cx="0" cy="186134"/>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6" name="Line 70">
                <a:extLst>
                  <a:ext uri="{FF2B5EF4-FFF2-40B4-BE49-F238E27FC236}">
                    <a16:creationId xmlns:a16="http://schemas.microsoft.com/office/drawing/2014/main" id="{916CEA4F-031D-47D3-8D61-D806BD84BEAA}"/>
                  </a:ext>
                </a:extLst>
              </p:cNvPr>
              <p:cNvSpPr>
                <a:spLocks noChangeShapeType="1"/>
              </p:cNvSpPr>
              <p:nvPr/>
            </p:nvSpPr>
            <p:spPr bwMode="auto">
              <a:xfrm flipV="1">
                <a:off x="1823035" y="3384303"/>
                <a:ext cx="0" cy="137152"/>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7" name="Line 71">
                <a:extLst>
                  <a:ext uri="{FF2B5EF4-FFF2-40B4-BE49-F238E27FC236}">
                    <a16:creationId xmlns:a16="http://schemas.microsoft.com/office/drawing/2014/main" id="{F13431B8-FC3B-490B-A7D0-1E4B764432F7}"/>
                  </a:ext>
                </a:extLst>
              </p:cNvPr>
              <p:cNvSpPr>
                <a:spLocks noChangeShapeType="1"/>
              </p:cNvSpPr>
              <p:nvPr/>
            </p:nvSpPr>
            <p:spPr bwMode="auto">
              <a:xfrm flipV="1">
                <a:off x="1924674" y="3207967"/>
                <a:ext cx="0" cy="313488"/>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8" name="Line 72">
                <a:extLst>
                  <a:ext uri="{FF2B5EF4-FFF2-40B4-BE49-F238E27FC236}">
                    <a16:creationId xmlns:a16="http://schemas.microsoft.com/office/drawing/2014/main" id="{94B1DF99-3B09-4693-9317-12B7CFEF8416}"/>
                  </a:ext>
                </a:extLst>
              </p:cNvPr>
              <p:cNvSpPr>
                <a:spLocks noChangeShapeType="1"/>
              </p:cNvSpPr>
              <p:nvPr/>
            </p:nvSpPr>
            <p:spPr bwMode="auto">
              <a:xfrm flipV="1">
                <a:off x="2026315" y="3310830"/>
                <a:ext cx="0" cy="210625"/>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44" name="Line 73">
              <a:extLst>
                <a:ext uri="{FF2B5EF4-FFF2-40B4-BE49-F238E27FC236}">
                  <a16:creationId xmlns:a16="http://schemas.microsoft.com/office/drawing/2014/main" id="{11554CA2-5D5A-4167-99DB-E1463194992E}"/>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5" name="Line 74">
              <a:extLst>
                <a:ext uri="{FF2B5EF4-FFF2-40B4-BE49-F238E27FC236}">
                  <a16:creationId xmlns:a16="http://schemas.microsoft.com/office/drawing/2014/main" id="{D003DFF8-2530-4CCD-9710-8DB4D525FC52}"/>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46" name="Freeform 75">
              <a:extLst>
                <a:ext uri="{FF2B5EF4-FFF2-40B4-BE49-F238E27FC236}">
                  <a16:creationId xmlns:a16="http://schemas.microsoft.com/office/drawing/2014/main" id="{F0B1DCFD-CD2A-4890-B0B6-A4856CEF32E0}"/>
                </a:ext>
              </a:extLst>
            </p:cNvPr>
            <p:cNvSpPr>
              <a:spLocks noChangeArrowheads="1"/>
            </p:cNvSpPr>
            <p:nvPr/>
          </p:nvSpPr>
          <p:spPr bwMode="auto">
            <a:xfrm>
              <a:off x="11962377" y="2449989"/>
              <a:ext cx="483596" cy="483595"/>
            </a:xfrm>
            <a:prstGeom prst="ellipse">
              <a:avLst/>
            </a:prstGeom>
            <a:solidFill>
              <a:schemeClr val="accent2"/>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7" name="Line 78">
              <a:extLst>
                <a:ext uri="{FF2B5EF4-FFF2-40B4-BE49-F238E27FC236}">
                  <a16:creationId xmlns:a16="http://schemas.microsoft.com/office/drawing/2014/main" id="{5B1E4804-DC14-4578-B249-5183410E91F1}"/>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8" name="Line 79">
              <a:extLst>
                <a:ext uri="{FF2B5EF4-FFF2-40B4-BE49-F238E27FC236}">
                  <a16:creationId xmlns:a16="http://schemas.microsoft.com/office/drawing/2014/main" id="{8034A7F9-5CB8-4C8F-AE85-9A470720F4F4}"/>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9" name="Line 80">
              <a:extLst>
                <a:ext uri="{FF2B5EF4-FFF2-40B4-BE49-F238E27FC236}">
                  <a16:creationId xmlns:a16="http://schemas.microsoft.com/office/drawing/2014/main" id="{238A2D0D-8D9D-4EDF-89CA-7F357BB6DB10}"/>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0" name="Freeform 81">
              <a:extLst>
                <a:ext uri="{FF2B5EF4-FFF2-40B4-BE49-F238E27FC236}">
                  <a16:creationId xmlns:a16="http://schemas.microsoft.com/office/drawing/2014/main" id="{31C1E820-58B9-4900-82A1-6D242DECF97E}"/>
                </a:ext>
              </a:extLst>
            </p:cNvPr>
            <p:cNvSpPr>
              <a:spLocks noChangeArrowheads="1"/>
            </p:cNvSpPr>
            <p:nvPr/>
          </p:nvSpPr>
          <p:spPr bwMode="auto">
            <a:xfrm>
              <a:off x="12775560" y="2445513"/>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1" name="Freeform 82">
              <a:extLst>
                <a:ext uri="{FF2B5EF4-FFF2-40B4-BE49-F238E27FC236}">
                  <a16:creationId xmlns:a16="http://schemas.microsoft.com/office/drawing/2014/main" id="{C08F6E42-7E2C-4230-8429-685DE1188EF1}"/>
                </a:ext>
              </a:extLst>
            </p:cNvPr>
            <p:cNvSpPr>
              <a:spLocks noChangeArrowheads="1"/>
            </p:cNvSpPr>
            <p:nvPr/>
          </p:nvSpPr>
          <p:spPr bwMode="auto">
            <a:xfrm>
              <a:off x="12934048" y="2557454"/>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2" name="Partial Circle 51">
              <a:extLst>
                <a:ext uri="{FF2B5EF4-FFF2-40B4-BE49-F238E27FC236}">
                  <a16:creationId xmlns:a16="http://schemas.microsoft.com/office/drawing/2014/main" id="{905585ED-0D95-4AB1-B060-4CE4F414B615}"/>
                </a:ext>
              </a:extLst>
            </p:cNvPr>
            <p:cNvSpPr/>
            <p:nvPr/>
          </p:nvSpPr>
          <p:spPr bwMode="auto">
            <a:xfrm>
              <a:off x="11962376" y="2449989"/>
              <a:ext cx="483596" cy="483595"/>
            </a:xfrm>
            <a:prstGeom prst="pie">
              <a:avLst/>
            </a:prstGeom>
            <a:solidFill>
              <a:schemeClr val="accent2"/>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3" name="Partial Circle 52">
              <a:extLst>
                <a:ext uri="{FF2B5EF4-FFF2-40B4-BE49-F238E27FC236}">
                  <a16:creationId xmlns:a16="http://schemas.microsoft.com/office/drawing/2014/main" id="{72B630F9-A900-451C-A690-B5FD602A37CC}"/>
                </a:ext>
              </a:extLst>
            </p:cNvPr>
            <p:cNvSpPr/>
            <p:nvPr/>
          </p:nvSpPr>
          <p:spPr bwMode="auto">
            <a:xfrm>
              <a:off x="11962376" y="2449989"/>
              <a:ext cx="483596" cy="483595"/>
            </a:xfrm>
            <a:prstGeom prst="pie">
              <a:avLst>
                <a:gd name="adj1" fmla="val 2538419"/>
                <a:gd name="adj2" fmla="val 16200000"/>
              </a:avLst>
            </a:prstGeom>
            <a:solidFill>
              <a:schemeClr val="tx1"/>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60" name="Straight Arrow Connector 59">
            <a:extLst>
              <a:ext uri="{FF2B5EF4-FFF2-40B4-BE49-F238E27FC236}">
                <a16:creationId xmlns:a16="http://schemas.microsoft.com/office/drawing/2014/main" id="{904D6E02-79BA-4F82-BCAE-11D6CA05A5DC}"/>
              </a:ext>
            </a:extLst>
          </p:cNvPr>
          <p:cNvCxnSpPr>
            <a:cxnSpLocks/>
          </p:cNvCxnSpPr>
          <p:nvPr/>
        </p:nvCxnSpPr>
        <p:spPr>
          <a:xfrm>
            <a:off x="8570222"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7" name="Straight Arrow Connector 76">
            <a:extLst>
              <a:ext uri="{FF2B5EF4-FFF2-40B4-BE49-F238E27FC236}">
                <a16:creationId xmlns:a16="http://schemas.microsoft.com/office/drawing/2014/main" id="{3CE4AAC2-30DC-F143-A16B-71A3706359C6}"/>
              </a:ext>
            </a:extLst>
          </p:cNvPr>
          <p:cNvCxnSpPr>
            <a:cxnSpLocks/>
          </p:cNvCxnSpPr>
          <p:nvPr/>
        </p:nvCxnSpPr>
        <p:spPr>
          <a:xfrm>
            <a:off x="10028450"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8" name="Straight Arrow Connector 77">
            <a:extLst>
              <a:ext uri="{FF2B5EF4-FFF2-40B4-BE49-F238E27FC236}">
                <a16:creationId xmlns:a16="http://schemas.microsoft.com/office/drawing/2014/main" id="{7477C287-4381-A64A-943C-C8F9C4341085}"/>
              </a:ext>
            </a:extLst>
          </p:cNvPr>
          <p:cNvCxnSpPr>
            <a:cxnSpLocks/>
          </p:cNvCxnSpPr>
          <p:nvPr/>
        </p:nvCxnSpPr>
        <p:spPr>
          <a:xfrm>
            <a:off x="6771091" y="2877133"/>
            <a:ext cx="394459" cy="0"/>
          </a:xfrm>
          <a:prstGeom prst="straightConnector1">
            <a:avLst/>
          </a:prstGeom>
          <a:noFill/>
          <a:ln w="12700" cap="flat" cmpd="sng" algn="ctr">
            <a:solidFill>
              <a:schemeClr val="accent1"/>
            </a:solidFill>
            <a:prstDash val="solid"/>
            <a:headEnd type="none"/>
            <a:tailEnd type="triangle"/>
          </a:ln>
          <a:effectLst/>
        </p:spPr>
      </p:cxnSp>
      <p:pic>
        <p:nvPicPr>
          <p:cNvPr id="79" name="Graphic 78">
            <a:extLst>
              <a:ext uri="{FF2B5EF4-FFF2-40B4-BE49-F238E27FC236}">
                <a16:creationId xmlns:a16="http://schemas.microsoft.com/office/drawing/2014/main" id="{AEAF5A1B-0D2C-5643-AD64-731E5B15E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8322" y="2561560"/>
            <a:ext cx="699811" cy="695905"/>
          </a:xfrm>
          <a:prstGeom prst="rect">
            <a:avLst/>
          </a:prstGeom>
        </p:spPr>
      </p:pic>
      <p:pic>
        <p:nvPicPr>
          <p:cNvPr id="80" name="Graphic 79">
            <a:extLst>
              <a:ext uri="{FF2B5EF4-FFF2-40B4-BE49-F238E27FC236}">
                <a16:creationId xmlns:a16="http://schemas.microsoft.com/office/drawing/2014/main" id="{CCE40384-0108-744E-9F69-CA4BA63ACB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0873" y="2574763"/>
            <a:ext cx="699811" cy="695905"/>
          </a:xfrm>
          <a:prstGeom prst="rect">
            <a:avLst/>
          </a:prstGeom>
        </p:spPr>
      </p:pic>
      <p:grpSp>
        <p:nvGrpSpPr>
          <p:cNvPr id="59" name="Group 58">
            <a:extLst>
              <a:ext uri="{FF2B5EF4-FFF2-40B4-BE49-F238E27FC236}">
                <a16:creationId xmlns:a16="http://schemas.microsoft.com/office/drawing/2014/main" id="{6880ACA1-8E28-B342-91B3-9DE62812F66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47626824-6CB9-A049-ABA3-00CBE31AD894}"/>
                </a:ext>
              </a:extLst>
            </p:cNvPr>
            <p:cNvGrpSpPr/>
            <p:nvPr/>
          </p:nvGrpSpPr>
          <p:grpSpPr>
            <a:xfrm>
              <a:off x="662352" y="6399215"/>
              <a:ext cx="10356966" cy="138500"/>
              <a:chOff x="662352" y="6316085"/>
              <a:chExt cx="10356966" cy="138500"/>
            </a:xfrm>
          </p:grpSpPr>
          <p:sp>
            <p:nvSpPr>
              <p:cNvPr id="88" name="TextBox 87">
                <a:extLst>
                  <a:ext uri="{FF2B5EF4-FFF2-40B4-BE49-F238E27FC236}">
                    <a16:creationId xmlns:a16="http://schemas.microsoft.com/office/drawing/2014/main" id="{A60B2832-069B-A84E-BF5E-31A755B19C2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90E85275-E2DA-8E49-83FD-4D1B274D1C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90" name="TextBox 89">
                <a:extLst>
                  <a:ext uri="{FF2B5EF4-FFF2-40B4-BE49-F238E27FC236}">
                    <a16:creationId xmlns:a16="http://schemas.microsoft.com/office/drawing/2014/main" id="{2732D76C-5773-324E-B4A1-242915C152F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91" name="TextBox 90">
                <a:extLst>
                  <a:ext uri="{FF2B5EF4-FFF2-40B4-BE49-F238E27FC236}">
                    <a16:creationId xmlns:a16="http://schemas.microsoft.com/office/drawing/2014/main" id="{B1CBE686-9A88-1E4F-B975-3F3746543B4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92" name="TextBox 91">
                <a:extLst>
                  <a:ext uri="{FF2B5EF4-FFF2-40B4-BE49-F238E27FC236}">
                    <a16:creationId xmlns:a16="http://schemas.microsoft.com/office/drawing/2014/main" id="{E660D18D-0D7E-524C-B2A4-3D59D73B7D48}"/>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93" name="TextBox 92">
                <a:extLst>
                  <a:ext uri="{FF2B5EF4-FFF2-40B4-BE49-F238E27FC236}">
                    <a16:creationId xmlns:a16="http://schemas.microsoft.com/office/drawing/2014/main" id="{5848B46F-1013-3449-9976-0DB8B6CA544F}"/>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76" name="Group 75">
              <a:extLst>
                <a:ext uri="{FF2B5EF4-FFF2-40B4-BE49-F238E27FC236}">
                  <a16:creationId xmlns:a16="http://schemas.microsoft.com/office/drawing/2014/main" id="{C1F1C431-07C2-E44D-82E1-1C25CE0E2C38}"/>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3BE5E50D-1218-414F-BD62-392E1A12312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350CCE8C-151F-F246-B7A1-F9F733199B3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273933D1-5949-FC49-ACD2-4C55D7156DD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2ACA054-9AF2-9C41-B7FC-8392107A0CE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552FD5AB-A84A-504C-B015-10FDCD85AB6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F4E4C440-9E37-9044-BDDB-028E29C8D947}"/>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A9A27225-A94A-7F48-B34A-8EA52496EF4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23813365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Dynamic Management Views</a:t>
            </a:r>
          </a:p>
        </p:txBody>
      </p:sp>
      <p:sp>
        <p:nvSpPr>
          <p:cNvPr id="20" name="Rectangle 19">
            <a:extLst>
              <a:ext uri="{FF2B5EF4-FFF2-40B4-BE49-F238E27FC236}">
                <a16:creationId xmlns:a16="http://schemas.microsoft.com/office/drawing/2014/main" id="{360AF8A8-8B5A-394E-A298-28314DFAC331}"/>
              </a:ext>
            </a:extLst>
          </p:cNvPr>
          <p:cNvSpPr/>
          <p:nvPr/>
        </p:nvSpPr>
        <p:spPr>
          <a:xfrm>
            <a:off x="492859" y="2387959"/>
            <a:ext cx="5141821" cy="846386"/>
          </a:xfrm>
          <a:prstGeom prst="rect">
            <a:avLst/>
          </a:prstGeom>
        </p:spPr>
        <p:txBody>
          <a:bodyPr wrap="square">
            <a:spAutoFit/>
          </a:bodyPr>
          <a:lstStyle/>
          <a:p>
            <a:pPr lvl="0">
              <a:spcAft>
                <a:spcPts val="600"/>
              </a:spcAft>
            </a:pPr>
            <a:r>
              <a:rPr lang="en-US" sz="2000">
                <a:latin typeface="+mj-lt"/>
              </a:rPr>
              <a:t>Azure SQL Managed Instance</a:t>
            </a:r>
          </a:p>
          <a:p>
            <a:pPr marL="171450" lvl="0" indent="-171450">
              <a:buClr>
                <a:schemeClr val="accent1"/>
              </a:buClr>
              <a:buFont typeface="Arial" panose="020B0604020202020204" pitchFamily="34" charset="0"/>
              <a:buChar char="•"/>
            </a:pPr>
            <a:r>
              <a:rPr lang="en-US" sz="1200"/>
              <a:t>All SQL Server DMVs available</a:t>
            </a:r>
          </a:p>
          <a:p>
            <a:pPr marL="171450" lvl="0" indent="-171450">
              <a:buClr>
                <a:schemeClr val="accent1"/>
              </a:buClr>
              <a:buFont typeface="Arial" panose="020B0604020202020204" pitchFamily="34" charset="0"/>
              <a:buChar char="•"/>
            </a:pPr>
            <a:r>
              <a:rPr lang="en-US" sz="1200" err="1"/>
              <a:t>sys.server_resource_stats</a:t>
            </a:r>
            <a:endParaRPr lang="en-US" sz="1200"/>
          </a:p>
        </p:txBody>
      </p:sp>
      <p:sp>
        <p:nvSpPr>
          <p:cNvPr id="21" name="Rectangle 20">
            <a:extLst>
              <a:ext uri="{FF2B5EF4-FFF2-40B4-BE49-F238E27FC236}">
                <a16:creationId xmlns:a16="http://schemas.microsoft.com/office/drawing/2014/main" id="{AD310E11-896F-7A49-877B-EA234D259097}"/>
              </a:ext>
            </a:extLst>
          </p:cNvPr>
          <p:cNvSpPr/>
          <p:nvPr/>
        </p:nvSpPr>
        <p:spPr>
          <a:xfrm>
            <a:off x="6465291" y="2387959"/>
            <a:ext cx="5141821" cy="1031051"/>
          </a:xfrm>
          <a:prstGeom prst="rect">
            <a:avLst/>
          </a:prstGeom>
        </p:spPr>
        <p:txBody>
          <a:bodyPr wrap="square">
            <a:spAutoFit/>
          </a:bodyPr>
          <a:lstStyle/>
          <a:p>
            <a:pPr lvl="0">
              <a:spcAft>
                <a:spcPts val="600"/>
              </a:spcAft>
            </a:pPr>
            <a:r>
              <a:rPr lang="en-US" sz="2000">
                <a:latin typeface="+mj-lt"/>
              </a:rPr>
              <a:t>Azure SQL Database</a:t>
            </a:r>
          </a:p>
          <a:p>
            <a:pPr marL="171450" indent="-171450">
              <a:buClr>
                <a:schemeClr val="accent1"/>
              </a:buClr>
              <a:buFont typeface="Arial" panose="020B0604020202020204" pitchFamily="34" charset="0"/>
              <a:buChar char="•"/>
            </a:pPr>
            <a:r>
              <a:rPr lang="en-US" sz="1200"/>
              <a:t>Common SQL Server DMVs available</a:t>
            </a:r>
          </a:p>
          <a:p>
            <a:pPr marL="171450" indent="-171450">
              <a:buClr>
                <a:schemeClr val="accent1"/>
              </a:buClr>
              <a:buFont typeface="Arial" panose="020B0604020202020204" pitchFamily="34" charset="0"/>
              <a:buChar char="•"/>
            </a:pPr>
            <a:r>
              <a:rPr lang="en-US" sz="1200" err="1"/>
              <a:t>sys.dm_db_resource_stats</a:t>
            </a:r>
            <a:endParaRPr lang="en-US" sz="1200"/>
          </a:p>
          <a:p>
            <a:pPr marL="171450" indent="-171450">
              <a:buClr>
                <a:schemeClr val="accent1"/>
              </a:buClr>
              <a:buFont typeface="Arial" panose="020B0604020202020204" pitchFamily="34" charset="0"/>
              <a:buChar char="•"/>
            </a:pPr>
            <a:r>
              <a:rPr lang="en-US" sz="1200" err="1"/>
              <a:t>sys.elastic_pool_resource_stats</a:t>
            </a:r>
            <a:endParaRPr lang="en-US" sz="1200"/>
          </a:p>
        </p:txBody>
      </p:sp>
      <p:pic>
        <p:nvPicPr>
          <p:cNvPr id="22" name="Graphic 21">
            <a:extLst>
              <a:ext uri="{FF2B5EF4-FFF2-40B4-BE49-F238E27FC236}">
                <a16:creationId xmlns:a16="http://schemas.microsoft.com/office/drawing/2014/main" id="{D3040AE2-D247-BC46-AD36-B67CF38739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359098"/>
            <a:ext cx="699811" cy="695905"/>
          </a:xfrm>
          <a:prstGeom prst="rect">
            <a:avLst/>
          </a:prstGeom>
        </p:spPr>
      </p:pic>
      <p:pic>
        <p:nvPicPr>
          <p:cNvPr id="23" name="Graphic 22">
            <a:extLst>
              <a:ext uri="{FF2B5EF4-FFF2-40B4-BE49-F238E27FC236}">
                <a16:creationId xmlns:a16="http://schemas.microsoft.com/office/drawing/2014/main" id="{427077CC-5EB8-6542-A924-31E2249B1F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359489"/>
            <a:ext cx="699811" cy="695905"/>
          </a:xfrm>
          <a:prstGeom prst="rect">
            <a:avLst/>
          </a:prstGeom>
        </p:spPr>
      </p:pic>
      <p:cxnSp>
        <p:nvCxnSpPr>
          <p:cNvPr id="24" name="Straight Connector 23">
            <a:extLst>
              <a:ext uri="{FF2B5EF4-FFF2-40B4-BE49-F238E27FC236}">
                <a16:creationId xmlns:a16="http://schemas.microsoft.com/office/drawing/2014/main" id="{2BC82534-587B-8D42-A609-86EA034FA9D3}"/>
              </a:ext>
            </a:extLst>
          </p:cNvPr>
          <p:cNvCxnSpPr>
            <a:cxnSpLocks/>
          </p:cNvCxnSpPr>
          <p:nvPr/>
        </p:nvCxnSpPr>
        <p:spPr>
          <a:xfrm>
            <a:off x="588263"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274D7E-3805-784D-B9D5-E7F7CA4A9E17}"/>
              </a:ext>
            </a:extLst>
          </p:cNvPr>
          <p:cNvCxnSpPr>
            <a:cxnSpLocks/>
          </p:cNvCxnSpPr>
          <p:nvPr/>
        </p:nvCxnSpPr>
        <p:spPr>
          <a:xfrm>
            <a:off x="6535981"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0EFAAFB-A3A3-804A-95EA-CC99C658735B}"/>
              </a:ext>
            </a:extLst>
          </p:cNvPr>
          <p:cNvSpPr/>
          <p:nvPr/>
        </p:nvSpPr>
        <p:spPr bwMode="auto">
          <a:xfrm>
            <a:off x="588263" y="3925784"/>
            <a:ext cx="4908159" cy="13185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You will need these</a:t>
            </a:r>
          </a:p>
          <a:p>
            <a:pPr marL="171450" lvl="1" indent="-171450">
              <a:buClr>
                <a:schemeClr val="accent1"/>
              </a:buClr>
              <a:buFont typeface="Arial" panose="020B0604020202020204" pitchFamily="34" charset="0"/>
              <a:buChar char="•"/>
            </a:pPr>
            <a:r>
              <a:rPr lang="en-US" sz="1200" err="1">
                <a:solidFill>
                  <a:schemeClr val="tx1"/>
                </a:solidFill>
              </a:rPr>
              <a:t>sys.dm_io_virtual_file_stats</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sys.dm_os_performance_counters</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sys.dm_instance_resource_governance</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sys.dm_user_db_resource_governance</a:t>
            </a:r>
            <a:r>
              <a:rPr lang="en-US" sz="1200">
                <a:solidFill>
                  <a:schemeClr val="tx1"/>
                </a:solidFill>
              </a:rPr>
              <a:t> </a:t>
            </a:r>
          </a:p>
        </p:txBody>
      </p:sp>
      <p:sp>
        <p:nvSpPr>
          <p:cNvPr id="26" name="Rectangle 25">
            <a:extLst>
              <a:ext uri="{FF2B5EF4-FFF2-40B4-BE49-F238E27FC236}">
                <a16:creationId xmlns:a16="http://schemas.microsoft.com/office/drawing/2014/main" id="{E207DD02-3327-6C45-8767-0391DFE2E430}"/>
              </a:ext>
            </a:extLst>
          </p:cNvPr>
          <p:cNvSpPr/>
          <p:nvPr/>
        </p:nvSpPr>
        <p:spPr bwMode="auto">
          <a:xfrm>
            <a:off x="6535981" y="3917374"/>
            <a:ext cx="4908159" cy="13185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Geek out</a:t>
            </a:r>
          </a:p>
          <a:p>
            <a:pPr marL="171450" lvl="1" indent="-171450">
              <a:buClr>
                <a:schemeClr val="accent1"/>
              </a:buClr>
              <a:buFont typeface="Arial" panose="020B0604020202020204" pitchFamily="34" charset="0"/>
              <a:buChar char="•"/>
            </a:pPr>
            <a:r>
              <a:rPr lang="en-US" sz="1200" err="1">
                <a:solidFill>
                  <a:schemeClr val="tx1"/>
                </a:solidFill>
              </a:rPr>
              <a:t>sys.dm_user_db_resource_governance_internal</a:t>
            </a:r>
            <a:endParaRPr lang="en-US" sz="1200">
              <a:solidFill>
                <a:schemeClr val="tx1"/>
              </a:solidFill>
            </a:endParaRPr>
          </a:p>
          <a:p>
            <a:pPr marL="171450" lvl="1" indent="-171450">
              <a:buClr>
                <a:schemeClr val="accent1"/>
              </a:buClr>
              <a:buFont typeface="Arial" panose="020B0604020202020204" pitchFamily="34" charset="0"/>
              <a:buChar char="•"/>
            </a:pPr>
            <a:r>
              <a:rPr lang="en-US" sz="1200">
                <a:solidFill>
                  <a:schemeClr val="tx1"/>
                </a:solidFill>
              </a:rPr>
              <a:t>sys.dm_resource_governor_resource_pools_history_ex</a:t>
            </a:r>
          </a:p>
          <a:p>
            <a:pPr marL="171450" lvl="1" indent="-171450">
              <a:buClr>
                <a:schemeClr val="accent1"/>
              </a:buClr>
              <a:buFont typeface="Arial" panose="020B0604020202020204" pitchFamily="34" charset="0"/>
              <a:buChar char="•"/>
            </a:pPr>
            <a:r>
              <a:rPr lang="en-US" sz="1200" err="1">
                <a:solidFill>
                  <a:schemeClr val="tx1"/>
                </a:solidFill>
              </a:rPr>
              <a:t>sys.dm_resource_governor_workload_groups_history_ex</a:t>
            </a:r>
            <a:endParaRPr lang="en-US" sz="1200">
              <a:solidFill>
                <a:schemeClr val="tx1"/>
              </a:solidFill>
            </a:endParaRPr>
          </a:p>
        </p:txBody>
      </p:sp>
      <p:grpSp>
        <p:nvGrpSpPr>
          <p:cNvPr id="27" name="Group 26">
            <a:extLst>
              <a:ext uri="{FF2B5EF4-FFF2-40B4-BE49-F238E27FC236}">
                <a16:creationId xmlns:a16="http://schemas.microsoft.com/office/drawing/2014/main" id="{C29860DE-C44F-E446-A751-266AB7FC3DB3}"/>
              </a:ext>
            </a:extLst>
          </p:cNvPr>
          <p:cNvGrpSpPr/>
          <p:nvPr/>
        </p:nvGrpSpPr>
        <p:grpSpPr>
          <a:xfrm>
            <a:off x="0" y="6215635"/>
            <a:ext cx="11444140" cy="322080"/>
            <a:chOff x="0" y="6215635"/>
            <a:chExt cx="11444140" cy="322080"/>
          </a:xfrm>
        </p:grpSpPr>
        <p:grpSp>
          <p:nvGrpSpPr>
            <p:cNvPr id="28" name="Group 27">
              <a:extLst>
                <a:ext uri="{FF2B5EF4-FFF2-40B4-BE49-F238E27FC236}">
                  <a16:creationId xmlns:a16="http://schemas.microsoft.com/office/drawing/2014/main" id="{21F66AE4-0796-064F-A19D-BF4A3F9A6812}"/>
                </a:ext>
              </a:extLst>
            </p:cNvPr>
            <p:cNvGrpSpPr/>
            <p:nvPr/>
          </p:nvGrpSpPr>
          <p:grpSpPr>
            <a:xfrm>
              <a:off x="662352" y="6399215"/>
              <a:ext cx="10356966" cy="138500"/>
              <a:chOff x="662352" y="6316085"/>
              <a:chExt cx="10356966" cy="138500"/>
            </a:xfrm>
          </p:grpSpPr>
          <p:sp>
            <p:nvSpPr>
              <p:cNvPr id="37" name="TextBox 36">
                <a:extLst>
                  <a:ext uri="{FF2B5EF4-FFF2-40B4-BE49-F238E27FC236}">
                    <a16:creationId xmlns:a16="http://schemas.microsoft.com/office/drawing/2014/main" id="{3DCF36A6-E1D8-DB4D-8903-483955E5A98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8" name="TextBox 37">
                <a:extLst>
                  <a:ext uri="{FF2B5EF4-FFF2-40B4-BE49-F238E27FC236}">
                    <a16:creationId xmlns:a16="http://schemas.microsoft.com/office/drawing/2014/main" id="{B80D218B-DBFE-0145-A05E-FAC269237CC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9" name="TextBox 38">
                <a:extLst>
                  <a:ext uri="{FF2B5EF4-FFF2-40B4-BE49-F238E27FC236}">
                    <a16:creationId xmlns:a16="http://schemas.microsoft.com/office/drawing/2014/main" id="{2365337A-A237-0F45-B200-C5957C7FBDB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40" name="TextBox 39">
                <a:extLst>
                  <a:ext uri="{FF2B5EF4-FFF2-40B4-BE49-F238E27FC236}">
                    <a16:creationId xmlns:a16="http://schemas.microsoft.com/office/drawing/2014/main" id="{17D7484C-8103-8946-8552-6D6B552C5908}"/>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1" name="TextBox 40">
                <a:extLst>
                  <a:ext uri="{FF2B5EF4-FFF2-40B4-BE49-F238E27FC236}">
                    <a16:creationId xmlns:a16="http://schemas.microsoft.com/office/drawing/2014/main" id="{623463FD-EE35-A04E-B29D-871A3D400ED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2" name="TextBox 41">
                <a:extLst>
                  <a:ext uri="{FF2B5EF4-FFF2-40B4-BE49-F238E27FC236}">
                    <a16:creationId xmlns:a16="http://schemas.microsoft.com/office/drawing/2014/main" id="{EFD27B59-FF96-AF45-BD9F-BDC674EAF1E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9" name="Group 28">
              <a:extLst>
                <a:ext uri="{FF2B5EF4-FFF2-40B4-BE49-F238E27FC236}">
                  <a16:creationId xmlns:a16="http://schemas.microsoft.com/office/drawing/2014/main" id="{7B8FAB4D-242A-304B-9E24-84323F83B002}"/>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27C21310-2B15-DE4D-84E8-32A5BA43B2E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6BDCAEA-A044-3A44-BBE1-B8B71A49145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47DE93DA-09D9-E94D-8C03-172FBD2270C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D3CD2C3A-3652-F844-9D31-154DFFA9BAC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6ACA549D-F533-EF48-9C0F-DE5712B04CD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410EF9B5-FCA0-3D4D-9CC0-4407E5A6902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FE87A460-E12D-7048-844B-F9A3581ACAB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94877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 grpId="0" animBg="1"/>
      <p:bldP spid="2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F7EF-27C0-4B40-B5C7-DC347410A6B6}"/>
              </a:ext>
            </a:extLst>
          </p:cNvPr>
          <p:cNvSpPr>
            <a:spLocks noGrp="1"/>
          </p:cNvSpPr>
          <p:nvPr>
            <p:ph type="title"/>
          </p:nvPr>
        </p:nvSpPr>
        <p:spPr/>
        <p:txBody>
          <a:bodyPr/>
          <a:lstStyle/>
          <a:p>
            <a:r>
              <a:rPr lang="en-US"/>
              <a:t>Extended events with Azure SQL</a:t>
            </a:r>
          </a:p>
        </p:txBody>
      </p:sp>
      <p:sp>
        <p:nvSpPr>
          <p:cNvPr id="19" name="Rectangle 18">
            <a:extLst>
              <a:ext uri="{FF2B5EF4-FFF2-40B4-BE49-F238E27FC236}">
                <a16:creationId xmlns:a16="http://schemas.microsoft.com/office/drawing/2014/main" id="{93D65A91-9A34-CB4E-9AE3-34F133C455B6}"/>
              </a:ext>
            </a:extLst>
          </p:cNvPr>
          <p:cNvSpPr/>
          <p:nvPr/>
        </p:nvSpPr>
        <p:spPr>
          <a:xfrm>
            <a:off x="1929779" y="3636377"/>
            <a:ext cx="2393964" cy="707886"/>
          </a:xfrm>
          <a:prstGeom prst="rect">
            <a:avLst/>
          </a:prstGeom>
        </p:spPr>
        <p:txBody>
          <a:bodyPr wrap="square">
            <a:spAutoFit/>
          </a:bodyPr>
          <a:lstStyle/>
          <a:p>
            <a:pPr lvl="0">
              <a:spcAft>
                <a:spcPts val="600"/>
              </a:spcAft>
            </a:pPr>
            <a:r>
              <a:rPr lang="en-US" sz="2000">
                <a:latin typeface="+mj-lt"/>
              </a:rPr>
              <a:t>Azure SQL Managed Instance</a:t>
            </a:r>
          </a:p>
        </p:txBody>
      </p:sp>
      <p:sp>
        <p:nvSpPr>
          <p:cNvPr id="20" name="Rectangle 19">
            <a:extLst>
              <a:ext uri="{FF2B5EF4-FFF2-40B4-BE49-F238E27FC236}">
                <a16:creationId xmlns:a16="http://schemas.microsoft.com/office/drawing/2014/main" id="{BB9D483E-C671-B949-9385-AA2D5437A19F}"/>
              </a:ext>
            </a:extLst>
          </p:cNvPr>
          <p:cNvSpPr/>
          <p:nvPr/>
        </p:nvSpPr>
        <p:spPr>
          <a:xfrm>
            <a:off x="1925013" y="1837597"/>
            <a:ext cx="2285996" cy="707886"/>
          </a:xfrm>
          <a:prstGeom prst="rect">
            <a:avLst/>
          </a:prstGeom>
        </p:spPr>
        <p:txBody>
          <a:bodyPr wrap="square">
            <a:spAutoFit/>
          </a:bodyPr>
          <a:lstStyle/>
          <a:p>
            <a:pPr lvl="0">
              <a:spcAft>
                <a:spcPts val="600"/>
              </a:spcAft>
            </a:pPr>
            <a:r>
              <a:rPr lang="en-US" sz="2000">
                <a:latin typeface="+mj-lt"/>
              </a:rPr>
              <a:t>Azure SQL Database</a:t>
            </a:r>
          </a:p>
        </p:txBody>
      </p:sp>
      <p:pic>
        <p:nvPicPr>
          <p:cNvPr id="21" name="Graphic 20">
            <a:extLst>
              <a:ext uri="{FF2B5EF4-FFF2-40B4-BE49-F238E27FC236}">
                <a16:creationId xmlns:a16="http://schemas.microsoft.com/office/drawing/2014/main" id="{91E4C828-6826-6546-87BF-E9D2C672B25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362" y="1840058"/>
            <a:ext cx="699811" cy="695905"/>
          </a:xfrm>
          <a:prstGeom prst="rect">
            <a:avLst/>
          </a:prstGeom>
        </p:spPr>
      </p:pic>
      <p:pic>
        <p:nvPicPr>
          <p:cNvPr id="22" name="Graphic 21">
            <a:extLst>
              <a:ext uri="{FF2B5EF4-FFF2-40B4-BE49-F238E27FC236}">
                <a16:creationId xmlns:a16="http://schemas.microsoft.com/office/drawing/2014/main" id="{FC7140B2-C9E6-CA45-BD66-B889033D3B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5856" y="3659616"/>
            <a:ext cx="699811" cy="695905"/>
          </a:xfrm>
          <a:prstGeom prst="rect">
            <a:avLst/>
          </a:prstGeom>
        </p:spPr>
      </p:pic>
      <p:cxnSp>
        <p:nvCxnSpPr>
          <p:cNvPr id="23" name="Straight Connector 22">
            <a:extLst>
              <a:ext uri="{FF2B5EF4-FFF2-40B4-BE49-F238E27FC236}">
                <a16:creationId xmlns:a16="http://schemas.microsoft.com/office/drawing/2014/main" id="{11A1072D-02A9-FA4F-A087-89A1F6C4D9F7}"/>
              </a:ext>
            </a:extLst>
          </p:cNvPr>
          <p:cNvCxnSpPr>
            <a:cxnSpLocks/>
          </p:cNvCxnSpPr>
          <p:nvPr/>
        </p:nvCxnSpPr>
        <p:spPr>
          <a:xfrm>
            <a:off x="578487" y="3032887"/>
            <a:ext cx="11030901"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9D3305A-4817-7D43-B380-60890DAED147}"/>
              </a:ext>
            </a:extLst>
          </p:cNvPr>
          <p:cNvSpPr txBox="1"/>
          <p:nvPr/>
        </p:nvSpPr>
        <p:spPr>
          <a:xfrm>
            <a:off x="4693920" y="1945318"/>
            <a:ext cx="5337743" cy="569387"/>
          </a:xfrm>
          <a:prstGeom prst="rect">
            <a:avLst/>
          </a:prstGeom>
          <a:noFill/>
        </p:spPr>
        <p:txBody>
          <a:bodyPr wrap="none" lIns="0" tIns="0" rIns="0" bIns="0" rtlCol="0">
            <a:spAutoFit/>
          </a:bodyPr>
          <a:lstStyle/>
          <a:p>
            <a:pPr marL="173038" lvl="0" indent="-173038">
              <a:spcAft>
                <a:spcPts val="600"/>
              </a:spcAft>
              <a:buClr>
                <a:schemeClr val="accent1"/>
              </a:buClr>
              <a:buFont typeface="Arial" panose="020B0604020202020204" pitchFamily="34" charset="0"/>
              <a:buChar char="•"/>
            </a:pPr>
            <a:r>
              <a:rPr lang="en-US" sz="1600"/>
              <a:t>Most common events and actions</a:t>
            </a:r>
          </a:p>
          <a:p>
            <a:pPr marL="173038" lvl="0" indent="-173038">
              <a:spcAft>
                <a:spcPts val="600"/>
              </a:spcAft>
              <a:buClr>
                <a:schemeClr val="accent1"/>
              </a:buClr>
              <a:buFont typeface="Arial" panose="020B0604020202020204" pitchFamily="34" charset="0"/>
              <a:buChar char="•"/>
            </a:pPr>
            <a:r>
              <a:rPr lang="en-US" sz="1600"/>
              <a:t>File (Azure Blob Storage), </a:t>
            </a:r>
            <a:r>
              <a:rPr lang="en-US" sz="1600" err="1"/>
              <a:t>ring_buffer</a:t>
            </a:r>
            <a:r>
              <a:rPr lang="en-US" sz="1600"/>
              <a:t>, and counter targets</a:t>
            </a:r>
          </a:p>
        </p:txBody>
      </p:sp>
      <p:sp>
        <p:nvSpPr>
          <p:cNvPr id="28" name="TextBox 27">
            <a:extLst>
              <a:ext uri="{FF2B5EF4-FFF2-40B4-BE49-F238E27FC236}">
                <a16:creationId xmlns:a16="http://schemas.microsoft.com/office/drawing/2014/main" id="{DEEB8D88-F5DE-9646-A530-E1E2C022B161}"/>
              </a:ext>
            </a:extLst>
          </p:cNvPr>
          <p:cNvSpPr txBox="1"/>
          <p:nvPr/>
        </p:nvSpPr>
        <p:spPr>
          <a:xfrm>
            <a:off x="4721015" y="3554107"/>
            <a:ext cx="6148093" cy="892552"/>
          </a:xfrm>
          <a:prstGeom prst="rect">
            <a:avLst/>
          </a:prstGeom>
          <a:noFill/>
        </p:spPr>
        <p:txBody>
          <a:bodyPr wrap="none" lIns="0" tIns="0" rIns="0" bIns="0" rtlCol="0">
            <a:spAutoFit/>
          </a:bodyPr>
          <a:lstStyle/>
          <a:p>
            <a:pPr marL="173038" indent="-173038">
              <a:spcAft>
                <a:spcPts val="600"/>
              </a:spcAft>
              <a:buClr>
                <a:schemeClr val="accent1"/>
              </a:buClr>
              <a:buFont typeface="Arial" panose="020B0604020202020204" pitchFamily="34" charset="0"/>
              <a:buChar char="•"/>
            </a:pPr>
            <a:r>
              <a:rPr lang="en-US" sz="1600"/>
              <a:t>All events, targets, and actions supported</a:t>
            </a:r>
          </a:p>
          <a:p>
            <a:pPr marL="173038" indent="-173038">
              <a:spcAft>
                <a:spcPts val="600"/>
              </a:spcAft>
              <a:buClr>
                <a:schemeClr val="accent1"/>
              </a:buClr>
              <a:buFont typeface="Arial" panose="020B0604020202020204" pitchFamily="34" charset="0"/>
              <a:buChar char="•"/>
            </a:pPr>
            <a:r>
              <a:rPr lang="en-US" sz="1600"/>
              <a:t>File targets to Azure Blob Storage</a:t>
            </a:r>
          </a:p>
          <a:p>
            <a:pPr marL="173038" indent="-173038">
              <a:spcAft>
                <a:spcPts val="600"/>
              </a:spcAft>
              <a:buClr>
                <a:schemeClr val="accent1"/>
              </a:buClr>
              <a:buFont typeface="Arial" panose="020B0604020202020204" pitchFamily="34" charset="0"/>
              <a:buChar char="•"/>
            </a:pPr>
            <a:r>
              <a:rPr lang="en-US" sz="1600"/>
              <a:t>Azure MI supports all SQL Server events plus Azure specific events</a:t>
            </a:r>
          </a:p>
        </p:txBody>
      </p:sp>
      <p:grpSp>
        <p:nvGrpSpPr>
          <p:cNvPr id="24" name="Group 23">
            <a:extLst>
              <a:ext uri="{FF2B5EF4-FFF2-40B4-BE49-F238E27FC236}">
                <a16:creationId xmlns:a16="http://schemas.microsoft.com/office/drawing/2014/main" id="{5BDE2797-4678-7D4A-8F43-C516EA67BDB0}"/>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D098C67-7544-9A40-A694-F448BC9F4A2A}"/>
                </a:ext>
              </a:extLst>
            </p:cNvPr>
            <p:cNvGrpSpPr/>
            <p:nvPr/>
          </p:nvGrpSpPr>
          <p:grpSpPr>
            <a:xfrm>
              <a:off x="662352" y="6399215"/>
              <a:ext cx="10356966" cy="138500"/>
              <a:chOff x="662352" y="6316085"/>
              <a:chExt cx="10356966" cy="138500"/>
            </a:xfrm>
          </p:grpSpPr>
          <p:sp>
            <p:nvSpPr>
              <p:cNvPr id="36" name="TextBox 35">
                <a:extLst>
                  <a:ext uri="{FF2B5EF4-FFF2-40B4-BE49-F238E27FC236}">
                    <a16:creationId xmlns:a16="http://schemas.microsoft.com/office/drawing/2014/main" id="{6FC13117-B232-4445-BB47-7FA50F1C43A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7" name="TextBox 36">
                <a:extLst>
                  <a:ext uri="{FF2B5EF4-FFF2-40B4-BE49-F238E27FC236}">
                    <a16:creationId xmlns:a16="http://schemas.microsoft.com/office/drawing/2014/main" id="{50813E96-58BA-244D-9850-09F07F0087D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8" name="TextBox 37">
                <a:extLst>
                  <a:ext uri="{FF2B5EF4-FFF2-40B4-BE49-F238E27FC236}">
                    <a16:creationId xmlns:a16="http://schemas.microsoft.com/office/drawing/2014/main" id="{5A2D6874-E45C-5947-A01C-99CA3F06FE3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39" name="TextBox 38">
                <a:extLst>
                  <a:ext uri="{FF2B5EF4-FFF2-40B4-BE49-F238E27FC236}">
                    <a16:creationId xmlns:a16="http://schemas.microsoft.com/office/drawing/2014/main" id="{B286EB9A-92BD-424B-9BB2-246FDA391DE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0" name="TextBox 39">
                <a:extLst>
                  <a:ext uri="{FF2B5EF4-FFF2-40B4-BE49-F238E27FC236}">
                    <a16:creationId xmlns:a16="http://schemas.microsoft.com/office/drawing/2014/main" id="{1B3965C1-A1F4-874B-9041-55ECEFA0B2D0}"/>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1" name="TextBox 40">
                <a:extLst>
                  <a:ext uri="{FF2B5EF4-FFF2-40B4-BE49-F238E27FC236}">
                    <a16:creationId xmlns:a16="http://schemas.microsoft.com/office/drawing/2014/main" id="{C3AFEA10-E276-7C46-9E36-E8E72ED3807A}"/>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6" name="Group 25">
              <a:extLst>
                <a:ext uri="{FF2B5EF4-FFF2-40B4-BE49-F238E27FC236}">
                  <a16:creationId xmlns:a16="http://schemas.microsoft.com/office/drawing/2014/main" id="{DC391A4A-7507-4141-A672-C35390EA7C8B}"/>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680783F7-A9F6-7D4C-9AC5-9296166147F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B5E18FA-95BE-CC4B-ABD4-7C8C4B2F02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63F2DCE4-8D04-5B41-85F4-6EB7088AD9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BBAD60D7-1838-A34F-9518-5F7F358C027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2F4A4A9F-D975-954C-ABD3-B0F5266686D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2A2E02C-2AF3-CF41-B620-7C783676880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6AF29921-DB0E-B244-9161-1020E48EC76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16163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7" grpId="0"/>
      <p:bldP spid="2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7EEDBE-024E-6D48-BE4A-C35FC7CD242E}"/>
              </a:ext>
            </a:extLst>
          </p:cNvPr>
          <p:cNvGrpSpPr/>
          <p:nvPr/>
        </p:nvGrpSpPr>
        <p:grpSpPr>
          <a:xfrm>
            <a:off x="498239" y="3173594"/>
            <a:ext cx="2292434" cy="935236"/>
            <a:chOff x="508399" y="2981903"/>
            <a:chExt cx="2292434" cy="935236"/>
          </a:xfrm>
        </p:grpSpPr>
        <p:sp>
          <p:nvSpPr>
            <p:cNvPr id="40" name="Left Brace 39">
              <a:extLst>
                <a:ext uri="{FF2B5EF4-FFF2-40B4-BE49-F238E27FC236}">
                  <a16:creationId xmlns:a16="http://schemas.microsoft.com/office/drawing/2014/main" id="{2516DDF5-BB29-4F49-B719-96C93DF44A3D}"/>
                </a:ext>
              </a:extLst>
            </p:cNvPr>
            <p:cNvSpPr/>
            <p:nvPr/>
          </p:nvSpPr>
          <p:spPr>
            <a:xfrm rot="5400000">
              <a:off x="1508555" y="2501710"/>
              <a:ext cx="287092" cy="1247478"/>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1C79F2C9-BD53-EA41-9678-28A1BD269A50}"/>
                </a:ext>
              </a:extLst>
            </p:cNvPr>
            <p:cNvSpPr/>
            <p:nvPr/>
          </p:nvSpPr>
          <p:spPr bwMode="auto">
            <a:xfrm>
              <a:off x="50839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Execution</a:t>
              </a:r>
            </a:p>
          </p:txBody>
        </p:sp>
        <p:sp>
          <p:nvSpPr>
            <p:cNvPr id="15" name="Rectangle 14">
              <a:extLst>
                <a:ext uri="{FF2B5EF4-FFF2-40B4-BE49-F238E27FC236}">
                  <a16:creationId xmlns:a16="http://schemas.microsoft.com/office/drawing/2014/main" id="{991A40D3-F1BD-4D41-84CC-3CF36FB3A26B}"/>
                </a:ext>
              </a:extLst>
            </p:cNvPr>
            <p:cNvSpPr/>
            <p:nvPr/>
          </p:nvSpPr>
          <p:spPr bwMode="auto">
            <a:xfrm>
              <a:off x="172996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Compilation</a:t>
              </a:r>
            </a:p>
          </p:txBody>
        </p:sp>
      </p:gr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vert="horz" wrap="square" lIns="0" tIns="0" rIns="0" bIns="0" rtlCol="0" anchor="t">
            <a:spAutoFit/>
          </a:bodyPr>
          <a:lstStyle/>
          <a:p>
            <a:r>
              <a:rPr lang="en-US" sz="3600" b="0">
                <a:latin typeface="+mj-lt"/>
                <a:cs typeface="Segoe UI" pitchFamily="34" charset="0"/>
              </a:rPr>
              <a:t>It is just SQL: Running or waiting</a:t>
            </a:r>
          </a:p>
        </p:txBody>
      </p:sp>
      <p:sp>
        <p:nvSpPr>
          <p:cNvPr id="2" name="Rectangle 1">
            <a:extLst>
              <a:ext uri="{FF2B5EF4-FFF2-40B4-BE49-F238E27FC236}">
                <a16:creationId xmlns:a16="http://schemas.microsoft.com/office/drawing/2014/main" id="{A9BF8C9B-0499-864D-8AA9-1B2EA3D01EA4}"/>
              </a:ext>
            </a:extLst>
          </p:cNvPr>
          <p:cNvSpPr/>
          <p:nvPr/>
        </p:nvSpPr>
        <p:spPr>
          <a:xfrm>
            <a:off x="498239" y="4433150"/>
            <a:ext cx="2854960" cy="1169551"/>
          </a:xfrm>
          <a:prstGeom prst="rect">
            <a:avLst/>
          </a:prstGeom>
        </p:spPr>
        <p:txBody>
          <a:bodyPr wrap="square">
            <a:spAutoFit/>
          </a:bodyPr>
          <a:lstStyle/>
          <a:p>
            <a:pPr lvl="0" defTabSz="914377">
              <a:defRPr/>
            </a:pPr>
            <a:r>
              <a:rPr lang="en-US" sz="1400">
                <a:latin typeface="Calibri" panose="020F0502020204030204"/>
              </a:rPr>
              <a:t>Query Store,</a:t>
            </a:r>
          </a:p>
          <a:p>
            <a:pPr lvl="0" defTabSz="914377">
              <a:defRPr/>
            </a:pPr>
            <a:r>
              <a:rPr lang="en-US" sz="1400" err="1">
                <a:latin typeface="Calibri" panose="020F0502020204030204"/>
              </a:rPr>
              <a:t>dm_exec_requests</a:t>
            </a:r>
            <a:r>
              <a:rPr lang="en-US" sz="1400">
                <a:latin typeface="Calibri" panose="020F0502020204030204"/>
              </a:rPr>
              <a:t>,</a:t>
            </a:r>
          </a:p>
          <a:p>
            <a:pPr lvl="0" defTabSz="914377">
              <a:defRPr/>
            </a:pPr>
            <a:r>
              <a:rPr lang="en-US" sz="1400">
                <a:latin typeface="Calibri" panose="020F0502020204030204"/>
              </a:rPr>
              <a:t>SOS_SCHEDULER_YIELD waits,</a:t>
            </a:r>
          </a:p>
          <a:p>
            <a:pPr lvl="0" defTabSz="914377">
              <a:defRPr/>
            </a:pPr>
            <a:r>
              <a:rPr lang="en-US" sz="1400" err="1">
                <a:latin typeface="Calibri" panose="020F0502020204030204"/>
              </a:rPr>
              <a:t>dm_exec_query_stats</a:t>
            </a:r>
            <a:r>
              <a:rPr lang="en-US" sz="1400">
                <a:latin typeface="Calibri" panose="020F0502020204030204"/>
              </a:rPr>
              <a:t>,</a:t>
            </a:r>
          </a:p>
          <a:p>
            <a:pPr lvl="0" defTabSz="914377">
              <a:defRPr/>
            </a:pPr>
            <a:r>
              <a:rPr lang="en-US" sz="1400" err="1">
                <a:latin typeface="Calibri" panose="020F0502020204030204"/>
              </a:rPr>
              <a:t>dm_exec_procedure_stats</a:t>
            </a:r>
            <a:endParaRPr lang="en-US" sz="1400">
              <a:latin typeface="Calibri" panose="020F0502020204030204"/>
            </a:endParaRPr>
          </a:p>
        </p:txBody>
      </p:sp>
      <p:sp>
        <p:nvSpPr>
          <p:cNvPr id="8" name="Rectangle 7">
            <a:extLst>
              <a:ext uri="{FF2B5EF4-FFF2-40B4-BE49-F238E27FC236}">
                <a16:creationId xmlns:a16="http://schemas.microsoft.com/office/drawing/2014/main" id="{8E143910-30DA-9246-86A5-68EDF9E1BBF4}"/>
              </a:ext>
            </a:extLst>
          </p:cNvPr>
          <p:cNvSpPr/>
          <p:nvPr/>
        </p:nvSpPr>
        <p:spPr>
          <a:xfrm>
            <a:off x="8276837" y="4412326"/>
            <a:ext cx="3667760" cy="954107"/>
          </a:xfrm>
          <a:prstGeom prst="rect">
            <a:avLst/>
          </a:prstGeom>
        </p:spPr>
        <p:txBody>
          <a:bodyPr wrap="square">
            <a:spAutoFit/>
          </a:bodyPr>
          <a:lstStyle/>
          <a:p>
            <a:pPr lvl="0" defTabSz="914377">
              <a:defRPr/>
            </a:pPr>
            <a:r>
              <a:rPr lang="en-US" sz="1400" err="1">
                <a:solidFill>
                  <a:schemeClr val="accent1"/>
                </a:solidFill>
                <a:latin typeface="Calibri" panose="020F0502020204030204"/>
              </a:rPr>
              <a:t>sys.dm_os_wait_stats</a:t>
            </a:r>
            <a:r>
              <a:rPr lang="en-US" sz="1400">
                <a:solidFill>
                  <a:schemeClr val="accent1"/>
                </a:solidFill>
                <a:latin typeface="Calibri" panose="020F0502020204030204"/>
              </a:rPr>
              <a:t> , </a:t>
            </a:r>
          </a:p>
          <a:p>
            <a:pPr lvl="0" defTabSz="914377">
              <a:defRPr/>
            </a:pPr>
            <a:r>
              <a:rPr lang="en-US" sz="1400" err="1">
                <a:solidFill>
                  <a:schemeClr val="accent1"/>
                </a:solidFill>
                <a:latin typeface="Calibri" panose="020F0502020204030204"/>
              </a:rPr>
              <a:t>sys.dm_exec_requests</a:t>
            </a:r>
            <a:r>
              <a:rPr lang="en-US" sz="1400">
                <a:solidFill>
                  <a:schemeClr val="accent1"/>
                </a:solidFill>
                <a:latin typeface="Calibri" panose="020F0502020204030204"/>
              </a:rPr>
              <a:t>,</a:t>
            </a:r>
          </a:p>
          <a:p>
            <a:pPr lvl="0" defTabSz="914377">
              <a:defRPr/>
            </a:pPr>
            <a:r>
              <a:rPr lang="en-US" sz="1400" err="1">
                <a:solidFill>
                  <a:schemeClr val="accent1"/>
                </a:solidFill>
                <a:latin typeface="Calibri" panose="020F0502020204030204"/>
              </a:rPr>
              <a:t>sys.dm_os_waiting_tasks</a:t>
            </a:r>
            <a:r>
              <a:rPr lang="en-US" sz="1400">
                <a:solidFill>
                  <a:schemeClr val="accent1"/>
                </a:solidFill>
                <a:latin typeface="Calibri" panose="020F0502020204030204"/>
              </a:rPr>
              <a:t>,</a:t>
            </a:r>
          </a:p>
          <a:p>
            <a:pPr lvl="0" defTabSz="914377">
              <a:defRPr/>
            </a:pPr>
            <a:r>
              <a:rPr lang="en-US" sz="1400">
                <a:solidFill>
                  <a:schemeClr val="accent1"/>
                </a:solidFill>
                <a:latin typeface="Calibri" panose="020F0502020204030204"/>
              </a:rPr>
              <a:t>Query Store</a:t>
            </a:r>
          </a:p>
        </p:txBody>
      </p:sp>
      <p:grpSp>
        <p:nvGrpSpPr>
          <p:cNvPr id="42" name="Group 41">
            <a:extLst>
              <a:ext uri="{FF2B5EF4-FFF2-40B4-BE49-F238E27FC236}">
                <a16:creationId xmlns:a16="http://schemas.microsoft.com/office/drawing/2014/main" id="{66E0C3B2-FEE9-0F44-B951-FA4137F6C328}"/>
              </a:ext>
            </a:extLst>
          </p:cNvPr>
          <p:cNvGrpSpPr/>
          <p:nvPr/>
        </p:nvGrpSpPr>
        <p:grpSpPr>
          <a:xfrm>
            <a:off x="1210804" y="1395149"/>
            <a:ext cx="4196129" cy="779542"/>
            <a:chOff x="1220964" y="1203458"/>
            <a:chExt cx="4196129" cy="779542"/>
          </a:xfrm>
        </p:grpSpPr>
        <p:sp>
          <p:nvSpPr>
            <p:cNvPr id="9" name="Rectangle 8">
              <a:extLst>
                <a:ext uri="{FF2B5EF4-FFF2-40B4-BE49-F238E27FC236}">
                  <a16:creationId xmlns:a16="http://schemas.microsoft.com/office/drawing/2014/main" id="{F1AC2C94-83C5-EA48-A7EE-43A3FA91E815}"/>
                </a:ext>
              </a:extLst>
            </p:cNvPr>
            <p:cNvSpPr/>
            <p:nvPr/>
          </p:nvSpPr>
          <p:spPr>
            <a:xfrm>
              <a:off x="1220964" y="1203458"/>
              <a:ext cx="2278380" cy="738664"/>
            </a:xfrm>
            <a:prstGeom prst="rect">
              <a:avLst/>
            </a:prstGeom>
          </p:spPr>
          <p:txBody>
            <a:bodyPr wrap="square">
              <a:spAutoFit/>
            </a:bodyPr>
            <a:lstStyle/>
            <a:p>
              <a:pPr lvl="0" defTabSz="914377">
                <a:defRPr/>
              </a:pPr>
              <a:r>
                <a:rPr lang="en-US" sz="1400" err="1">
                  <a:solidFill>
                    <a:schemeClr val="bg2">
                      <a:lumMod val="50000"/>
                    </a:schemeClr>
                  </a:solidFill>
                  <a:latin typeface="Calibri" panose="020F0502020204030204"/>
                </a:rPr>
                <a:t>sys.dm_db_resource_stats</a:t>
              </a:r>
              <a:r>
                <a:rPr lang="en-US" sz="1400">
                  <a:solidFill>
                    <a:schemeClr val="bg2">
                      <a:lumMod val="50000"/>
                    </a:schemeClr>
                  </a:solidFill>
                  <a:latin typeface="Calibri" panose="020F0502020204030204"/>
                </a:rPr>
                <a:t>,</a:t>
              </a:r>
            </a:p>
            <a:p>
              <a:pPr lvl="0" defTabSz="914377">
                <a:defRPr/>
              </a:pPr>
              <a:r>
                <a:rPr lang="en-US" sz="1400" err="1">
                  <a:solidFill>
                    <a:schemeClr val="bg2">
                      <a:lumMod val="50000"/>
                    </a:schemeClr>
                  </a:solidFill>
                  <a:latin typeface="Calibri" panose="020F0502020204030204"/>
                </a:rPr>
                <a:t>sys.server_resource_stats</a:t>
              </a:r>
              <a:r>
                <a:rPr lang="en-US" sz="1400">
                  <a:solidFill>
                    <a:schemeClr val="bg2">
                      <a:lumMod val="50000"/>
                    </a:schemeClr>
                  </a:solidFill>
                  <a:latin typeface="Calibri" panose="020F0502020204030204"/>
                </a:rPr>
                <a:t>,  </a:t>
              </a:r>
            </a:p>
            <a:p>
              <a:pPr lvl="0" defTabSz="914377">
                <a:defRPr/>
              </a:pPr>
              <a:r>
                <a:rPr lang="en-US" sz="1400">
                  <a:solidFill>
                    <a:schemeClr val="bg2">
                      <a:lumMod val="50000"/>
                    </a:schemeClr>
                  </a:solidFill>
                  <a:latin typeface="Calibri" panose="020F0502020204030204"/>
                </a:rPr>
                <a:t> Portal/</a:t>
              </a:r>
              <a:r>
                <a:rPr lang="en-US" sz="1400" err="1">
                  <a:solidFill>
                    <a:schemeClr val="bg2">
                      <a:lumMod val="50000"/>
                    </a:schemeClr>
                  </a:solidFill>
                  <a:latin typeface="Calibri" panose="020F0502020204030204"/>
                </a:rPr>
                <a:t>Powershell</a:t>
              </a:r>
              <a:r>
                <a:rPr lang="en-US" sz="1400">
                  <a:solidFill>
                    <a:schemeClr val="bg2">
                      <a:lumMod val="50000"/>
                    </a:schemeClr>
                  </a:solidFill>
                  <a:latin typeface="Calibri" panose="020F0502020204030204"/>
                </a:rPr>
                <a:t>/Alerts</a:t>
              </a:r>
            </a:p>
          </p:txBody>
        </p:sp>
        <p:sp>
          <p:nvSpPr>
            <p:cNvPr id="10" name="Rectangle 9">
              <a:extLst>
                <a:ext uri="{FF2B5EF4-FFF2-40B4-BE49-F238E27FC236}">
                  <a16:creationId xmlns:a16="http://schemas.microsoft.com/office/drawing/2014/main" id="{752F476E-277D-DB40-B295-D73FCE63F7A2}"/>
                </a:ext>
              </a:extLst>
            </p:cNvPr>
            <p:cNvSpPr/>
            <p:nvPr/>
          </p:nvSpPr>
          <p:spPr bwMode="auto">
            <a:xfrm>
              <a:off x="3688876" y="1244336"/>
              <a:ext cx="1728217" cy="73866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latin typeface="+mj-lt"/>
                  <a:ea typeface="Segoe UI" pitchFamily="34" charset="0"/>
                  <a:cs typeface="Segoe UI" pitchFamily="34" charset="0"/>
                </a:rPr>
                <a:t>Check resource consumption</a:t>
              </a:r>
            </a:p>
          </p:txBody>
        </p:sp>
      </p:grpSp>
      <p:sp>
        <p:nvSpPr>
          <p:cNvPr id="13" name="Rectangle 12">
            <a:extLst>
              <a:ext uri="{FF2B5EF4-FFF2-40B4-BE49-F238E27FC236}">
                <a16:creationId xmlns:a16="http://schemas.microsoft.com/office/drawing/2014/main" id="{9F272343-83C0-1447-BEA9-C63DBDC97BC6}"/>
              </a:ext>
            </a:extLst>
          </p:cNvPr>
          <p:cNvSpPr/>
          <p:nvPr/>
        </p:nvSpPr>
        <p:spPr bwMode="auto">
          <a:xfrm>
            <a:off x="6548620" y="2448177"/>
            <a:ext cx="1728217" cy="7386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Waiting</a:t>
            </a:r>
          </a:p>
        </p:txBody>
      </p:sp>
      <p:sp>
        <p:nvSpPr>
          <p:cNvPr id="39" name="Left Brace 38">
            <a:extLst>
              <a:ext uri="{FF2B5EF4-FFF2-40B4-BE49-F238E27FC236}">
                <a16:creationId xmlns:a16="http://schemas.microsoft.com/office/drawing/2014/main" id="{8DEEEB28-8782-154B-B30F-52FCF8F2FEC4}"/>
              </a:ext>
            </a:extLst>
          </p:cNvPr>
          <p:cNvSpPr/>
          <p:nvPr/>
        </p:nvSpPr>
        <p:spPr>
          <a:xfrm rot="5400000">
            <a:off x="4392893" y="-572278"/>
            <a:ext cx="287093" cy="5781039"/>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F7EB1193-F97A-124F-826F-A539624CC18B}"/>
              </a:ext>
            </a:extLst>
          </p:cNvPr>
          <p:cNvGrpSpPr/>
          <p:nvPr/>
        </p:nvGrpSpPr>
        <p:grpSpPr>
          <a:xfrm>
            <a:off x="3257299" y="3150653"/>
            <a:ext cx="8339324" cy="941605"/>
            <a:chOff x="3267459" y="2958962"/>
            <a:chExt cx="8339324" cy="941605"/>
          </a:xfrm>
        </p:grpSpPr>
        <p:sp>
          <p:nvSpPr>
            <p:cNvPr id="16" name="Rectangle 15">
              <a:extLst>
                <a:ext uri="{FF2B5EF4-FFF2-40B4-BE49-F238E27FC236}">
                  <a16:creationId xmlns:a16="http://schemas.microsoft.com/office/drawing/2014/main" id="{4996CCEB-2C5E-4B48-B49E-3E4F376995A0}"/>
                </a:ext>
              </a:extLst>
            </p:cNvPr>
            <p:cNvSpPr/>
            <p:nvPr/>
          </p:nvSpPr>
          <p:spPr bwMode="auto">
            <a:xfrm>
              <a:off x="326745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IO Waits</a:t>
              </a:r>
            </a:p>
          </p:txBody>
        </p:sp>
        <p:sp>
          <p:nvSpPr>
            <p:cNvPr id="17" name="Rectangle 16">
              <a:extLst>
                <a:ext uri="{FF2B5EF4-FFF2-40B4-BE49-F238E27FC236}">
                  <a16:creationId xmlns:a16="http://schemas.microsoft.com/office/drawing/2014/main" id="{636EAFB3-5D19-8E45-804A-A334C5A2376A}"/>
                </a:ext>
              </a:extLst>
            </p:cNvPr>
            <p:cNvSpPr/>
            <p:nvPr/>
          </p:nvSpPr>
          <p:spPr bwMode="auto">
            <a:xfrm>
              <a:off x="447886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Lock Waits</a:t>
              </a:r>
            </a:p>
          </p:txBody>
        </p:sp>
        <p:sp>
          <p:nvSpPr>
            <p:cNvPr id="18" name="Rectangle 17">
              <a:extLst>
                <a:ext uri="{FF2B5EF4-FFF2-40B4-BE49-F238E27FC236}">
                  <a16:creationId xmlns:a16="http://schemas.microsoft.com/office/drawing/2014/main" id="{DF890205-2D13-6649-BF73-16CBD6F9021C}"/>
                </a:ext>
              </a:extLst>
            </p:cNvPr>
            <p:cNvSpPr/>
            <p:nvPr/>
          </p:nvSpPr>
          <p:spPr bwMode="auto">
            <a:xfrm>
              <a:off x="569027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Latch Waits</a:t>
              </a:r>
            </a:p>
          </p:txBody>
        </p:sp>
        <p:sp>
          <p:nvSpPr>
            <p:cNvPr id="19" name="Rectangle 18">
              <a:extLst>
                <a:ext uri="{FF2B5EF4-FFF2-40B4-BE49-F238E27FC236}">
                  <a16:creationId xmlns:a16="http://schemas.microsoft.com/office/drawing/2014/main" id="{FFAB1963-FD1F-DB42-9EC6-3DBDC6F3EF16}"/>
                </a:ext>
              </a:extLst>
            </p:cNvPr>
            <p:cNvSpPr/>
            <p:nvPr/>
          </p:nvSpPr>
          <p:spPr bwMode="auto">
            <a:xfrm>
              <a:off x="690168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Buffer pool limits</a:t>
              </a:r>
            </a:p>
          </p:txBody>
        </p:sp>
        <p:sp>
          <p:nvSpPr>
            <p:cNvPr id="20" name="Rectangle 19">
              <a:extLst>
                <a:ext uri="{FF2B5EF4-FFF2-40B4-BE49-F238E27FC236}">
                  <a16:creationId xmlns:a16="http://schemas.microsoft.com/office/drawing/2014/main" id="{D746C62E-E90E-9446-807B-21EE522105C0}"/>
                </a:ext>
              </a:extLst>
            </p:cNvPr>
            <p:cNvSpPr/>
            <p:nvPr/>
          </p:nvSpPr>
          <p:spPr bwMode="auto">
            <a:xfrm>
              <a:off x="932450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Plan cache eviction</a:t>
              </a:r>
            </a:p>
          </p:txBody>
        </p:sp>
        <p:sp>
          <p:nvSpPr>
            <p:cNvPr id="21" name="Rectangle 20">
              <a:extLst>
                <a:ext uri="{FF2B5EF4-FFF2-40B4-BE49-F238E27FC236}">
                  <a16:creationId xmlns:a16="http://schemas.microsoft.com/office/drawing/2014/main" id="{22AC857B-5E86-E243-B70E-960D431F34F0}"/>
                </a:ext>
              </a:extLst>
            </p:cNvPr>
            <p:cNvSpPr/>
            <p:nvPr/>
          </p:nvSpPr>
          <p:spPr bwMode="auto">
            <a:xfrm>
              <a:off x="1053591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 Others</a:t>
              </a:r>
            </a:p>
          </p:txBody>
        </p:sp>
        <p:sp>
          <p:nvSpPr>
            <p:cNvPr id="22" name="Rectangle 21">
              <a:extLst>
                <a:ext uri="{FF2B5EF4-FFF2-40B4-BE49-F238E27FC236}">
                  <a16:creationId xmlns:a16="http://schemas.microsoft.com/office/drawing/2014/main" id="{B372EF3D-C98D-2F45-B486-81A9BC56B065}"/>
                </a:ext>
              </a:extLst>
            </p:cNvPr>
            <p:cNvSpPr/>
            <p:nvPr/>
          </p:nvSpPr>
          <p:spPr bwMode="auto">
            <a:xfrm>
              <a:off x="811309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Memory Grants</a:t>
              </a:r>
            </a:p>
          </p:txBody>
        </p:sp>
        <p:sp>
          <p:nvSpPr>
            <p:cNvPr id="41" name="Left Brace 40">
              <a:extLst>
                <a:ext uri="{FF2B5EF4-FFF2-40B4-BE49-F238E27FC236}">
                  <a16:creationId xmlns:a16="http://schemas.microsoft.com/office/drawing/2014/main" id="{259F362B-EC51-AE41-AF59-4F7103563713}"/>
                </a:ext>
              </a:extLst>
            </p:cNvPr>
            <p:cNvSpPr/>
            <p:nvPr/>
          </p:nvSpPr>
          <p:spPr>
            <a:xfrm rot="5400000">
              <a:off x="7293574" y="-534772"/>
              <a:ext cx="287091" cy="7274560"/>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5115E7D-7EB3-4246-A0FF-D4DF1BCB8BAF}"/>
              </a:ext>
            </a:extLst>
          </p:cNvPr>
          <p:cNvSpPr/>
          <p:nvPr/>
        </p:nvSpPr>
        <p:spPr bwMode="auto">
          <a:xfrm>
            <a:off x="781812" y="2448177"/>
            <a:ext cx="1728217" cy="7386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Running (CPU)</a:t>
            </a:r>
          </a:p>
        </p:txBody>
      </p:sp>
      <p:grpSp>
        <p:nvGrpSpPr>
          <p:cNvPr id="38" name="Group 37">
            <a:extLst>
              <a:ext uri="{FF2B5EF4-FFF2-40B4-BE49-F238E27FC236}">
                <a16:creationId xmlns:a16="http://schemas.microsoft.com/office/drawing/2014/main" id="{DFF4F9E6-7141-1F4C-9D9B-64D6E7D4C0F0}"/>
              </a:ext>
            </a:extLst>
          </p:cNvPr>
          <p:cNvGrpSpPr/>
          <p:nvPr/>
        </p:nvGrpSpPr>
        <p:grpSpPr>
          <a:xfrm>
            <a:off x="0" y="6215635"/>
            <a:ext cx="11444140" cy="322080"/>
            <a:chOff x="0" y="6215635"/>
            <a:chExt cx="11444140" cy="322080"/>
          </a:xfrm>
        </p:grpSpPr>
        <p:grpSp>
          <p:nvGrpSpPr>
            <p:cNvPr id="45" name="Group 44">
              <a:extLst>
                <a:ext uri="{FF2B5EF4-FFF2-40B4-BE49-F238E27FC236}">
                  <a16:creationId xmlns:a16="http://schemas.microsoft.com/office/drawing/2014/main" id="{89F3EB07-2876-3440-9761-56B302B4EF05}"/>
                </a:ext>
              </a:extLst>
            </p:cNvPr>
            <p:cNvGrpSpPr/>
            <p:nvPr/>
          </p:nvGrpSpPr>
          <p:grpSpPr>
            <a:xfrm>
              <a:off x="662352" y="6399215"/>
              <a:ext cx="10356966" cy="138500"/>
              <a:chOff x="662352" y="6316085"/>
              <a:chExt cx="10356966" cy="138500"/>
            </a:xfrm>
          </p:grpSpPr>
          <p:sp>
            <p:nvSpPr>
              <p:cNvPr id="54" name="TextBox 53">
                <a:extLst>
                  <a:ext uri="{FF2B5EF4-FFF2-40B4-BE49-F238E27FC236}">
                    <a16:creationId xmlns:a16="http://schemas.microsoft.com/office/drawing/2014/main" id="{3C948A75-27B7-6F47-A6B9-7FB51894446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5" name="TextBox 54">
                <a:extLst>
                  <a:ext uri="{FF2B5EF4-FFF2-40B4-BE49-F238E27FC236}">
                    <a16:creationId xmlns:a16="http://schemas.microsoft.com/office/drawing/2014/main" id="{234DCFFC-4890-B541-A5E7-6E945AC6DE2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56" name="TextBox 55">
                <a:extLst>
                  <a:ext uri="{FF2B5EF4-FFF2-40B4-BE49-F238E27FC236}">
                    <a16:creationId xmlns:a16="http://schemas.microsoft.com/office/drawing/2014/main" id="{6A9727E7-EF85-CF4C-9100-CCC0A1BAA1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57" name="TextBox 56">
                <a:extLst>
                  <a:ext uri="{FF2B5EF4-FFF2-40B4-BE49-F238E27FC236}">
                    <a16:creationId xmlns:a16="http://schemas.microsoft.com/office/drawing/2014/main" id="{961033CD-F496-DA4A-A3D2-E84AD87AB51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58" name="TextBox 57">
                <a:extLst>
                  <a:ext uri="{FF2B5EF4-FFF2-40B4-BE49-F238E27FC236}">
                    <a16:creationId xmlns:a16="http://schemas.microsoft.com/office/drawing/2014/main" id="{5B68DC7B-669C-B24E-846B-52F7A97425D9}"/>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59" name="TextBox 58">
                <a:extLst>
                  <a:ext uri="{FF2B5EF4-FFF2-40B4-BE49-F238E27FC236}">
                    <a16:creationId xmlns:a16="http://schemas.microsoft.com/office/drawing/2014/main" id="{A3EEBD94-C635-804A-9906-A33CFFA0D42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6" name="Group 45">
              <a:extLst>
                <a:ext uri="{FF2B5EF4-FFF2-40B4-BE49-F238E27FC236}">
                  <a16:creationId xmlns:a16="http://schemas.microsoft.com/office/drawing/2014/main" id="{816E7360-C835-7842-9EEE-97DEB0D72CBE}"/>
                </a:ext>
              </a:extLst>
            </p:cNvPr>
            <p:cNvGrpSpPr/>
            <p:nvPr/>
          </p:nvGrpSpPr>
          <p:grpSpPr>
            <a:xfrm>
              <a:off x="0" y="6215635"/>
              <a:ext cx="11444140" cy="131976"/>
              <a:chOff x="0" y="6058468"/>
              <a:chExt cx="11444140" cy="131976"/>
            </a:xfrm>
          </p:grpSpPr>
          <p:cxnSp>
            <p:nvCxnSpPr>
              <p:cNvPr id="47" name="Straight Arrow Connector 46">
                <a:extLst>
                  <a:ext uri="{FF2B5EF4-FFF2-40B4-BE49-F238E27FC236}">
                    <a16:creationId xmlns:a16="http://schemas.microsoft.com/office/drawing/2014/main" id="{8DA7DBF0-6067-D147-BC38-0DACEB129B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B87C715-EEE6-BE4C-992C-36A58A943A0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17E6E64E-984D-A04C-9BE2-CD1D02CBF49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8EAA0D6D-6939-6A4B-B103-775F9C251A4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8AC5B57A-4CE3-D047-96D7-163CB31D74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0CD8370F-E211-B146-B50D-05D566F7FF7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1ADAAC89-363E-844B-8E64-6F4AAC4101A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76881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3" grpId="0" animBg="1"/>
      <p:bldP spid="39"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88CC-EC9A-4333-AFB9-F37EEECC6D89}"/>
              </a:ext>
            </a:extLst>
          </p:cNvPr>
          <p:cNvSpPr>
            <a:spLocks noGrp="1"/>
          </p:cNvSpPr>
          <p:nvPr>
            <p:ph type="title"/>
          </p:nvPr>
        </p:nvSpPr>
        <p:spPr/>
        <p:txBody>
          <a:bodyPr/>
          <a:lstStyle/>
          <a:p>
            <a:r>
              <a:rPr lang="en-US" b="0"/>
              <a:t>Azure Ecosystem</a:t>
            </a:r>
          </a:p>
        </p:txBody>
      </p:sp>
      <p:sp>
        <p:nvSpPr>
          <p:cNvPr id="17" name="Rectangle 16">
            <a:extLst>
              <a:ext uri="{FF2B5EF4-FFF2-40B4-BE49-F238E27FC236}">
                <a16:creationId xmlns:a16="http://schemas.microsoft.com/office/drawing/2014/main" id="{4ADBBB3B-F1CA-C24D-B94F-011D7C3B9172}"/>
              </a:ext>
            </a:extLst>
          </p:cNvPr>
          <p:cNvSpPr/>
          <p:nvPr/>
        </p:nvSpPr>
        <p:spPr bwMode="auto">
          <a:xfrm>
            <a:off x="586390"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Accounts and Subscriptions</a:t>
            </a:r>
          </a:p>
        </p:txBody>
      </p:sp>
      <p:sp>
        <p:nvSpPr>
          <p:cNvPr id="18" name="Rectangle 17">
            <a:extLst>
              <a:ext uri="{FF2B5EF4-FFF2-40B4-BE49-F238E27FC236}">
                <a16:creationId xmlns:a16="http://schemas.microsoft.com/office/drawing/2014/main" id="{CA3A4F66-ACDE-1541-9800-7E8D0AB72677}"/>
              </a:ext>
            </a:extLst>
          </p:cNvPr>
          <p:cNvSpPr/>
          <p:nvPr/>
        </p:nvSpPr>
        <p:spPr bwMode="auto">
          <a:xfrm>
            <a:off x="3438694"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Portal</a:t>
            </a:r>
          </a:p>
        </p:txBody>
      </p:sp>
      <p:sp>
        <p:nvSpPr>
          <p:cNvPr id="19" name="Rectangle 18">
            <a:extLst>
              <a:ext uri="{FF2B5EF4-FFF2-40B4-BE49-F238E27FC236}">
                <a16:creationId xmlns:a16="http://schemas.microsoft.com/office/drawing/2014/main" id="{3EC1B42E-1116-AE47-A0A3-966879E7009D}"/>
              </a:ext>
            </a:extLst>
          </p:cNvPr>
          <p:cNvSpPr/>
          <p:nvPr/>
        </p:nvSpPr>
        <p:spPr bwMode="auto">
          <a:xfrm>
            <a:off x="6290998"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Marketplace</a:t>
            </a:r>
          </a:p>
        </p:txBody>
      </p:sp>
      <p:sp>
        <p:nvSpPr>
          <p:cNvPr id="20" name="Rectangle 19">
            <a:extLst>
              <a:ext uri="{FF2B5EF4-FFF2-40B4-BE49-F238E27FC236}">
                <a16:creationId xmlns:a16="http://schemas.microsoft.com/office/drawing/2014/main" id="{DE6636AA-5C22-454C-81EA-2E88DC19A5D0}"/>
              </a:ext>
            </a:extLst>
          </p:cNvPr>
          <p:cNvSpPr/>
          <p:nvPr/>
        </p:nvSpPr>
        <p:spPr bwMode="auto">
          <a:xfrm>
            <a:off x="9143302"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APIs and CLIs</a:t>
            </a:r>
          </a:p>
        </p:txBody>
      </p:sp>
      <p:sp>
        <p:nvSpPr>
          <p:cNvPr id="21" name="Rectangle 20">
            <a:extLst>
              <a:ext uri="{FF2B5EF4-FFF2-40B4-BE49-F238E27FC236}">
                <a16:creationId xmlns:a16="http://schemas.microsoft.com/office/drawing/2014/main" id="{F3DCBE32-A658-9849-868C-56415B7241C6}"/>
              </a:ext>
            </a:extLst>
          </p:cNvPr>
          <p:cNvSpPr/>
          <p:nvPr/>
        </p:nvSpPr>
        <p:spPr bwMode="auto">
          <a:xfrm>
            <a:off x="586390"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Resource Manager (ARM)</a:t>
            </a:r>
          </a:p>
        </p:txBody>
      </p:sp>
      <p:sp>
        <p:nvSpPr>
          <p:cNvPr id="22" name="Rectangle 21">
            <a:extLst>
              <a:ext uri="{FF2B5EF4-FFF2-40B4-BE49-F238E27FC236}">
                <a16:creationId xmlns:a16="http://schemas.microsoft.com/office/drawing/2014/main" id="{759F3059-4A61-6B48-856A-B58874366507}"/>
              </a:ext>
            </a:extLst>
          </p:cNvPr>
          <p:cNvSpPr/>
          <p:nvPr/>
        </p:nvSpPr>
        <p:spPr bwMode="auto">
          <a:xfrm>
            <a:off x="3438694"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Monitor</a:t>
            </a:r>
          </a:p>
        </p:txBody>
      </p:sp>
      <p:sp>
        <p:nvSpPr>
          <p:cNvPr id="23" name="Rectangle 22">
            <a:extLst>
              <a:ext uri="{FF2B5EF4-FFF2-40B4-BE49-F238E27FC236}">
                <a16:creationId xmlns:a16="http://schemas.microsoft.com/office/drawing/2014/main" id="{7C2140A2-2261-FA46-BD9E-E4F7A20192C4}"/>
              </a:ext>
            </a:extLst>
          </p:cNvPr>
          <p:cNvSpPr/>
          <p:nvPr/>
        </p:nvSpPr>
        <p:spPr bwMode="auto">
          <a:xfrm>
            <a:off x="6290998"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Regions and Datacenters</a:t>
            </a:r>
          </a:p>
        </p:txBody>
      </p:sp>
      <p:sp>
        <p:nvSpPr>
          <p:cNvPr id="24" name="Rectangle 23">
            <a:extLst>
              <a:ext uri="{FF2B5EF4-FFF2-40B4-BE49-F238E27FC236}">
                <a16:creationId xmlns:a16="http://schemas.microsoft.com/office/drawing/2014/main" id="{6D249834-7034-C045-94AD-28D39D07D557}"/>
              </a:ext>
            </a:extLst>
          </p:cNvPr>
          <p:cNvSpPr/>
          <p:nvPr/>
        </p:nvSpPr>
        <p:spPr bwMode="auto">
          <a:xfrm>
            <a:off x="9143302"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SLA, Compliance, and Trust</a:t>
            </a:r>
          </a:p>
        </p:txBody>
      </p:sp>
      <p:grpSp>
        <p:nvGrpSpPr>
          <p:cNvPr id="36" name="Group 35">
            <a:extLst>
              <a:ext uri="{FF2B5EF4-FFF2-40B4-BE49-F238E27FC236}">
                <a16:creationId xmlns:a16="http://schemas.microsoft.com/office/drawing/2014/main" id="{3FC330DA-86D3-4D43-9B01-4A65DDC6485B}"/>
              </a:ext>
            </a:extLst>
          </p:cNvPr>
          <p:cNvGrpSpPr/>
          <p:nvPr/>
        </p:nvGrpSpPr>
        <p:grpSpPr>
          <a:xfrm>
            <a:off x="0" y="6215635"/>
            <a:ext cx="11444140" cy="324677"/>
            <a:chOff x="0" y="6058468"/>
            <a:chExt cx="11444140" cy="324677"/>
          </a:xfrm>
        </p:grpSpPr>
        <p:cxnSp>
          <p:nvCxnSpPr>
            <p:cNvPr id="37" name="Straight Arrow Connector 36">
              <a:extLst>
                <a:ext uri="{FF2B5EF4-FFF2-40B4-BE49-F238E27FC236}">
                  <a16:creationId xmlns:a16="http://schemas.microsoft.com/office/drawing/2014/main" id="{D2856DA6-5666-8544-B00F-E4B8B77B195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365B251-EB1D-B541-920F-C5EADBDC38A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5AA45136-1DCC-A047-ACF7-D302083A50E7}"/>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451C3FA1-18FB-B04D-AC92-D840B28DD25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604B5EF-C219-DE48-93DC-47950DFA50C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0B557BA-9A80-314C-A9E5-F08818917A97}"/>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9F4885A1-3616-3944-A6EA-5A1978CD788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4" name="TextBox 43">
              <a:extLst>
                <a:ext uri="{FF2B5EF4-FFF2-40B4-BE49-F238E27FC236}">
                  <a16:creationId xmlns:a16="http://schemas.microsoft.com/office/drawing/2014/main" id="{759CAEDA-9F50-0049-8F9C-CF0FB3B7D934}"/>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39DD7672-A549-9B4E-9818-28B3D0A2C24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BBE3A53E-C0FE-DD40-B0F6-FBD28355BB7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B698C33C-E96A-4047-9ABF-94E0D9B9D47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80141900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Monitoring performance</a:t>
            </a:r>
            <a:endParaRPr lang="en-US" sz="4400" spc="0">
              <a:solidFill>
                <a:schemeClr val="accent2"/>
              </a:solidFill>
            </a:endParaRPr>
          </a:p>
        </p:txBody>
      </p:sp>
    </p:spTree>
    <p:extLst>
      <p:ext uri="{BB962C8B-B14F-4D97-AF65-F5344CB8AC3E}">
        <p14:creationId xmlns:p14="http://schemas.microsoft.com/office/powerpoint/2010/main" val="10836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F3A6-CDDC-46F9-A0AA-73E48789F68C}"/>
              </a:ext>
            </a:extLst>
          </p:cNvPr>
          <p:cNvSpPr>
            <a:spLocks noGrp="1"/>
          </p:cNvSpPr>
          <p:nvPr>
            <p:ph type="title"/>
          </p:nvPr>
        </p:nvSpPr>
        <p:spPr/>
        <p:txBody>
          <a:bodyPr/>
          <a:lstStyle/>
          <a:p>
            <a:r>
              <a:rPr lang="en-US"/>
              <a:t>Common Performance Scenarios</a:t>
            </a:r>
          </a:p>
        </p:txBody>
      </p:sp>
      <p:sp>
        <p:nvSpPr>
          <p:cNvPr id="3" name="Text Placeholder 2">
            <a:extLst>
              <a:ext uri="{FF2B5EF4-FFF2-40B4-BE49-F238E27FC236}">
                <a16:creationId xmlns:a16="http://schemas.microsoft.com/office/drawing/2014/main" id="{F5988094-ACD3-48B9-95A3-681A8C25FA0F}"/>
              </a:ext>
            </a:extLst>
          </p:cNvPr>
          <p:cNvSpPr>
            <a:spLocks noGrp="1"/>
          </p:cNvSpPr>
          <p:nvPr>
            <p:ph type="body" sz="quarter" idx="4294967295"/>
          </p:nvPr>
        </p:nvSpPr>
        <p:spPr>
          <a:xfrm>
            <a:off x="0" y="928688"/>
            <a:ext cx="11018838" cy="5645150"/>
          </a:xfrm>
        </p:spPr>
        <p:txBody>
          <a:bodyPr/>
          <a:lstStyle/>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Do gateways still exist?</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p:txBody>
      </p:sp>
    </p:spTree>
    <p:extLst>
      <p:ext uri="{BB962C8B-B14F-4D97-AF65-F5344CB8AC3E}">
        <p14:creationId xmlns:p14="http://schemas.microsoft.com/office/powerpoint/2010/main" val="4053118541"/>
      </p:ext>
    </p:extLst>
  </p:cSld>
  <p:clrMapOvr>
    <a:masterClrMapping/>
  </p:clrMapOvr>
  <p:transition>
    <p:fade/>
  </p:transition>
  <p:extLst>
    <p:ext uri="{6950BFC3-D8DA-4A85-94F7-54DA5524770B}">
      <p188:commentRel xmlns:p188="http://schemas.microsoft.com/office/powerpoint/2018/8/main" r:id="rId3"/>
    </p:ext>
  </p:extLs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960-D982-4C79-B530-9C16337107F6}"/>
              </a:ext>
            </a:extLst>
          </p:cNvPr>
          <p:cNvSpPr>
            <a:spLocks noGrp="1"/>
          </p:cNvSpPr>
          <p:nvPr>
            <p:ph type="title"/>
          </p:nvPr>
        </p:nvSpPr>
        <p:spPr/>
        <p:txBody>
          <a:bodyPr/>
          <a:lstStyle/>
          <a:p>
            <a:r>
              <a:rPr lang="en-US"/>
              <a:t>Azure specific performance scenarios</a:t>
            </a:r>
          </a:p>
        </p:txBody>
      </p:sp>
      <p:grpSp>
        <p:nvGrpSpPr>
          <p:cNvPr id="26" name="Group 25">
            <a:extLst>
              <a:ext uri="{FF2B5EF4-FFF2-40B4-BE49-F238E27FC236}">
                <a16:creationId xmlns:a16="http://schemas.microsoft.com/office/drawing/2014/main" id="{F231329A-B276-E344-8A34-D8D5DF1E1DFB}"/>
              </a:ext>
            </a:extLst>
          </p:cNvPr>
          <p:cNvGrpSpPr/>
          <p:nvPr/>
        </p:nvGrpSpPr>
        <p:grpSpPr>
          <a:xfrm>
            <a:off x="1057893" y="1407547"/>
            <a:ext cx="10058992" cy="926869"/>
            <a:chOff x="1550396" y="1229327"/>
            <a:chExt cx="10058992" cy="926869"/>
          </a:xfrm>
        </p:grpSpPr>
        <p:sp>
          <p:nvSpPr>
            <p:cNvPr id="3" name="Rectangle 2">
              <a:extLst>
                <a:ext uri="{FF2B5EF4-FFF2-40B4-BE49-F238E27FC236}">
                  <a16:creationId xmlns:a16="http://schemas.microsoft.com/office/drawing/2014/main" id="{302C64B8-D51C-2E41-93AB-08691FC0CE0C}"/>
                </a:ext>
              </a:extLst>
            </p:cNvPr>
            <p:cNvSpPr/>
            <p:nvPr/>
          </p:nvSpPr>
          <p:spPr bwMode="auto">
            <a:xfrm>
              <a:off x="4015690" y="1229327"/>
              <a:ext cx="7593698" cy="926869"/>
            </a:xfrm>
            <a:prstGeom prst="rect">
              <a:avLst/>
            </a:prstGeom>
            <a:solidFill>
              <a:schemeClr val="accent5"/>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lvl="0" indent="-171450">
                <a:buClr>
                  <a:schemeClr val="accent1"/>
                </a:buClr>
                <a:buFont typeface="Arial" panose="020B0604020202020204" pitchFamily="34" charset="0"/>
                <a:buChar char="•"/>
              </a:pPr>
              <a:r>
                <a:rPr lang="en-US" sz="1200">
                  <a:solidFill>
                    <a:schemeClr val="tx1"/>
                  </a:solidFill>
                </a:rPr>
                <a:t>LOG_RATE_GOVERNOR wait for Azure SQL Database</a:t>
              </a:r>
            </a:p>
            <a:p>
              <a:pPr marL="171450" lvl="0" indent="-171450">
                <a:buClr>
                  <a:schemeClr val="accent1"/>
                </a:buClr>
                <a:buFont typeface="Arial" panose="020B0604020202020204" pitchFamily="34" charset="0"/>
                <a:buChar char="•"/>
              </a:pPr>
              <a:r>
                <a:rPr lang="en-US" sz="1200">
                  <a:solidFill>
                    <a:schemeClr val="tx1"/>
                  </a:solidFill>
                </a:rPr>
                <a:t>POOL_LOG_RATE_GOVERNOR wait for Elastic Pools</a:t>
              </a:r>
            </a:p>
            <a:p>
              <a:pPr marL="171450" lvl="0" indent="-171450">
                <a:buClr>
                  <a:schemeClr val="accent1"/>
                </a:buClr>
                <a:buFont typeface="Arial" panose="020B0604020202020204" pitchFamily="34" charset="0"/>
                <a:buChar char="•"/>
              </a:pPr>
              <a:r>
                <a:rPr lang="en-US" sz="1200">
                  <a:solidFill>
                    <a:schemeClr val="tx1"/>
                  </a:solidFill>
                </a:rPr>
                <a:t>INSTANCE_LOG_GOVERNOR wait for Azure SQL Managed Instance</a:t>
              </a:r>
            </a:p>
            <a:p>
              <a:pPr marL="171450" lvl="0" indent="-171450">
                <a:buClr>
                  <a:schemeClr val="accent1"/>
                </a:buClr>
                <a:buFont typeface="Arial" panose="020B0604020202020204" pitchFamily="34" charset="0"/>
                <a:buChar char="•"/>
              </a:pPr>
              <a:r>
                <a:rPr lang="en-US" sz="1200">
                  <a:solidFill>
                    <a:schemeClr val="tx1"/>
                  </a:solidFill>
                </a:rPr>
                <a:t>HADR_THROTTLE_LOG_RATE* wait for Business Critical and Geo-Replication latencies</a:t>
              </a:r>
            </a:p>
          </p:txBody>
        </p:sp>
        <p:sp>
          <p:nvSpPr>
            <p:cNvPr id="22" name="Pentagon 21">
              <a:extLst>
                <a:ext uri="{FF2B5EF4-FFF2-40B4-BE49-F238E27FC236}">
                  <a16:creationId xmlns:a16="http://schemas.microsoft.com/office/drawing/2014/main" id="{D8E0D414-F3E4-0A4D-A7B4-455983DEDF48}"/>
                </a:ext>
              </a:extLst>
            </p:cNvPr>
            <p:cNvSpPr/>
            <p:nvPr/>
          </p:nvSpPr>
          <p:spPr bwMode="auto">
            <a:xfrm>
              <a:off x="1550396" y="12293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Log governance</a:t>
              </a:r>
            </a:p>
          </p:txBody>
        </p:sp>
      </p:grpSp>
      <p:grpSp>
        <p:nvGrpSpPr>
          <p:cNvPr id="27" name="Group 26">
            <a:extLst>
              <a:ext uri="{FF2B5EF4-FFF2-40B4-BE49-F238E27FC236}">
                <a16:creationId xmlns:a16="http://schemas.microsoft.com/office/drawing/2014/main" id="{820D1235-1569-B940-B7C2-FF414B87A43E}"/>
              </a:ext>
            </a:extLst>
          </p:cNvPr>
          <p:cNvGrpSpPr/>
          <p:nvPr/>
        </p:nvGrpSpPr>
        <p:grpSpPr>
          <a:xfrm>
            <a:off x="1057893" y="2432560"/>
            <a:ext cx="10058992" cy="927965"/>
            <a:chOff x="1550396" y="2316447"/>
            <a:chExt cx="10058992" cy="927965"/>
          </a:xfrm>
        </p:grpSpPr>
        <p:sp>
          <p:nvSpPr>
            <p:cNvPr id="19" name="Rectangle 18">
              <a:extLst>
                <a:ext uri="{FF2B5EF4-FFF2-40B4-BE49-F238E27FC236}">
                  <a16:creationId xmlns:a16="http://schemas.microsoft.com/office/drawing/2014/main" id="{24A834BA-9417-B642-B71A-C1F3A581E792}"/>
                </a:ext>
              </a:extLst>
            </p:cNvPr>
            <p:cNvSpPr/>
            <p:nvPr/>
          </p:nvSpPr>
          <p:spPr bwMode="auto">
            <a:xfrm>
              <a:off x="4015690" y="2317543"/>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Error when concurrent worker limit reached for Azure SQL Database</a:t>
              </a:r>
            </a:p>
            <a:p>
              <a:pPr marL="171450" indent="-171450">
                <a:buClr>
                  <a:schemeClr val="accent1"/>
                </a:buClr>
                <a:buFont typeface="Arial" panose="020B0604020202020204" pitchFamily="34" charset="0"/>
                <a:buChar char="•"/>
              </a:pPr>
              <a:r>
                <a:rPr lang="en-US" sz="1200">
                  <a:solidFill>
                    <a:schemeClr val="tx1"/>
                  </a:solidFill>
                </a:rPr>
                <a:t>Managed Instance = SQL Server worker threads and THREADPOOL waits</a:t>
              </a:r>
            </a:p>
          </p:txBody>
        </p:sp>
        <p:sp>
          <p:nvSpPr>
            <p:cNvPr id="23" name="Pentagon 22">
              <a:extLst>
                <a:ext uri="{FF2B5EF4-FFF2-40B4-BE49-F238E27FC236}">
                  <a16:creationId xmlns:a16="http://schemas.microsoft.com/office/drawing/2014/main" id="{B2F0436A-4CBC-D341-A844-01CA92F7AE46}"/>
                </a:ext>
              </a:extLst>
            </p:cNvPr>
            <p:cNvSpPr/>
            <p:nvPr/>
          </p:nvSpPr>
          <p:spPr bwMode="auto">
            <a:xfrm>
              <a:off x="1550396" y="231644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Worker limits</a:t>
              </a:r>
            </a:p>
          </p:txBody>
        </p:sp>
      </p:grpSp>
      <p:grpSp>
        <p:nvGrpSpPr>
          <p:cNvPr id="28" name="Group 27">
            <a:extLst>
              <a:ext uri="{FF2B5EF4-FFF2-40B4-BE49-F238E27FC236}">
                <a16:creationId xmlns:a16="http://schemas.microsoft.com/office/drawing/2014/main" id="{0AEAF6B5-30C7-5F40-9D33-935073CC6F3F}"/>
              </a:ext>
            </a:extLst>
          </p:cNvPr>
          <p:cNvGrpSpPr/>
          <p:nvPr/>
        </p:nvGrpSpPr>
        <p:grpSpPr>
          <a:xfrm>
            <a:off x="1057893" y="3458669"/>
            <a:ext cx="10058992" cy="927993"/>
            <a:chOff x="1550396" y="3464527"/>
            <a:chExt cx="10058992" cy="927993"/>
          </a:xfrm>
        </p:grpSpPr>
        <p:sp>
          <p:nvSpPr>
            <p:cNvPr id="20" name="Rectangle 19">
              <a:extLst>
                <a:ext uri="{FF2B5EF4-FFF2-40B4-BE49-F238E27FC236}">
                  <a16:creationId xmlns:a16="http://schemas.microsoft.com/office/drawing/2014/main" id="{D82F7EF5-0CF1-DC44-AD89-7D31E9C9E88B}"/>
                </a:ext>
              </a:extLst>
            </p:cNvPr>
            <p:cNvSpPr/>
            <p:nvPr/>
          </p:nvSpPr>
          <p:spPr bwMode="auto">
            <a:xfrm>
              <a:off x="4015690" y="3465651"/>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HADR_SYNC_COMMIT</a:t>
              </a:r>
            </a:p>
            <a:p>
              <a:pPr marL="171450" indent="-171450">
                <a:buClr>
                  <a:schemeClr val="accent1"/>
                </a:buClr>
                <a:buFont typeface="Arial" panose="020B0604020202020204" pitchFamily="34" charset="0"/>
                <a:buChar char="•"/>
              </a:pPr>
              <a:r>
                <a:rPr lang="en-US" sz="1200">
                  <a:solidFill>
                    <a:schemeClr val="tx1"/>
                  </a:solidFill>
                </a:rPr>
                <a:t>HADR_DATABASE_FLOW_CONTROL</a:t>
              </a:r>
            </a:p>
            <a:p>
              <a:pPr marL="171450" indent="-171450">
                <a:buClr>
                  <a:schemeClr val="accent1"/>
                </a:buClr>
                <a:buFont typeface="Arial" panose="020B0604020202020204" pitchFamily="34" charset="0"/>
                <a:buChar char="•"/>
              </a:pPr>
              <a:r>
                <a:rPr lang="en-US" sz="1200">
                  <a:solidFill>
                    <a:schemeClr val="tx1"/>
                  </a:solidFill>
                </a:rPr>
                <a:t>HADR_THROTTLE_LOG_RATE_SEND_RECV</a:t>
              </a:r>
            </a:p>
          </p:txBody>
        </p:sp>
        <p:sp>
          <p:nvSpPr>
            <p:cNvPr id="24" name="Pentagon 23">
              <a:extLst>
                <a:ext uri="{FF2B5EF4-FFF2-40B4-BE49-F238E27FC236}">
                  <a16:creationId xmlns:a16="http://schemas.microsoft.com/office/drawing/2014/main" id="{0D411E14-4BB4-244B-83DA-B4495DA7E4C8}"/>
                </a:ext>
              </a:extLst>
            </p:cNvPr>
            <p:cNvSpPr/>
            <p:nvPr/>
          </p:nvSpPr>
          <p:spPr bwMode="auto">
            <a:xfrm>
              <a:off x="1550396" y="34645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Business critical HADR waits</a:t>
              </a:r>
            </a:p>
          </p:txBody>
        </p:sp>
      </p:grpSp>
      <p:grpSp>
        <p:nvGrpSpPr>
          <p:cNvPr id="29" name="Group 28">
            <a:extLst>
              <a:ext uri="{FF2B5EF4-FFF2-40B4-BE49-F238E27FC236}">
                <a16:creationId xmlns:a16="http://schemas.microsoft.com/office/drawing/2014/main" id="{27ABF656-3C56-B741-82A7-A1FEE9FAA721}"/>
              </a:ext>
            </a:extLst>
          </p:cNvPr>
          <p:cNvGrpSpPr/>
          <p:nvPr/>
        </p:nvGrpSpPr>
        <p:grpSpPr>
          <a:xfrm>
            <a:off x="1057893" y="4484806"/>
            <a:ext cx="10058992" cy="928977"/>
            <a:chOff x="1550396" y="4580019"/>
            <a:chExt cx="10058992" cy="928977"/>
          </a:xfrm>
        </p:grpSpPr>
        <p:sp>
          <p:nvSpPr>
            <p:cNvPr id="21" name="Rectangle 20">
              <a:extLst>
                <a:ext uri="{FF2B5EF4-FFF2-40B4-BE49-F238E27FC236}">
                  <a16:creationId xmlns:a16="http://schemas.microsoft.com/office/drawing/2014/main" id="{CE36A32E-913C-C247-99E8-32EA954A9667}"/>
                </a:ext>
              </a:extLst>
            </p:cNvPr>
            <p:cNvSpPr/>
            <p:nvPr/>
          </p:nvSpPr>
          <p:spPr bwMode="auto">
            <a:xfrm>
              <a:off x="4015690" y="4580019"/>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RBIO* waits for log rate throttling</a:t>
              </a:r>
            </a:p>
            <a:p>
              <a:pPr marL="171450" indent="-171450">
                <a:buClr>
                  <a:schemeClr val="accent1"/>
                </a:buClr>
                <a:buFont typeface="Arial" panose="020B0604020202020204" pitchFamily="34" charset="0"/>
                <a:buChar char="•"/>
              </a:pPr>
              <a:r>
                <a:rPr lang="en-US" sz="1200">
                  <a:solidFill>
                    <a:schemeClr val="tx1"/>
                  </a:solidFill>
                </a:rPr>
                <a:t>Page Server Reads in DMVs, catalog views, and Extended Events</a:t>
              </a:r>
            </a:p>
          </p:txBody>
        </p:sp>
        <p:sp>
          <p:nvSpPr>
            <p:cNvPr id="25" name="Pentagon 24">
              <a:extLst>
                <a:ext uri="{FF2B5EF4-FFF2-40B4-BE49-F238E27FC236}">
                  <a16:creationId xmlns:a16="http://schemas.microsoft.com/office/drawing/2014/main" id="{D7EC738D-B965-2B49-A751-973C7DEF825C}"/>
                </a:ext>
              </a:extLst>
            </p:cNvPr>
            <p:cNvSpPr/>
            <p:nvPr/>
          </p:nvSpPr>
          <p:spPr bwMode="auto">
            <a:xfrm>
              <a:off x="1550396" y="45821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Hyperscale</a:t>
              </a:r>
            </a:p>
          </p:txBody>
        </p:sp>
      </p:grpSp>
      <p:grpSp>
        <p:nvGrpSpPr>
          <p:cNvPr id="30" name="Group 29">
            <a:extLst>
              <a:ext uri="{FF2B5EF4-FFF2-40B4-BE49-F238E27FC236}">
                <a16:creationId xmlns:a16="http://schemas.microsoft.com/office/drawing/2014/main" id="{DE051B94-799B-3A44-821E-2C747E9EB2E8}"/>
              </a:ext>
            </a:extLst>
          </p:cNvPr>
          <p:cNvGrpSpPr/>
          <p:nvPr/>
        </p:nvGrpSpPr>
        <p:grpSpPr>
          <a:xfrm>
            <a:off x="0" y="6215635"/>
            <a:ext cx="11444140" cy="322080"/>
            <a:chOff x="0" y="6215635"/>
            <a:chExt cx="11444140" cy="322080"/>
          </a:xfrm>
        </p:grpSpPr>
        <p:grpSp>
          <p:nvGrpSpPr>
            <p:cNvPr id="31" name="Group 30">
              <a:extLst>
                <a:ext uri="{FF2B5EF4-FFF2-40B4-BE49-F238E27FC236}">
                  <a16:creationId xmlns:a16="http://schemas.microsoft.com/office/drawing/2014/main" id="{82B3AD34-DC5E-2C42-A694-5B09205E4070}"/>
                </a:ext>
              </a:extLst>
            </p:cNvPr>
            <p:cNvGrpSpPr/>
            <p:nvPr/>
          </p:nvGrpSpPr>
          <p:grpSpPr>
            <a:xfrm>
              <a:off x="662352" y="6399215"/>
              <a:ext cx="10356966" cy="138500"/>
              <a:chOff x="662352" y="6316085"/>
              <a:chExt cx="10356966" cy="138500"/>
            </a:xfrm>
          </p:grpSpPr>
          <p:sp>
            <p:nvSpPr>
              <p:cNvPr id="40" name="TextBox 39">
                <a:extLst>
                  <a:ext uri="{FF2B5EF4-FFF2-40B4-BE49-F238E27FC236}">
                    <a16:creationId xmlns:a16="http://schemas.microsoft.com/office/drawing/2014/main" id="{0E7093DB-A4E3-9A49-AA20-A98DB1CC1FE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1" name="TextBox 40">
                <a:extLst>
                  <a:ext uri="{FF2B5EF4-FFF2-40B4-BE49-F238E27FC236}">
                    <a16:creationId xmlns:a16="http://schemas.microsoft.com/office/drawing/2014/main" id="{1002786E-E595-6540-8C3A-5D83157BB25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42" name="TextBox 41">
                <a:extLst>
                  <a:ext uri="{FF2B5EF4-FFF2-40B4-BE49-F238E27FC236}">
                    <a16:creationId xmlns:a16="http://schemas.microsoft.com/office/drawing/2014/main" id="{A932B5FC-85ED-564F-8057-C4019F400E13}"/>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3" name="TextBox 42">
                <a:extLst>
                  <a:ext uri="{FF2B5EF4-FFF2-40B4-BE49-F238E27FC236}">
                    <a16:creationId xmlns:a16="http://schemas.microsoft.com/office/drawing/2014/main" id="{82C740AE-AD10-B24E-927B-94D2DCB85E3D}"/>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44" name="TextBox 43">
                <a:extLst>
                  <a:ext uri="{FF2B5EF4-FFF2-40B4-BE49-F238E27FC236}">
                    <a16:creationId xmlns:a16="http://schemas.microsoft.com/office/drawing/2014/main" id="{F90F831F-0473-A847-A0D8-44552D3476B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5" name="TextBox 44">
                <a:extLst>
                  <a:ext uri="{FF2B5EF4-FFF2-40B4-BE49-F238E27FC236}">
                    <a16:creationId xmlns:a16="http://schemas.microsoft.com/office/drawing/2014/main" id="{294AB614-211A-EC4D-A8B4-6CB0BFFBEF8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2" name="Group 31">
              <a:extLst>
                <a:ext uri="{FF2B5EF4-FFF2-40B4-BE49-F238E27FC236}">
                  <a16:creationId xmlns:a16="http://schemas.microsoft.com/office/drawing/2014/main" id="{047C1827-9AF3-F84D-A0A2-D2F952A5EFCE}"/>
                </a:ext>
              </a:extLst>
            </p:cNvPr>
            <p:cNvGrpSpPr/>
            <p:nvPr/>
          </p:nvGrpSpPr>
          <p:grpSpPr>
            <a:xfrm>
              <a:off x="0" y="6215635"/>
              <a:ext cx="11444140" cy="131976"/>
              <a:chOff x="0" y="6058468"/>
              <a:chExt cx="11444140" cy="131976"/>
            </a:xfrm>
          </p:grpSpPr>
          <p:cxnSp>
            <p:nvCxnSpPr>
              <p:cNvPr id="33" name="Straight Arrow Connector 32">
                <a:extLst>
                  <a:ext uri="{FF2B5EF4-FFF2-40B4-BE49-F238E27FC236}">
                    <a16:creationId xmlns:a16="http://schemas.microsoft.com/office/drawing/2014/main" id="{AA901394-7692-434C-BF8E-FB977BB2846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532F854-FDAA-9846-A2C6-814ABA33EEA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59732BF7-786E-5247-9835-DEE44A769142}"/>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1242F4BA-BBA3-1745-87B2-00252BE2926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5E6AAC99-D123-9A45-AE87-DDC754237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42B5FB90-AA72-5A4D-B75F-1F7E9999548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15BFFAC5-6D9B-E942-8CBD-24A1BC4C8F1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706775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Accelerating and Tuning Performance</a:t>
            </a:r>
          </a:p>
        </p:txBody>
      </p:sp>
      <p:sp>
        <p:nvSpPr>
          <p:cNvPr id="4" name="Rectangle 3">
            <a:extLst>
              <a:ext uri="{FF2B5EF4-FFF2-40B4-BE49-F238E27FC236}">
                <a16:creationId xmlns:a16="http://schemas.microsoft.com/office/drawing/2014/main" id="{E6CC408F-5ED3-4FA4-8976-E14D135A323C}"/>
              </a:ext>
            </a:extLst>
          </p:cNvPr>
          <p:cNvSpPr/>
          <p:nvPr/>
        </p:nvSpPr>
        <p:spPr bwMode="auto">
          <a:xfrm>
            <a:off x="8877393" y="1862003"/>
            <a:ext cx="2940220" cy="2640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Tune your SQL queries just like you would with SQL Server</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Process Result Sets</a:t>
            </a:r>
          </a:p>
        </p:txBody>
      </p:sp>
      <p:sp>
        <p:nvSpPr>
          <p:cNvPr id="3" name="TextBox 2">
            <a:extLst>
              <a:ext uri="{FF2B5EF4-FFF2-40B4-BE49-F238E27FC236}">
                <a16:creationId xmlns:a16="http://schemas.microsoft.com/office/drawing/2014/main" id="{44F5FB0C-2F17-D14C-86F5-4DA64227B3E6}"/>
              </a:ext>
            </a:extLst>
          </p:cNvPr>
          <p:cNvSpPr txBox="1"/>
          <p:nvPr/>
        </p:nvSpPr>
        <p:spPr>
          <a:xfrm>
            <a:off x="581978" y="1190628"/>
            <a:ext cx="6700424" cy="5170646"/>
          </a:xfrm>
          <a:prstGeom prst="rect">
            <a:avLst/>
          </a:prstGeom>
          <a:noFill/>
        </p:spPr>
        <p:txBody>
          <a:bodyPr wrap="none" lIns="0" tIns="0" rIns="0" bIns="0" rtlCol="0">
            <a:spAutoFit/>
          </a:bodyPr>
          <a:lstStyle/>
          <a:p>
            <a:r>
              <a:rPr lang="en-US" sz="2000"/>
              <a:t>Scaling CPU Capacity</a:t>
            </a:r>
          </a:p>
          <a:p>
            <a:pPr marL="233363" lvl="0" indent="-233363">
              <a:buClr>
                <a:schemeClr val="accent1"/>
              </a:buClr>
              <a:buFont typeface="Arial" panose="020B0604020202020204" pitchFamily="34" charset="0"/>
              <a:buChar char="•"/>
            </a:pPr>
            <a:r>
              <a:rPr lang="en-US" sz="1400"/>
              <a:t>Portal, T-SQL, </a:t>
            </a:r>
            <a:r>
              <a:rPr lang="en-US" sz="1400" err="1"/>
              <a:t>Powershell</a:t>
            </a:r>
            <a:r>
              <a:rPr lang="en-US" sz="1400"/>
              <a:t>, or REST</a:t>
            </a:r>
          </a:p>
          <a:p>
            <a:pPr marL="233363" lvl="0" indent="-233363">
              <a:buClr>
                <a:schemeClr val="accent1"/>
              </a:buClr>
              <a:buFont typeface="Arial" panose="020B0604020202020204" pitchFamily="34" charset="0"/>
              <a:buChar char="•"/>
            </a:pPr>
            <a:r>
              <a:rPr lang="en-US" sz="1400"/>
              <a:t>Downtime (can be very fast) but no migration required</a:t>
            </a:r>
          </a:p>
          <a:p>
            <a:pPr marL="233363" lvl="0" indent="-233363">
              <a:buClr>
                <a:schemeClr val="accent1"/>
              </a:buClr>
              <a:buFont typeface="Arial" panose="020B0604020202020204" pitchFamily="34" charset="0"/>
              <a:buChar char="•"/>
            </a:pPr>
            <a:r>
              <a:rPr lang="en-US" sz="1400"/>
              <a:t>Hyperscale can scale in constant time</a:t>
            </a:r>
          </a:p>
          <a:p>
            <a:pPr marL="233363" lvl="0" indent="-233363">
              <a:buClr>
                <a:schemeClr val="accent1"/>
              </a:buClr>
              <a:buFont typeface="Arial" panose="020B0604020202020204" pitchFamily="34" charset="0"/>
              <a:buChar char="•"/>
            </a:pPr>
            <a:endParaRPr lang="en-US" sz="1600"/>
          </a:p>
          <a:p>
            <a:pPr>
              <a:buClr>
                <a:schemeClr val="accent1"/>
              </a:buClr>
            </a:pPr>
            <a:r>
              <a:rPr lang="en-US" sz="2000"/>
              <a:t>I/O performance</a:t>
            </a:r>
          </a:p>
          <a:p>
            <a:pPr marL="233363" lvl="0" indent="-233363">
              <a:buClr>
                <a:schemeClr val="accent1"/>
              </a:buClr>
              <a:buFont typeface="Arial" panose="020B0604020202020204" pitchFamily="34" charset="0"/>
              <a:buChar char="•"/>
            </a:pPr>
            <a:r>
              <a:rPr lang="en-US" sz="1400"/>
              <a:t>Do you know IOPS? IOPS restrictions may show up in the form of longer I/O waits</a:t>
            </a:r>
          </a:p>
          <a:p>
            <a:pPr marL="233363" lvl="0" indent="-233363">
              <a:buClr>
                <a:schemeClr val="accent1"/>
              </a:buClr>
              <a:buFont typeface="Arial" panose="020B0604020202020204" pitchFamily="34" charset="0"/>
              <a:buChar char="•"/>
            </a:pPr>
            <a:r>
              <a:rPr lang="en-US" sz="1400"/>
              <a:t>Scale up </a:t>
            </a:r>
            <a:r>
              <a:rPr lang="en-US" sz="1400" err="1"/>
              <a:t>vCores</a:t>
            </a:r>
            <a:r>
              <a:rPr lang="en-US" sz="1400"/>
              <a:t> or move to Business Critical/Hyperscale for higher IOPS</a:t>
            </a:r>
          </a:p>
          <a:p>
            <a:pPr marL="233363" lvl="0" indent="-233363">
              <a:buClr>
                <a:schemeClr val="accent1"/>
              </a:buClr>
              <a:buFont typeface="Arial" panose="020B0604020202020204" pitchFamily="34" charset="0"/>
              <a:buChar char="•"/>
            </a:pPr>
            <a:r>
              <a:rPr lang="en-US" sz="1400"/>
              <a:t>For faster I/O latency for DB, consider Business Critical or Hyperscale</a:t>
            </a:r>
          </a:p>
          <a:p>
            <a:pPr marL="233363" lvl="0" indent="-233363">
              <a:buClr>
                <a:schemeClr val="accent1"/>
              </a:buClr>
              <a:buFont typeface="Arial" panose="020B0604020202020204" pitchFamily="34" charset="0"/>
              <a:buChar char="•"/>
            </a:pPr>
            <a:r>
              <a:rPr lang="en-US" sz="1400"/>
              <a:t>For faster I/O latency for MI, move to Business Critical or change # files or file size</a:t>
            </a:r>
          </a:p>
          <a:p>
            <a:pPr marL="233363" lvl="0" indent="-233363">
              <a:buClr>
                <a:schemeClr val="accent1"/>
              </a:buClr>
              <a:buFont typeface="Arial" panose="020B0604020202020204" pitchFamily="34" charset="0"/>
              <a:buChar char="•"/>
            </a:pPr>
            <a:r>
              <a:rPr lang="en-US" sz="1400"/>
              <a:t>Consider multi-statement transactions for log I/O latency</a:t>
            </a:r>
          </a:p>
          <a:p>
            <a:pPr marL="233363" lvl="0" indent="-233363">
              <a:buClr>
                <a:schemeClr val="accent1"/>
              </a:buClr>
              <a:buFont typeface="Arial" panose="020B0604020202020204" pitchFamily="34" charset="0"/>
              <a:buChar char="•"/>
            </a:pPr>
            <a:endParaRPr lang="en-US" sz="1600"/>
          </a:p>
          <a:p>
            <a:r>
              <a:rPr lang="en-US" sz="2000"/>
              <a:t>Increasing Memory or Workers</a:t>
            </a:r>
          </a:p>
          <a:p>
            <a:pPr marL="233363" indent="-233363">
              <a:buClr>
                <a:schemeClr val="accent1"/>
              </a:buClr>
              <a:buFont typeface="Arial" panose="020B0604020202020204" pitchFamily="34" charset="0"/>
              <a:buChar char="•"/>
            </a:pPr>
            <a:r>
              <a:rPr lang="en-US" sz="1400"/>
              <a:t>For DB, scale up </a:t>
            </a:r>
            <a:r>
              <a:rPr lang="en-US" sz="1400" err="1"/>
              <a:t>vCores</a:t>
            </a:r>
            <a:r>
              <a:rPr lang="en-US" sz="1400"/>
              <a:t> with higher limits for more memory or workers</a:t>
            </a:r>
          </a:p>
          <a:p>
            <a:pPr marL="233363" indent="-233363">
              <a:buClr>
                <a:schemeClr val="accent1"/>
              </a:buClr>
              <a:buFont typeface="Arial" panose="020B0604020202020204" pitchFamily="34" charset="0"/>
              <a:buChar char="•"/>
            </a:pPr>
            <a:r>
              <a:rPr lang="en-US" sz="1400"/>
              <a:t>For MI, scale up </a:t>
            </a:r>
            <a:r>
              <a:rPr lang="en-US" sz="1400" err="1"/>
              <a:t>vCores</a:t>
            </a:r>
            <a:r>
              <a:rPr lang="en-US" sz="1400"/>
              <a:t> for more memory</a:t>
            </a:r>
          </a:p>
          <a:p>
            <a:pPr marL="233363" indent="-233363">
              <a:buClr>
                <a:schemeClr val="accent1"/>
              </a:buClr>
              <a:buFont typeface="Arial" panose="020B0604020202020204" pitchFamily="34" charset="0"/>
              <a:buChar char="•"/>
            </a:pPr>
            <a:r>
              <a:rPr lang="en-US" sz="1400"/>
              <a:t>Max worker threads for MI</a:t>
            </a:r>
          </a:p>
          <a:p>
            <a:pPr marL="233363" lvl="0" indent="-233363">
              <a:buClr>
                <a:schemeClr val="accent1"/>
              </a:buClr>
              <a:buFont typeface="Arial" panose="020B0604020202020204" pitchFamily="34" charset="0"/>
              <a:buChar char="•"/>
            </a:pPr>
            <a:endParaRPr lang="en-US" sz="1600"/>
          </a:p>
          <a:p>
            <a:r>
              <a:rPr lang="en-US" sz="2000"/>
              <a:t>Improving Application Latency</a:t>
            </a:r>
          </a:p>
          <a:p>
            <a:pPr marL="233363" lvl="0" indent="-233363">
              <a:buClr>
                <a:schemeClr val="accent1"/>
              </a:buClr>
              <a:buFont typeface="Arial" panose="020B0604020202020204" pitchFamily="34" charset="0"/>
              <a:buChar char="•"/>
            </a:pPr>
            <a:r>
              <a:rPr lang="en-US" sz="1400"/>
              <a:t>Use redirect connections and not proxy</a:t>
            </a:r>
          </a:p>
          <a:p>
            <a:pPr marL="233363" lvl="0" indent="-233363">
              <a:buClr>
                <a:schemeClr val="accent1"/>
              </a:buClr>
              <a:buFont typeface="Arial" panose="020B0604020202020204" pitchFamily="34" charset="0"/>
              <a:buChar char="•"/>
            </a:pPr>
            <a:r>
              <a:rPr lang="en-US" sz="1400"/>
              <a:t>Optimize “chatty” applications</a:t>
            </a:r>
          </a:p>
          <a:p>
            <a:pPr algn="l"/>
            <a:endParaRPr lang="en-US" sz="2000">
              <a:gradFill>
                <a:gsLst>
                  <a:gs pos="2917">
                    <a:schemeClr val="tx1"/>
                  </a:gs>
                  <a:gs pos="30000">
                    <a:schemeClr val="tx1"/>
                  </a:gs>
                </a:gsLst>
                <a:lin ang="5400000" scaled="0"/>
              </a:gradFill>
            </a:endParaRPr>
          </a:p>
        </p:txBody>
      </p:sp>
      <p:cxnSp>
        <p:nvCxnSpPr>
          <p:cNvPr id="9" name="Straight Connector 8">
            <a:extLst>
              <a:ext uri="{FF2B5EF4-FFF2-40B4-BE49-F238E27FC236}">
                <a16:creationId xmlns:a16="http://schemas.microsoft.com/office/drawing/2014/main" id="{751A2D5B-9C9B-1E40-98B9-B28E09C0B035}"/>
              </a:ext>
            </a:extLst>
          </p:cNvPr>
          <p:cNvCxnSpPr>
            <a:cxnSpLocks/>
          </p:cNvCxnSpPr>
          <p:nvPr/>
        </p:nvCxnSpPr>
        <p:spPr>
          <a:xfrm>
            <a:off x="8605510" y="1190628"/>
            <a:ext cx="0" cy="430149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2B8B616A-2F0A-184E-A001-98CA5EA97974}"/>
              </a:ext>
            </a:extLst>
          </p:cNvPr>
          <p:cNvGrpSpPr/>
          <p:nvPr/>
        </p:nvGrpSpPr>
        <p:grpSpPr>
          <a:xfrm>
            <a:off x="0" y="6215635"/>
            <a:ext cx="11444140" cy="322080"/>
            <a:chOff x="0" y="6215635"/>
            <a:chExt cx="11444140" cy="322080"/>
          </a:xfrm>
        </p:grpSpPr>
        <p:grpSp>
          <p:nvGrpSpPr>
            <p:cNvPr id="23" name="Group 22">
              <a:extLst>
                <a:ext uri="{FF2B5EF4-FFF2-40B4-BE49-F238E27FC236}">
                  <a16:creationId xmlns:a16="http://schemas.microsoft.com/office/drawing/2014/main" id="{3FE36FB7-DF34-0749-B6FE-9E6D31645563}"/>
                </a:ext>
              </a:extLst>
            </p:cNvPr>
            <p:cNvGrpSpPr/>
            <p:nvPr/>
          </p:nvGrpSpPr>
          <p:grpSpPr>
            <a:xfrm>
              <a:off x="662352" y="6399215"/>
              <a:ext cx="10356966" cy="138500"/>
              <a:chOff x="662352" y="6316085"/>
              <a:chExt cx="10356966" cy="138500"/>
            </a:xfrm>
          </p:grpSpPr>
          <p:sp>
            <p:nvSpPr>
              <p:cNvPr id="32" name="TextBox 31">
                <a:extLst>
                  <a:ext uri="{FF2B5EF4-FFF2-40B4-BE49-F238E27FC236}">
                    <a16:creationId xmlns:a16="http://schemas.microsoft.com/office/drawing/2014/main" id="{67563493-7E3A-E540-A38C-DC6E74A2285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3" name="TextBox 32">
                <a:extLst>
                  <a:ext uri="{FF2B5EF4-FFF2-40B4-BE49-F238E27FC236}">
                    <a16:creationId xmlns:a16="http://schemas.microsoft.com/office/drawing/2014/main" id="{71ACC7D6-8845-D242-A485-C4A46BB3C6B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4" name="TextBox 33">
                <a:extLst>
                  <a:ext uri="{FF2B5EF4-FFF2-40B4-BE49-F238E27FC236}">
                    <a16:creationId xmlns:a16="http://schemas.microsoft.com/office/drawing/2014/main" id="{A6826C56-E762-AE46-9045-8DD40272C7D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5" name="TextBox 34">
                <a:extLst>
                  <a:ext uri="{FF2B5EF4-FFF2-40B4-BE49-F238E27FC236}">
                    <a16:creationId xmlns:a16="http://schemas.microsoft.com/office/drawing/2014/main" id="{D75881D2-086B-4047-A812-ADE9080BF89C}"/>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6" name="TextBox 35">
                <a:extLst>
                  <a:ext uri="{FF2B5EF4-FFF2-40B4-BE49-F238E27FC236}">
                    <a16:creationId xmlns:a16="http://schemas.microsoft.com/office/drawing/2014/main" id="{D6BCF3A0-D830-DB48-85E3-D8AABD0F387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7" name="TextBox 36">
                <a:extLst>
                  <a:ext uri="{FF2B5EF4-FFF2-40B4-BE49-F238E27FC236}">
                    <a16:creationId xmlns:a16="http://schemas.microsoft.com/office/drawing/2014/main" id="{A924EDB6-65B4-6247-8AA7-4A26A3B7306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accent1"/>
                    </a:solidFill>
                  </a:rPr>
                  <a:t>Accelerating and tuning</a:t>
                </a:r>
              </a:p>
            </p:txBody>
          </p:sp>
        </p:grpSp>
        <p:grpSp>
          <p:nvGrpSpPr>
            <p:cNvPr id="24" name="Group 23">
              <a:extLst>
                <a:ext uri="{FF2B5EF4-FFF2-40B4-BE49-F238E27FC236}">
                  <a16:creationId xmlns:a16="http://schemas.microsoft.com/office/drawing/2014/main" id="{B5A22CAB-4BB7-4A44-A26E-DFFF18F3DA65}"/>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DD49E071-3815-324D-AFCC-D3B04F0EB1D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B04C1F9-9312-D84B-9736-4444AD5B70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27AC971C-A394-6448-A605-8721EFD764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CA4414AA-201B-7B40-8004-039B5D2D6A30}"/>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01FB66A-ABC9-7847-AE66-08264963A44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C991199-180C-384A-B342-B67D57B9B5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0D162718-FAF3-EB4F-A168-C31E6D30535E}"/>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1468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5" end="15"/>
                                            </p:txEl>
                                          </p:spTgt>
                                        </p:tgtEl>
                                        <p:attrNameLst>
                                          <p:attrName>style.visibility</p:attrName>
                                        </p:attrNameLst>
                                      </p:cBhvr>
                                      <p:to>
                                        <p:strVal val="visible"/>
                                      </p:to>
                                    </p:set>
                                    <p:animEffect transition="in" filter="fade">
                                      <p:cBhvr>
                                        <p:cTn id="50" dur="500"/>
                                        <p:tgtEl>
                                          <p:spTgt spid="3">
                                            <p:txEl>
                                              <p:pRg st="15" end="1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7" end="17"/>
                                            </p:txEl>
                                          </p:spTgt>
                                        </p:tgtEl>
                                        <p:attrNameLst>
                                          <p:attrName>style.visibility</p:attrName>
                                        </p:attrNameLst>
                                      </p:cBhvr>
                                      <p:to>
                                        <p:strVal val="visible"/>
                                      </p:to>
                                    </p:set>
                                    <p:animEffect transition="in" filter="fade">
                                      <p:cBhvr>
                                        <p:cTn id="55" dur="500"/>
                                        <p:tgtEl>
                                          <p:spTgt spid="3">
                                            <p:txEl>
                                              <p:pRg st="17" end="17"/>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8" end="18"/>
                                            </p:txEl>
                                          </p:spTgt>
                                        </p:tgtEl>
                                        <p:attrNameLst>
                                          <p:attrName>style.visibility</p:attrName>
                                        </p:attrNameLst>
                                      </p:cBhvr>
                                      <p:to>
                                        <p:strVal val="visible"/>
                                      </p:to>
                                    </p:set>
                                    <p:animEffect transition="in" filter="fade">
                                      <p:cBhvr>
                                        <p:cTn id="58" dur="500"/>
                                        <p:tgtEl>
                                          <p:spTgt spid="3">
                                            <p:txEl>
                                              <p:pRg st="18" end="1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9" end="19"/>
                                            </p:txEl>
                                          </p:spTgt>
                                        </p:tgtEl>
                                        <p:attrNameLst>
                                          <p:attrName>style.visibility</p:attrName>
                                        </p:attrNameLst>
                                      </p:cBhvr>
                                      <p:to>
                                        <p:strVal val="visible"/>
                                      </p:to>
                                    </p:set>
                                    <p:animEffect transition="in" filter="fade">
                                      <p:cBhvr>
                                        <p:cTn id="61" dur="500"/>
                                        <p:tgtEl>
                                          <p:spTgt spid="3">
                                            <p:txEl>
                                              <p:pRg st="19" end="19"/>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par>
                                <p:cTn id="67" presetID="10" presetClass="entr" presetSubtype="0" fill="hold"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Scaling performance</a:t>
            </a:r>
            <a:endParaRPr lang="en-US" sz="4400" spc="0">
              <a:solidFill>
                <a:schemeClr val="accent2"/>
              </a:solidFill>
            </a:endParaRPr>
          </a:p>
        </p:txBody>
      </p:sp>
    </p:spTree>
    <p:extLst>
      <p:ext uri="{BB962C8B-B14F-4D97-AF65-F5344CB8AC3E}">
        <p14:creationId xmlns:p14="http://schemas.microsoft.com/office/powerpoint/2010/main" val="404999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Performance</a:t>
            </a:r>
          </a:p>
        </p:txBody>
      </p:sp>
      <p:sp>
        <p:nvSpPr>
          <p:cNvPr id="3" name="TextBox 2">
            <a:extLst>
              <a:ext uri="{FF2B5EF4-FFF2-40B4-BE49-F238E27FC236}">
                <a16:creationId xmlns:a16="http://schemas.microsoft.com/office/drawing/2014/main" id="{A2195639-101B-FD41-AACC-B4E58A5C3234}"/>
              </a:ext>
            </a:extLst>
          </p:cNvPr>
          <p:cNvSpPr txBox="1"/>
          <p:nvPr/>
        </p:nvSpPr>
        <p:spPr>
          <a:xfrm>
            <a:off x="1759299" y="2598104"/>
            <a:ext cx="2274117" cy="1415772"/>
          </a:xfrm>
          <a:prstGeom prst="rect">
            <a:avLst/>
          </a:prstGeom>
          <a:solidFill>
            <a:schemeClr val="accent5"/>
          </a:solidFill>
        </p:spPr>
        <p:txBody>
          <a:bodyPr wrap="square" lIns="91440" tIns="91440" rIns="91440" bIns="91440" rtlCol="0" anchor="ctr">
            <a:spAutoFit/>
          </a:bodyPr>
          <a:lstStyle/>
          <a:p>
            <a:pPr algn="ctr"/>
            <a:endParaRPr lang="en-US" sz="2000">
              <a:solidFill>
                <a:schemeClr val="accent1"/>
              </a:solidFill>
              <a:latin typeface="+mj-lt"/>
            </a:endParaRPr>
          </a:p>
          <a:p>
            <a:pPr algn="ctr"/>
            <a:r>
              <a:rPr lang="en-US" sz="2000">
                <a:solidFill>
                  <a:schemeClr val="accent1"/>
                </a:solidFill>
                <a:latin typeface="+mj-lt"/>
              </a:rPr>
              <a:t>Intelligent Query Processing</a:t>
            </a:r>
          </a:p>
          <a:p>
            <a:pPr algn="ctr"/>
            <a:endParaRPr lang="en-US" sz="2000">
              <a:solidFill>
                <a:schemeClr val="accent1"/>
              </a:solidFill>
              <a:latin typeface="+mj-lt"/>
            </a:endParaRPr>
          </a:p>
        </p:txBody>
      </p:sp>
      <p:sp>
        <p:nvSpPr>
          <p:cNvPr id="7" name="TextBox 6">
            <a:extLst>
              <a:ext uri="{FF2B5EF4-FFF2-40B4-BE49-F238E27FC236}">
                <a16:creationId xmlns:a16="http://schemas.microsoft.com/office/drawing/2014/main" id="{9231DA21-AD0C-ED47-B2C2-7A460D66C99A}"/>
              </a:ext>
            </a:extLst>
          </p:cNvPr>
          <p:cNvSpPr txBox="1"/>
          <p:nvPr/>
        </p:nvSpPr>
        <p:spPr>
          <a:xfrm>
            <a:off x="4962010" y="2598104"/>
            <a:ext cx="2274117" cy="1415772"/>
          </a:xfrm>
          <a:prstGeom prst="rect">
            <a:avLst/>
          </a:prstGeom>
          <a:solidFill>
            <a:schemeClr val="accent5"/>
          </a:solidFill>
        </p:spPr>
        <p:txBody>
          <a:bodyPr wrap="square" lIns="91440" tIns="91440" rIns="91440" bIns="91440" rtlCol="0" anchor="ctr">
            <a:spAutoFit/>
          </a:bodyPr>
          <a:lstStyle/>
          <a:p>
            <a:pPr algn="ctr"/>
            <a:endParaRPr lang="en-US" sz="2000">
              <a:solidFill>
                <a:schemeClr val="accent1"/>
              </a:solidFill>
              <a:latin typeface="+mj-lt"/>
            </a:endParaRPr>
          </a:p>
          <a:p>
            <a:pPr algn="ctr"/>
            <a:r>
              <a:rPr lang="en-US" sz="2000">
                <a:solidFill>
                  <a:schemeClr val="accent1"/>
                </a:solidFill>
                <a:latin typeface="+mj-lt"/>
              </a:rPr>
              <a:t>Automatic Plan Correction</a:t>
            </a:r>
          </a:p>
          <a:p>
            <a:pPr algn="ctr"/>
            <a:endParaRPr lang="en-US" sz="2000">
              <a:solidFill>
                <a:schemeClr val="accent1"/>
              </a:solidFill>
              <a:latin typeface="+mj-lt"/>
            </a:endParaRPr>
          </a:p>
        </p:txBody>
      </p:sp>
      <p:sp>
        <p:nvSpPr>
          <p:cNvPr id="20" name="TextBox 19">
            <a:extLst>
              <a:ext uri="{FF2B5EF4-FFF2-40B4-BE49-F238E27FC236}">
                <a16:creationId xmlns:a16="http://schemas.microsoft.com/office/drawing/2014/main" id="{A990F7AC-FBEC-824B-AFDC-20AD7992399D}"/>
              </a:ext>
            </a:extLst>
          </p:cNvPr>
          <p:cNvSpPr txBox="1"/>
          <p:nvPr/>
        </p:nvSpPr>
        <p:spPr>
          <a:xfrm>
            <a:off x="8164722" y="2598104"/>
            <a:ext cx="2274117" cy="1415772"/>
          </a:xfrm>
          <a:prstGeom prst="rect">
            <a:avLst/>
          </a:prstGeom>
          <a:solidFill>
            <a:schemeClr val="accent5"/>
          </a:solidFill>
        </p:spPr>
        <p:txBody>
          <a:bodyPr wrap="square" lIns="91440" tIns="91440" rIns="91440" bIns="91440" rtlCol="0" anchor="ctr">
            <a:spAutoFit/>
          </a:bodyPr>
          <a:lstStyle/>
          <a:p>
            <a:pPr algn="ctr"/>
            <a:endParaRPr lang="en-US" sz="2000">
              <a:solidFill>
                <a:schemeClr val="accent1"/>
              </a:solidFill>
              <a:latin typeface="+mj-lt"/>
            </a:endParaRPr>
          </a:p>
          <a:p>
            <a:pPr algn="ctr"/>
            <a:r>
              <a:rPr lang="en-US" sz="2000">
                <a:solidFill>
                  <a:schemeClr val="accent1"/>
                </a:solidFill>
                <a:latin typeface="+mj-lt"/>
              </a:rPr>
              <a:t>Automatic </a:t>
            </a:r>
            <a:br>
              <a:rPr lang="en-US" sz="2000">
                <a:solidFill>
                  <a:schemeClr val="accent1"/>
                </a:solidFill>
                <a:latin typeface="+mj-lt"/>
              </a:rPr>
            </a:br>
            <a:r>
              <a:rPr lang="en-US" sz="2000">
                <a:solidFill>
                  <a:schemeClr val="accent1"/>
                </a:solidFill>
                <a:latin typeface="+mj-lt"/>
              </a:rPr>
              <a:t>Tuning</a:t>
            </a:r>
          </a:p>
          <a:p>
            <a:pPr algn="ctr"/>
            <a:endParaRPr lang="en-US" sz="2000">
              <a:solidFill>
                <a:schemeClr val="accent1"/>
              </a:solidFill>
              <a:latin typeface="+mj-lt"/>
            </a:endParaRPr>
          </a:p>
        </p:txBody>
      </p:sp>
      <p:grpSp>
        <p:nvGrpSpPr>
          <p:cNvPr id="21" name="Group 20">
            <a:extLst>
              <a:ext uri="{FF2B5EF4-FFF2-40B4-BE49-F238E27FC236}">
                <a16:creationId xmlns:a16="http://schemas.microsoft.com/office/drawing/2014/main" id="{FBC74DDC-A56A-154D-8A11-1CED458DD5FB}"/>
              </a:ext>
            </a:extLst>
          </p:cNvPr>
          <p:cNvGrpSpPr/>
          <p:nvPr/>
        </p:nvGrpSpPr>
        <p:grpSpPr>
          <a:xfrm>
            <a:off x="0" y="6215635"/>
            <a:ext cx="11444140" cy="322080"/>
            <a:chOff x="0" y="6215635"/>
            <a:chExt cx="11444140" cy="322080"/>
          </a:xfrm>
        </p:grpSpPr>
        <p:grpSp>
          <p:nvGrpSpPr>
            <p:cNvPr id="22" name="Group 21">
              <a:extLst>
                <a:ext uri="{FF2B5EF4-FFF2-40B4-BE49-F238E27FC236}">
                  <a16:creationId xmlns:a16="http://schemas.microsoft.com/office/drawing/2014/main" id="{F5BD487D-90EE-1E4D-8AEF-21F2A3286DC2}"/>
                </a:ext>
              </a:extLst>
            </p:cNvPr>
            <p:cNvGrpSpPr/>
            <p:nvPr/>
          </p:nvGrpSpPr>
          <p:grpSpPr>
            <a:xfrm>
              <a:off x="662352" y="6399215"/>
              <a:ext cx="10356966" cy="138500"/>
              <a:chOff x="662352" y="6316085"/>
              <a:chExt cx="10356966" cy="138500"/>
            </a:xfrm>
          </p:grpSpPr>
          <p:sp>
            <p:nvSpPr>
              <p:cNvPr id="31" name="TextBox 30">
                <a:extLst>
                  <a:ext uri="{FF2B5EF4-FFF2-40B4-BE49-F238E27FC236}">
                    <a16:creationId xmlns:a16="http://schemas.microsoft.com/office/drawing/2014/main" id="{01F4D0A9-C3D9-084E-85F3-DB4A7D33DDC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2" name="TextBox 31">
                <a:extLst>
                  <a:ext uri="{FF2B5EF4-FFF2-40B4-BE49-F238E27FC236}">
                    <a16:creationId xmlns:a16="http://schemas.microsoft.com/office/drawing/2014/main" id="{9D26F531-5031-0345-B7D4-8CB6DEBD8AB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3" name="TextBox 32">
                <a:extLst>
                  <a:ext uri="{FF2B5EF4-FFF2-40B4-BE49-F238E27FC236}">
                    <a16:creationId xmlns:a16="http://schemas.microsoft.com/office/drawing/2014/main" id="{469EEE26-6EC8-FC4B-A756-E5C0A5BD71A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4" name="TextBox 33">
                <a:extLst>
                  <a:ext uri="{FF2B5EF4-FFF2-40B4-BE49-F238E27FC236}">
                    <a16:creationId xmlns:a16="http://schemas.microsoft.com/office/drawing/2014/main" id="{4DBBBA69-6872-4F40-8F5E-A5ECDBC132B1}"/>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5" name="TextBox 34">
                <a:extLst>
                  <a:ext uri="{FF2B5EF4-FFF2-40B4-BE49-F238E27FC236}">
                    <a16:creationId xmlns:a16="http://schemas.microsoft.com/office/drawing/2014/main" id="{9D7813D1-8FC1-8A4D-AEF3-5D33546EB862}"/>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accent1"/>
                    </a:solidFill>
                  </a:defRPr>
                </a:lvl1pPr>
              </a:lstStyle>
              <a:p>
                <a:r>
                  <a:rPr lang="en-US"/>
                  <a:t>Intelligent performance</a:t>
                </a:r>
              </a:p>
            </p:txBody>
          </p:sp>
          <p:sp>
            <p:nvSpPr>
              <p:cNvPr id="36" name="TextBox 35">
                <a:extLst>
                  <a:ext uri="{FF2B5EF4-FFF2-40B4-BE49-F238E27FC236}">
                    <a16:creationId xmlns:a16="http://schemas.microsoft.com/office/drawing/2014/main" id="{E35E4FEA-1DE2-7043-9866-1130EF6F7CB9}"/>
                  </a:ext>
                </a:extLst>
              </p:cNvPr>
              <p:cNvSpPr txBox="1"/>
              <p:nvPr/>
            </p:nvSpPr>
            <p:spPr>
              <a:xfrm>
                <a:off x="7760406" y="6316085"/>
                <a:ext cx="1314645"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Accelerating and tuning</a:t>
                </a:r>
              </a:p>
            </p:txBody>
          </p:sp>
        </p:grpSp>
        <p:grpSp>
          <p:nvGrpSpPr>
            <p:cNvPr id="23" name="Group 22">
              <a:extLst>
                <a:ext uri="{FF2B5EF4-FFF2-40B4-BE49-F238E27FC236}">
                  <a16:creationId xmlns:a16="http://schemas.microsoft.com/office/drawing/2014/main" id="{831A7676-7568-9D46-9CD9-D69AA61E2D06}"/>
                </a:ext>
              </a:extLst>
            </p:cNvPr>
            <p:cNvGrpSpPr/>
            <p:nvPr/>
          </p:nvGrpSpPr>
          <p:grpSpPr>
            <a:xfrm>
              <a:off x="0" y="6215635"/>
              <a:ext cx="11444140" cy="131976"/>
              <a:chOff x="0" y="6058468"/>
              <a:chExt cx="11444140" cy="131976"/>
            </a:xfrm>
          </p:grpSpPr>
          <p:cxnSp>
            <p:nvCxnSpPr>
              <p:cNvPr id="24" name="Straight Arrow Connector 23">
                <a:extLst>
                  <a:ext uri="{FF2B5EF4-FFF2-40B4-BE49-F238E27FC236}">
                    <a16:creationId xmlns:a16="http://schemas.microsoft.com/office/drawing/2014/main" id="{8128118D-675A-3F47-95EA-918C29BE08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D30AB44-3235-324E-B30E-3D55DDDD9FE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FEADEAC0-A420-6E43-B9EC-F5229790E8D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F065E515-8EB8-2F4D-BA3A-F3070617E26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8" name="Oval 27">
                <a:extLst>
                  <a:ext uri="{FF2B5EF4-FFF2-40B4-BE49-F238E27FC236}">
                    <a16:creationId xmlns:a16="http://schemas.microsoft.com/office/drawing/2014/main" id="{AC3A4D82-DA96-9F45-9504-B4155FCB3A6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9" name="Oval 28">
                <a:extLst>
                  <a:ext uri="{FF2B5EF4-FFF2-40B4-BE49-F238E27FC236}">
                    <a16:creationId xmlns:a16="http://schemas.microsoft.com/office/drawing/2014/main" id="{02998CD4-A0A4-974B-B846-5D4DF33D8E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33F0013-AE1D-0648-9D34-F820AE2FBEF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1614226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Query Processing</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716" y="1189931"/>
            <a:ext cx="4410004" cy="2708434"/>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Built into the Query Processor</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 to different workloads to </a:t>
            </a:r>
            <a:r>
              <a:rPr lang="en-US" sz="2000" b="1">
                <a:solidFill>
                  <a:schemeClr val="tx1"/>
                </a:solidFill>
                <a:latin typeface="+mn-lt"/>
              </a:rPr>
              <a:t>improve performance with no code changes</a:t>
            </a:r>
          </a:p>
          <a:p>
            <a:pPr marL="246063" indent="-246063">
              <a:buClr>
                <a:schemeClr val="accent1"/>
              </a:buClr>
              <a:buSzPct val="100000"/>
              <a:buFont typeface="Arial" panose="020B0604020202020204" pitchFamily="34" charset="0"/>
              <a:buChar char="•"/>
            </a:pPr>
            <a:r>
              <a:rPr lang="en-US" sz="2000">
                <a:solidFill>
                  <a:schemeClr val="tx1"/>
                </a:solidFill>
                <a:latin typeface="+mn-lt"/>
              </a:rPr>
              <a:t>Enabled through Database Compatibility Level</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Adaptive QP = </a:t>
            </a:r>
            <a:r>
              <a:rPr lang="en-US" sz="2000" err="1">
                <a:solidFill>
                  <a:schemeClr val="tx1"/>
                </a:solidFill>
                <a:latin typeface="+mn-lt"/>
              </a:rPr>
              <a:t>dbcompat</a:t>
            </a:r>
            <a:r>
              <a:rPr lang="en-US" sz="2000">
                <a:solidFill>
                  <a:schemeClr val="tx1"/>
                </a:solidFill>
                <a:latin typeface="+mn-lt"/>
              </a:rPr>
              <a:t> 140</a:t>
            </a:r>
          </a:p>
          <a:p>
            <a:pPr marL="246063" indent="-246063">
              <a:buClr>
                <a:schemeClr val="accent1"/>
              </a:buClr>
              <a:buSzPct val="100000"/>
              <a:buFont typeface="Arial" panose="020B0604020202020204" pitchFamily="34" charset="0"/>
              <a:buChar char="•"/>
            </a:pPr>
            <a:r>
              <a:rPr lang="en-US" sz="2000">
                <a:solidFill>
                  <a:schemeClr val="tx1"/>
                </a:solidFill>
                <a:latin typeface="+mn-lt"/>
              </a:rPr>
              <a:t>Bold = </a:t>
            </a:r>
            <a:r>
              <a:rPr lang="en-US" sz="2000" err="1">
                <a:solidFill>
                  <a:schemeClr val="tx1"/>
                </a:solidFill>
                <a:latin typeface="+mn-lt"/>
              </a:rPr>
              <a:t>dbcompat</a:t>
            </a:r>
            <a:r>
              <a:rPr lang="en-US" sz="2000">
                <a:solidFill>
                  <a:schemeClr val="tx1"/>
                </a:solidFill>
                <a:latin typeface="+mn-lt"/>
              </a:rPr>
              <a:t> 150</a:t>
            </a:r>
            <a:endParaRPr lang="en-US" sz="2000" baseline="30000">
              <a:solidFill>
                <a:schemeClr val="tx1"/>
              </a:solidFill>
              <a:latin typeface="+mn-lt"/>
            </a:endParaRPr>
          </a:p>
        </p:txBody>
      </p:sp>
      <p:sp useBgFill="1">
        <p:nvSpPr>
          <p:cNvPr id="4" name="Rectangle 3">
            <a:extLst>
              <a:ext uri="{FF2B5EF4-FFF2-40B4-BE49-F238E27FC236}">
                <a16:creationId xmlns:a16="http://schemas.microsoft.com/office/drawing/2014/main" id="{6EFCAA0A-B0FD-469E-BE3D-2F4735D31D9B}"/>
              </a:ext>
            </a:extLst>
          </p:cNvPr>
          <p:cNvSpPr/>
          <p:nvPr/>
        </p:nvSpPr>
        <p:spPr>
          <a:xfrm>
            <a:off x="8170608" y="1437603"/>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5" name="Rectangle 4">
            <a:extLst>
              <a:ext uri="{FF2B5EF4-FFF2-40B4-BE49-F238E27FC236}">
                <a16:creationId xmlns:a16="http://schemas.microsoft.com/office/drawing/2014/main" id="{39E6592D-293E-4F6C-8E29-418923271B41}"/>
              </a:ext>
            </a:extLst>
          </p:cNvPr>
          <p:cNvSpPr/>
          <p:nvPr/>
        </p:nvSpPr>
        <p:spPr>
          <a:xfrm>
            <a:off x="593381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QP</a:t>
            </a:r>
          </a:p>
        </p:txBody>
      </p:sp>
      <p:sp useBgFill="1">
        <p:nvSpPr>
          <p:cNvPr id="6" name="Rectangle 5">
            <a:extLst>
              <a:ext uri="{FF2B5EF4-FFF2-40B4-BE49-F238E27FC236}">
                <a16:creationId xmlns:a16="http://schemas.microsoft.com/office/drawing/2014/main" id="{7DB3D7BE-DE4B-4232-B419-382FAA3659FD}"/>
              </a:ext>
            </a:extLst>
          </p:cNvPr>
          <p:cNvSpPr/>
          <p:nvPr/>
        </p:nvSpPr>
        <p:spPr>
          <a:xfrm>
            <a:off x="5957095" y="4249747"/>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7" name="Rectangle 6">
            <a:extLst>
              <a:ext uri="{FF2B5EF4-FFF2-40B4-BE49-F238E27FC236}">
                <a16:creationId xmlns:a16="http://schemas.microsoft.com/office/drawing/2014/main" id="{E9CB42B5-1DCD-418B-8D38-70A8954CA3DF}"/>
              </a:ext>
            </a:extLst>
          </p:cNvPr>
          <p:cNvSpPr/>
          <p:nvPr/>
        </p:nvSpPr>
        <p:spPr>
          <a:xfrm>
            <a:off x="8798470"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Row Mode</a:t>
            </a:r>
          </a:p>
        </p:txBody>
      </p:sp>
      <p:sp useBgFill="1">
        <p:nvSpPr>
          <p:cNvPr id="8" name="Rectangle 7">
            <a:extLst>
              <a:ext uri="{FF2B5EF4-FFF2-40B4-BE49-F238E27FC236}">
                <a16:creationId xmlns:a16="http://schemas.microsoft.com/office/drawing/2014/main" id="{89D1DF80-EF36-4279-B454-AB6D46C19FEA}"/>
              </a:ext>
            </a:extLst>
          </p:cNvPr>
          <p:cNvSpPr/>
          <p:nvPr/>
        </p:nvSpPr>
        <p:spPr>
          <a:xfrm>
            <a:off x="7658471"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9" name="Rectangle 8">
            <a:extLst>
              <a:ext uri="{FF2B5EF4-FFF2-40B4-BE49-F238E27FC236}">
                <a16:creationId xmlns:a16="http://schemas.microsoft.com/office/drawing/2014/main" id="{4D30EFB2-2FEE-449F-BECB-9820A6AAF603}"/>
              </a:ext>
            </a:extLst>
          </p:cNvPr>
          <p:cNvSpPr/>
          <p:nvPr/>
        </p:nvSpPr>
        <p:spPr>
          <a:xfrm>
            <a:off x="708007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10" name="Rectangle 9">
            <a:extLst>
              <a:ext uri="{FF2B5EF4-FFF2-40B4-BE49-F238E27FC236}">
                <a16:creationId xmlns:a16="http://schemas.microsoft.com/office/drawing/2014/main" id="{2D7AD2BE-C3A7-43DC-992D-0B8593DE42EE}"/>
              </a:ext>
            </a:extLst>
          </p:cNvPr>
          <p:cNvSpPr/>
          <p:nvPr/>
        </p:nvSpPr>
        <p:spPr>
          <a:xfrm>
            <a:off x="937259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QP</a:t>
            </a:r>
          </a:p>
        </p:txBody>
      </p:sp>
      <p:sp useBgFill="1">
        <p:nvSpPr>
          <p:cNvPr id="11" name="Rectangle 10">
            <a:extLst>
              <a:ext uri="{FF2B5EF4-FFF2-40B4-BE49-F238E27FC236}">
                <a16:creationId xmlns:a16="http://schemas.microsoft.com/office/drawing/2014/main" id="{CD5538D2-8573-4616-8DD7-C9FF0B176392}"/>
              </a:ext>
            </a:extLst>
          </p:cNvPr>
          <p:cNvSpPr/>
          <p:nvPr/>
        </p:nvSpPr>
        <p:spPr>
          <a:xfrm>
            <a:off x="5957094" y="3305746"/>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12" name="Rectangle 11">
            <a:extLst>
              <a:ext uri="{FF2B5EF4-FFF2-40B4-BE49-F238E27FC236}">
                <a16:creationId xmlns:a16="http://schemas.microsoft.com/office/drawing/2014/main" id="{BC52DCB7-D7C8-4812-B7B7-BB6E5D892DF2}"/>
              </a:ext>
            </a:extLst>
          </p:cNvPr>
          <p:cNvSpPr/>
          <p:nvPr/>
        </p:nvSpPr>
        <p:spPr>
          <a:xfrm>
            <a:off x="709350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13" name="Rectangle 12">
            <a:extLst>
              <a:ext uri="{FF2B5EF4-FFF2-40B4-BE49-F238E27FC236}">
                <a16:creationId xmlns:a16="http://schemas.microsoft.com/office/drawing/2014/main" id="{6A51658F-968F-4D65-A037-819C7AE536D4}"/>
              </a:ext>
            </a:extLst>
          </p:cNvPr>
          <p:cNvSpPr/>
          <p:nvPr/>
        </p:nvSpPr>
        <p:spPr>
          <a:xfrm>
            <a:off x="822991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14" name="Rectangle 13">
            <a:extLst>
              <a:ext uri="{FF2B5EF4-FFF2-40B4-BE49-F238E27FC236}">
                <a16:creationId xmlns:a16="http://schemas.microsoft.com/office/drawing/2014/main" id="{80B87577-E75C-4A7D-98D9-2F03EA7C567C}"/>
              </a:ext>
            </a:extLst>
          </p:cNvPr>
          <p:cNvSpPr/>
          <p:nvPr/>
        </p:nvSpPr>
        <p:spPr>
          <a:xfrm>
            <a:off x="9366323" y="3306813"/>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15" name="Rectangle 14">
            <a:extLst>
              <a:ext uri="{FF2B5EF4-FFF2-40B4-BE49-F238E27FC236}">
                <a16:creationId xmlns:a16="http://schemas.microsoft.com/office/drawing/2014/main" id="{DCEAB8E8-DB49-4378-A051-6C84BCFA1DAC}"/>
              </a:ext>
            </a:extLst>
          </p:cNvPr>
          <p:cNvSpPr/>
          <p:nvPr/>
        </p:nvSpPr>
        <p:spPr>
          <a:xfrm>
            <a:off x="822633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for Row Store</a:t>
            </a:r>
          </a:p>
        </p:txBody>
      </p:sp>
      <p:cxnSp>
        <p:nvCxnSpPr>
          <p:cNvPr id="16" name="Straight Connector 15">
            <a:extLst>
              <a:ext uri="{FF2B5EF4-FFF2-40B4-BE49-F238E27FC236}">
                <a16:creationId xmlns:a16="http://schemas.microsoft.com/office/drawing/2014/main" id="{AF368222-2B82-4764-B184-A296217ECA5A}"/>
              </a:ext>
            </a:extLst>
          </p:cNvPr>
          <p:cNvCxnSpPr>
            <a:cxnSpLocks/>
            <a:stCxn id="10" idx="2"/>
            <a:endCxn id="14" idx="0"/>
          </p:cNvCxnSpPr>
          <p:nvPr/>
        </p:nvCxnSpPr>
        <p:spPr>
          <a:xfrm flipH="1">
            <a:off x="9917860" y="2852479"/>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1B9354E-62B1-4891-AE17-7BBE816446B2}"/>
              </a:ext>
            </a:extLst>
          </p:cNvPr>
          <p:cNvCxnSpPr>
            <a:cxnSpLocks/>
            <a:stCxn id="5" idx="2"/>
            <a:endCxn id="12" idx="0"/>
          </p:cNvCxnSpPr>
          <p:nvPr/>
        </p:nvCxnSpPr>
        <p:spPr>
          <a:xfrm rot="16200000" flipH="1">
            <a:off x="6820119" y="2511441"/>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83655E9D-806A-430E-B31F-FD7626465872}"/>
              </a:ext>
            </a:extLst>
          </p:cNvPr>
          <p:cNvCxnSpPr>
            <a:cxnSpLocks/>
            <a:stCxn id="5" idx="2"/>
            <a:endCxn id="13" idx="0"/>
          </p:cNvCxnSpPr>
          <p:nvPr/>
        </p:nvCxnSpPr>
        <p:spPr>
          <a:xfrm rot="16200000" flipH="1">
            <a:off x="7388324" y="1943236"/>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322970-C23D-42FD-81D5-0CFE326E056A}"/>
              </a:ext>
            </a:extLst>
          </p:cNvPr>
          <p:cNvCxnSpPr>
            <a:cxnSpLocks/>
            <a:stCxn id="5" idx="2"/>
            <a:endCxn id="11" idx="0"/>
          </p:cNvCxnSpPr>
          <p:nvPr/>
        </p:nvCxnSpPr>
        <p:spPr>
          <a:xfrm>
            <a:off x="6479081" y="2852479"/>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120E85C-7958-4809-BBDE-B4FE4A4998D5}"/>
              </a:ext>
            </a:extLst>
          </p:cNvPr>
          <p:cNvCxnSpPr>
            <a:cxnSpLocks/>
            <a:stCxn id="13" idx="2"/>
            <a:endCxn id="8" idx="0"/>
          </p:cNvCxnSpPr>
          <p:nvPr/>
        </p:nvCxnSpPr>
        <p:spPr>
          <a:xfrm rot="5400000">
            <a:off x="8238286" y="3736132"/>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25F45CD-11BC-4F1A-8D66-C3BEB91983D7}"/>
              </a:ext>
            </a:extLst>
          </p:cNvPr>
          <p:cNvCxnSpPr>
            <a:cxnSpLocks/>
            <a:stCxn id="7" idx="0"/>
            <a:endCxn id="13" idx="2"/>
          </p:cNvCxnSpPr>
          <p:nvPr/>
        </p:nvCxnSpPr>
        <p:spPr>
          <a:xfrm rot="16200000" flipV="1">
            <a:off x="8808285" y="3741163"/>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ECB2B3-D68B-4D1B-B87B-1CC8C8FC2DA9}"/>
              </a:ext>
            </a:extLst>
          </p:cNvPr>
          <p:cNvCxnSpPr>
            <a:cxnSpLocks/>
            <a:stCxn id="11" idx="2"/>
            <a:endCxn id="6" idx="0"/>
          </p:cNvCxnSpPr>
          <p:nvPr/>
        </p:nvCxnSpPr>
        <p:spPr>
          <a:xfrm>
            <a:off x="6479081" y="3796480"/>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553776E-6517-43E8-BD6D-4A49804DF6FC}"/>
              </a:ext>
            </a:extLst>
          </p:cNvPr>
          <p:cNvCxnSpPr>
            <a:cxnSpLocks/>
            <a:stCxn id="5" idx="0"/>
            <a:endCxn id="27" idx="0"/>
          </p:cNvCxnSpPr>
          <p:nvPr/>
        </p:nvCxnSpPr>
        <p:spPr>
          <a:xfrm rot="5400000" flipH="1" flipV="1">
            <a:off x="8771600" y="-29578"/>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1291E22-4DBB-4D19-830D-4CBB186891A5}"/>
              </a:ext>
            </a:extLst>
          </p:cNvPr>
          <p:cNvCxnSpPr>
            <a:cxnSpLocks/>
            <a:stCxn id="9" idx="0"/>
            <a:endCxn id="4" idx="2"/>
          </p:cNvCxnSpPr>
          <p:nvPr/>
        </p:nvCxnSpPr>
        <p:spPr>
          <a:xfrm rot="5400000" flipH="1" flipV="1">
            <a:off x="7971305" y="1462647"/>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26E57EB-094F-4F17-ADC3-67AA0673CA10}"/>
              </a:ext>
            </a:extLst>
          </p:cNvPr>
          <p:cNvCxnSpPr>
            <a:cxnSpLocks/>
            <a:stCxn id="15" idx="0"/>
            <a:endCxn id="4" idx="2"/>
          </p:cNvCxnSpPr>
          <p:nvPr/>
        </p:nvCxnSpPr>
        <p:spPr>
          <a:xfrm rot="16200000" flipV="1">
            <a:off x="8544436" y="2035775"/>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F2187DF-35DA-4668-B088-78B1D8EBF7DB}"/>
              </a:ext>
            </a:extLst>
          </p:cNvPr>
          <p:cNvCxnSpPr>
            <a:cxnSpLocks/>
            <a:stCxn id="10" idx="0"/>
            <a:endCxn id="4" idx="2"/>
          </p:cNvCxnSpPr>
          <p:nvPr/>
        </p:nvCxnSpPr>
        <p:spPr>
          <a:xfrm rot="16200000" flipV="1">
            <a:off x="9117566" y="1462645"/>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615D68C5-72BC-4AC4-9F7E-2072719A2CD2}"/>
              </a:ext>
            </a:extLst>
          </p:cNvPr>
          <p:cNvSpPr/>
          <p:nvPr/>
        </p:nvSpPr>
        <p:spPr>
          <a:xfrm>
            <a:off x="10518851"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Scalar UDF inlining</a:t>
            </a:r>
          </a:p>
        </p:txBody>
      </p:sp>
      <p:sp>
        <p:nvSpPr>
          <p:cNvPr id="28" name="TextBox 27">
            <a:extLst>
              <a:ext uri="{FF2B5EF4-FFF2-40B4-BE49-F238E27FC236}">
                <a16:creationId xmlns:a16="http://schemas.microsoft.com/office/drawing/2014/main" id="{98448AC1-C98A-489E-B75A-E505948B3432}"/>
              </a:ext>
            </a:extLst>
          </p:cNvPr>
          <p:cNvSpPr txBox="1"/>
          <p:nvPr/>
        </p:nvSpPr>
        <p:spPr>
          <a:xfrm>
            <a:off x="585315" y="5177579"/>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1</a:t>
            </a:r>
            <a:r>
              <a:rPr kumimoji="0" lang="en-US" sz="1000" b="0" i="0" u="none" strike="noStrike" kern="1200" cap="none" spc="0" normalizeH="0" baseline="0" noProof="0">
                <a:ln>
                  <a:noFill/>
                </a:ln>
                <a:solidFill>
                  <a:schemeClr val="accent4"/>
                </a:solidFill>
                <a:effectLst/>
                <a:uLnTx/>
                <a:uFillTx/>
                <a:latin typeface="Segoe UI"/>
                <a:ea typeface="+mn-ea"/>
                <a:cs typeface="+mn-cs"/>
              </a:rPr>
              <a:t>Approximate Count Distinct does not require </a:t>
            </a:r>
            <a:r>
              <a:rPr kumimoji="0" lang="en-US" sz="1000" b="0" i="0" u="none" strike="noStrike" kern="1200" cap="none" spc="0" normalizeH="0" baseline="0" noProof="0" err="1">
                <a:ln>
                  <a:noFill/>
                </a:ln>
                <a:solidFill>
                  <a:schemeClr val="accent4"/>
                </a:solidFill>
                <a:effectLst/>
                <a:uLnTx/>
                <a:uFillTx/>
                <a:latin typeface="Segoe UI"/>
                <a:ea typeface="+mn-ea"/>
                <a:cs typeface="+mn-cs"/>
              </a:rPr>
              <a:t>dbcompat</a:t>
            </a:r>
            <a:r>
              <a:rPr kumimoji="0" lang="en-US" sz="1000" b="0" i="0" u="none" strike="noStrike" kern="1200" cap="none" spc="0" normalizeH="0" baseline="0" noProof="0">
                <a:ln>
                  <a:noFill/>
                </a:ln>
                <a:solidFill>
                  <a:schemeClr val="accent4"/>
                </a:solidFill>
                <a:effectLst/>
                <a:uLnTx/>
                <a:uFillTx/>
                <a:latin typeface="Segoe UI"/>
                <a:ea typeface="+mn-ea"/>
                <a:cs typeface="+mn-cs"/>
              </a:rPr>
              <a:t> level</a:t>
            </a:r>
          </a:p>
        </p:txBody>
      </p:sp>
      <p:sp>
        <p:nvSpPr>
          <p:cNvPr id="29" name="TextBox 28">
            <a:extLst>
              <a:ext uri="{FF2B5EF4-FFF2-40B4-BE49-F238E27FC236}">
                <a16:creationId xmlns:a16="http://schemas.microsoft.com/office/drawing/2014/main" id="{FA8E8322-F72E-4D99-8348-EB3C96FBC832}"/>
              </a:ext>
            </a:extLst>
          </p:cNvPr>
          <p:cNvSpPr txBox="1"/>
          <p:nvPr/>
        </p:nvSpPr>
        <p:spPr>
          <a:xfrm>
            <a:off x="11410570" y="2386131"/>
            <a:ext cx="137858" cy="10259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2</a:t>
            </a:r>
          </a:p>
        </p:txBody>
      </p:sp>
      <p:sp>
        <p:nvSpPr>
          <p:cNvPr id="32" name="TextBox 31">
            <a:extLst>
              <a:ext uri="{FF2B5EF4-FFF2-40B4-BE49-F238E27FC236}">
                <a16:creationId xmlns:a16="http://schemas.microsoft.com/office/drawing/2014/main" id="{514871F0-F3C1-421F-8A1A-886D7D08A208}"/>
              </a:ext>
            </a:extLst>
          </p:cNvPr>
          <p:cNvSpPr txBox="1"/>
          <p:nvPr/>
        </p:nvSpPr>
        <p:spPr>
          <a:xfrm>
            <a:off x="608597" y="5377284"/>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2</a:t>
            </a:r>
            <a:r>
              <a:rPr kumimoji="0" lang="en-US" sz="1000" b="0" i="0" u="none" strike="noStrike" kern="1200" cap="none" spc="0" normalizeH="0" baseline="0" noProof="0">
                <a:ln>
                  <a:noFill/>
                </a:ln>
                <a:solidFill>
                  <a:schemeClr val="accent4"/>
                </a:solidFill>
                <a:effectLst/>
                <a:uLnTx/>
                <a:uFillTx/>
                <a:latin typeface="Segoe UI"/>
                <a:ea typeface="+mn-ea"/>
                <a:cs typeface="+mn-cs"/>
              </a:rPr>
              <a:t>Not currently available with Azure SQL Database</a:t>
            </a:r>
          </a:p>
        </p:txBody>
      </p:sp>
      <p:sp>
        <p:nvSpPr>
          <p:cNvPr id="30" name="TextBox 29">
            <a:extLst>
              <a:ext uri="{FF2B5EF4-FFF2-40B4-BE49-F238E27FC236}">
                <a16:creationId xmlns:a16="http://schemas.microsoft.com/office/drawing/2014/main" id="{13B0C414-7809-4274-94DA-BCD4993C9F35}"/>
              </a:ext>
            </a:extLst>
          </p:cNvPr>
          <p:cNvSpPr txBox="1"/>
          <p:nvPr/>
        </p:nvSpPr>
        <p:spPr>
          <a:xfrm>
            <a:off x="10328992" y="3405163"/>
            <a:ext cx="46488" cy="10259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1</a:t>
            </a:r>
          </a:p>
        </p:txBody>
      </p:sp>
      <p:grpSp>
        <p:nvGrpSpPr>
          <p:cNvPr id="46" name="Group 45">
            <a:extLst>
              <a:ext uri="{FF2B5EF4-FFF2-40B4-BE49-F238E27FC236}">
                <a16:creationId xmlns:a16="http://schemas.microsoft.com/office/drawing/2014/main" id="{5F3A9D46-A0D5-544F-9CFA-25FAE5B8765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D9822B64-64E8-A548-BF90-757C37ABBFD3}"/>
                </a:ext>
              </a:extLst>
            </p:cNvPr>
            <p:cNvGrpSpPr/>
            <p:nvPr/>
          </p:nvGrpSpPr>
          <p:grpSpPr>
            <a:xfrm>
              <a:off x="662352" y="6399215"/>
              <a:ext cx="10356966" cy="138500"/>
              <a:chOff x="662352" y="6316085"/>
              <a:chExt cx="10356966" cy="138500"/>
            </a:xfrm>
          </p:grpSpPr>
          <p:sp>
            <p:nvSpPr>
              <p:cNvPr id="70" name="TextBox 69">
                <a:extLst>
                  <a:ext uri="{FF2B5EF4-FFF2-40B4-BE49-F238E27FC236}">
                    <a16:creationId xmlns:a16="http://schemas.microsoft.com/office/drawing/2014/main" id="{27F24097-1B80-DB4A-A840-F84C271F275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1" name="TextBox 70">
                <a:extLst>
                  <a:ext uri="{FF2B5EF4-FFF2-40B4-BE49-F238E27FC236}">
                    <a16:creationId xmlns:a16="http://schemas.microsoft.com/office/drawing/2014/main" id="{C6A20528-37B4-5E43-837D-B93FA43A123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2" name="TextBox 71">
                <a:extLst>
                  <a:ext uri="{FF2B5EF4-FFF2-40B4-BE49-F238E27FC236}">
                    <a16:creationId xmlns:a16="http://schemas.microsoft.com/office/drawing/2014/main" id="{78C4B32A-4D00-0F4B-B74D-39006E53D79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3" name="TextBox 72">
                <a:extLst>
                  <a:ext uri="{FF2B5EF4-FFF2-40B4-BE49-F238E27FC236}">
                    <a16:creationId xmlns:a16="http://schemas.microsoft.com/office/drawing/2014/main" id="{60A0A761-D8DE-7944-A26F-2E99074B453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4" name="TextBox 73">
                <a:extLst>
                  <a:ext uri="{FF2B5EF4-FFF2-40B4-BE49-F238E27FC236}">
                    <a16:creationId xmlns:a16="http://schemas.microsoft.com/office/drawing/2014/main" id="{568602C9-62FC-234C-A47F-9B19A9D7364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5" name="TextBox 74">
                <a:extLst>
                  <a:ext uri="{FF2B5EF4-FFF2-40B4-BE49-F238E27FC236}">
                    <a16:creationId xmlns:a16="http://schemas.microsoft.com/office/drawing/2014/main" id="{201E04B0-85FB-734A-862B-12958428D130}"/>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2" name="Group 61">
              <a:extLst>
                <a:ext uri="{FF2B5EF4-FFF2-40B4-BE49-F238E27FC236}">
                  <a16:creationId xmlns:a16="http://schemas.microsoft.com/office/drawing/2014/main" id="{13F77B82-E89E-BC4A-90EC-3F93B1405C47}"/>
                </a:ext>
              </a:extLst>
            </p:cNvPr>
            <p:cNvGrpSpPr/>
            <p:nvPr/>
          </p:nvGrpSpPr>
          <p:grpSpPr>
            <a:xfrm>
              <a:off x="0" y="6215635"/>
              <a:ext cx="11444140" cy="131976"/>
              <a:chOff x="0" y="6058468"/>
              <a:chExt cx="11444140" cy="131976"/>
            </a:xfrm>
          </p:grpSpPr>
          <p:cxnSp>
            <p:nvCxnSpPr>
              <p:cNvPr id="63" name="Straight Arrow Connector 62">
                <a:extLst>
                  <a:ext uri="{FF2B5EF4-FFF2-40B4-BE49-F238E27FC236}">
                    <a16:creationId xmlns:a16="http://schemas.microsoft.com/office/drawing/2014/main" id="{7882C79A-0557-1247-A3C3-245C889913A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2FDB682-FC20-0C42-A789-DAFC8BF5AEB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E2BD1F3-3452-3A45-8992-34A55E418B4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62D5F717-CF42-5746-9986-C7585F32C00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59EBBA3E-BA33-754C-A99B-47223AF1ACD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A2B381F5-F46E-1F46-AE13-D053C02E6F4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5A2F8FB4-5A5E-E747-A8E5-2B87A5B1538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78579006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EC57342-C186-404D-AE7A-444974D9A6D8}"/>
              </a:ext>
            </a:extLst>
          </p:cNvPr>
          <p:cNvSpPr>
            <a:spLocks noGrp="1"/>
          </p:cNvSpPr>
          <p:nvPr>
            <p:ph type="title"/>
          </p:nvPr>
        </p:nvSpPr>
        <p:spPr/>
        <p:txBody>
          <a:bodyPr/>
          <a:lstStyle/>
          <a:p>
            <a:r>
              <a:rPr lang="en-US"/>
              <a:t>Automatic Plan Correction</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14251" y="1187358"/>
            <a:ext cx="3938734" cy="3693319"/>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Continuous performance plan monitoring and analysis</a:t>
            </a:r>
          </a:p>
          <a:p>
            <a:pPr marL="246063" indent="-246063">
              <a:buClr>
                <a:schemeClr val="accent1"/>
              </a:buClr>
              <a:buSzPct val="100000"/>
              <a:buFont typeface="Arial" panose="020B0604020202020204" pitchFamily="34" charset="0"/>
              <a:buChar char="•"/>
            </a:pPr>
            <a:r>
              <a:rPr lang="en-US" sz="2000">
                <a:solidFill>
                  <a:schemeClr val="tx1"/>
                </a:solidFill>
                <a:latin typeface="+mn-lt"/>
              </a:rPr>
              <a:t>Based on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Detect and fix problematic plans based on regressions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Fix ON by default for Azure SQL</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Part of Automatic Tuning family</a:t>
            </a:r>
          </a:p>
          <a:p>
            <a:pPr marL="246063" indent="-246063">
              <a:buClr>
                <a:schemeClr val="accent1"/>
              </a:buClr>
              <a:buSzPct val="100000"/>
              <a:buFont typeface="Arial" panose="020B0604020202020204" pitchFamily="34" charset="0"/>
              <a:buChar char="•"/>
            </a:pPr>
            <a:r>
              <a:rPr lang="en-US" sz="2000">
                <a:solidFill>
                  <a:schemeClr val="tx1"/>
                </a:solidFill>
                <a:latin typeface="+mn-lt"/>
              </a:rPr>
              <a:t>Results only exposed through DMV</a:t>
            </a:r>
          </a:p>
        </p:txBody>
      </p:sp>
      <p:grpSp>
        <p:nvGrpSpPr>
          <p:cNvPr id="2" name="Group 1">
            <a:extLst>
              <a:ext uri="{FF2B5EF4-FFF2-40B4-BE49-F238E27FC236}">
                <a16:creationId xmlns:a16="http://schemas.microsoft.com/office/drawing/2014/main" id="{DD1D15BE-99B0-974F-A3C7-9991179AAB84}"/>
              </a:ext>
            </a:extLst>
          </p:cNvPr>
          <p:cNvGrpSpPr/>
          <p:nvPr/>
        </p:nvGrpSpPr>
        <p:grpSpPr>
          <a:xfrm>
            <a:off x="5297563" y="998441"/>
            <a:ext cx="6302306" cy="4496183"/>
            <a:chOff x="5005769" y="929252"/>
            <a:chExt cx="6594100" cy="4704354"/>
          </a:xfrm>
        </p:grpSpPr>
        <p:sp>
          <p:nvSpPr>
            <p:cNvPr id="4" name="Rectangle 3">
              <a:extLst>
                <a:ext uri="{FF2B5EF4-FFF2-40B4-BE49-F238E27FC236}">
                  <a16:creationId xmlns:a16="http://schemas.microsoft.com/office/drawing/2014/main" id="{F70F2EB6-FD94-4A25-9084-1231C39169B2}"/>
                </a:ext>
              </a:extLst>
            </p:cNvPr>
            <p:cNvSpPr/>
            <p:nvPr/>
          </p:nvSpPr>
          <p:spPr bwMode="auto">
            <a:xfrm>
              <a:off x="5405945" y="3814312"/>
              <a:ext cx="132660" cy="953189"/>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2550F8A-1CC4-41BE-9CF2-E4ABD4F6FA99}"/>
                </a:ext>
              </a:extLst>
            </p:cNvPr>
            <p:cNvSpPr/>
            <p:nvPr/>
          </p:nvSpPr>
          <p:spPr bwMode="auto">
            <a:xfrm>
              <a:off x="5661338" y="4118241"/>
              <a:ext cx="132660" cy="649260"/>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1E0A4B42-DAFF-400D-85AF-BF254BB323EC}"/>
                </a:ext>
              </a:extLst>
            </p:cNvPr>
            <p:cNvSpPr/>
            <p:nvPr/>
          </p:nvSpPr>
          <p:spPr bwMode="auto">
            <a:xfrm>
              <a:off x="5916732" y="4245919"/>
              <a:ext cx="132660" cy="521582"/>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C2FA3F34-05DF-4FD8-AEE7-408DCCCACFAE}"/>
                </a:ext>
              </a:extLst>
            </p:cNvPr>
            <p:cNvSpPr/>
            <p:nvPr/>
          </p:nvSpPr>
          <p:spPr bwMode="auto">
            <a:xfrm>
              <a:off x="6172126" y="4083546"/>
              <a:ext cx="132660" cy="683955"/>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5CBD57C5-D569-47B8-9829-92E987E54E57}"/>
                </a:ext>
              </a:extLst>
            </p:cNvPr>
            <p:cNvSpPr/>
            <p:nvPr/>
          </p:nvSpPr>
          <p:spPr bwMode="auto">
            <a:xfrm>
              <a:off x="6427520" y="3855947"/>
              <a:ext cx="132660" cy="911554"/>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D9D72B73-B4AB-437B-8C2D-34782AFF598D}"/>
                </a:ext>
              </a:extLst>
            </p:cNvPr>
            <p:cNvSpPr/>
            <p:nvPr/>
          </p:nvSpPr>
          <p:spPr bwMode="auto">
            <a:xfrm>
              <a:off x="6682913" y="4150160"/>
              <a:ext cx="132660" cy="617341"/>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BA201BA8-EE08-4D96-8F89-4EF3C1B7B2A1}"/>
                </a:ext>
              </a:extLst>
            </p:cNvPr>
            <p:cNvSpPr/>
            <p:nvPr/>
          </p:nvSpPr>
          <p:spPr bwMode="auto">
            <a:xfrm>
              <a:off x="6938307" y="4060966"/>
              <a:ext cx="132660" cy="70653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A8789CFA-7832-4A36-9D3B-26E9BC720B99}"/>
                </a:ext>
              </a:extLst>
            </p:cNvPr>
            <p:cNvSpPr/>
            <p:nvPr/>
          </p:nvSpPr>
          <p:spPr bwMode="auto">
            <a:xfrm>
              <a:off x="7193701"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B29BE8E1-AA5F-4914-9ECA-F373614CF8C6}"/>
                </a:ext>
              </a:extLst>
            </p:cNvPr>
            <p:cNvSpPr/>
            <p:nvPr/>
          </p:nvSpPr>
          <p:spPr bwMode="auto">
            <a:xfrm>
              <a:off x="7449095"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B4865CF9-B568-4061-A786-F91E7AF162C6}"/>
                </a:ext>
              </a:extLst>
            </p:cNvPr>
            <p:cNvSpPr/>
            <p:nvPr/>
          </p:nvSpPr>
          <p:spPr bwMode="auto">
            <a:xfrm>
              <a:off x="7704488"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CC2335A-ADCE-4CCC-8670-019ADE04C49B}"/>
                </a:ext>
              </a:extLst>
            </p:cNvPr>
            <p:cNvSpPr/>
            <p:nvPr/>
          </p:nvSpPr>
          <p:spPr bwMode="auto">
            <a:xfrm>
              <a:off x="7959882"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01727067-5E5D-4806-9E60-6185EDEADCE7}"/>
                </a:ext>
              </a:extLst>
            </p:cNvPr>
            <p:cNvSpPr/>
            <p:nvPr/>
          </p:nvSpPr>
          <p:spPr bwMode="auto">
            <a:xfrm>
              <a:off x="8215276"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3C537BB8-C6DF-4579-AC95-E28EA8728146}"/>
                </a:ext>
              </a:extLst>
            </p:cNvPr>
            <p:cNvSpPr/>
            <p:nvPr/>
          </p:nvSpPr>
          <p:spPr bwMode="auto">
            <a:xfrm>
              <a:off x="8470670" y="2021483"/>
              <a:ext cx="132660" cy="2746018"/>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F4B062C7-A9CA-4BB9-857C-6CD084CB05A6}"/>
                </a:ext>
              </a:extLst>
            </p:cNvPr>
            <p:cNvSpPr/>
            <p:nvPr/>
          </p:nvSpPr>
          <p:spPr bwMode="auto">
            <a:xfrm>
              <a:off x="8726064" y="1538120"/>
              <a:ext cx="132660" cy="3229383"/>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88880419-B648-4EFA-918B-A6C50EFE029E}"/>
                </a:ext>
              </a:extLst>
            </p:cNvPr>
            <p:cNvSpPr/>
            <p:nvPr/>
          </p:nvSpPr>
          <p:spPr bwMode="auto">
            <a:xfrm>
              <a:off x="8981457" y="1144646"/>
              <a:ext cx="132660" cy="3622856"/>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413368DB-18FD-44E9-9392-3BCB6863A3D1}"/>
                </a:ext>
              </a:extLst>
            </p:cNvPr>
            <p:cNvSpPr/>
            <p:nvPr/>
          </p:nvSpPr>
          <p:spPr bwMode="auto">
            <a:xfrm>
              <a:off x="9236851" y="1431271"/>
              <a:ext cx="132660" cy="3336231"/>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F556F8BC-9DE4-490B-A9EF-02E100F04928}"/>
                </a:ext>
              </a:extLst>
            </p:cNvPr>
            <p:cNvSpPr/>
            <p:nvPr/>
          </p:nvSpPr>
          <p:spPr bwMode="auto">
            <a:xfrm>
              <a:off x="9492245" y="1054757"/>
              <a:ext cx="132660" cy="3712745"/>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7C636FB8-15C0-41E9-A720-B918A2CD165B}"/>
                </a:ext>
              </a:extLst>
            </p:cNvPr>
            <p:cNvSpPr/>
            <p:nvPr/>
          </p:nvSpPr>
          <p:spPr bwMode="auto">
            <a:xfrm>
              <a:off x="9747639" y="929252"/>
              <a:ext cx="132660" cy="3838250"/>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E684FAA0-1B8A-44BC-88A5-CAECEF040304}"/>
                </a:ext>
              </a:extLst>
            </p:cNvPr>
            <p:cNvSpPr/>
            <p:nvPr/>
          </p:nvSpPr>
          <p:spPr bwMode="auto">
            <a:xfrm>
              <a:off x="10003032"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D6DD6096-EEB4-4098-B5BE-9674CD81A05B}"/>
                </a:ext>
              </a:extLst>
            </p:cNvPr>
            <p:cNvSpPr/>
            <p:nvPr/>
          </p:nvSpPr>
          <p:spPr bwMode="auto">
            <a:xfrm>
              <a:off x="10258426" y="4006842"/>
              <a:ext cx="132660" cy="760659"/>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0C21DB0C-3748-42D6-BCAD-5A13981EB73D}"/>
                </a:ext>
              </a:extLst>
            </p:cNvPr>
            <p:cNvSpPr/>
            <p:nvPr/>
          </p:nvSpPr>
          <p:spPr bwMode="auto">
            <a:xfrm>
              <a:off x="10513820"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89B385F8-01B7-4A33-9A2E-FA037C617B45}"/>
                </a:ext>
              </a:extLst>
            </p:cNvPr>
            <p:cNvSpPr/>
            <p:nvPr/>
          </p:nvSpPr>
          <p:spPr bwMode="auto">
            <a:xfrm>
              <a:off x="10769214"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8FDB6B3B-2F8C-4113-A70A-C1E40B28BAF3}"/>
                </a:ext>
              </a:extLst>
            </p:cNvPr>
            <p:cNvSpPr/>
            <p:nvPr/>
          </p:nvSpPr>
          <p:spPr bwMode="auto">
            <a:xfrm>
              <a:off x="11024607"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C9354646-EC32-4E5E-9E87-42A738D45A01}"/>
                </a:ext>
              </a:extLst>
            </p:cNvPr>
            <p:cNvSpPr/>
            <p:nvPr/>
          </p:nvSpPr>
          <p:spPr bwMode="auto">
            <a:xfrm>
              <a:off x="11279994" y="4042925"/>
              <a:ext cx="132660" cy="72457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1D8401DF-891C-4649-A27B-AE73C85DFE67}"/>
                </a:ext>
              </a:extLst>
            </p:cNvPr>
            <p:cNvCxnSpPr/>
            <p:nvPr/>
          </p:nvCxnSpPr>
          <p:spPr>
            <a:xfrm flipV="1">
              <a:off x="5307501" y="1973393"/>
              <a:ext cx="0" cy="279410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347CE5-254D-49CA-BC21-E6D6833FE8B2}"/>
                </a:ext>
              </a:extLst>
            </p:cNvPr>
            <p:cNvCxnSpPr/>
            <p:nvPr/>
          </p:nvCxnSpPr>
          <p:spPr>
            <a:xfrm>
              <a:off x="5307501" y="4767501"/>
              <a:ext cx="629236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48041DA-973C-45B1-9D8D-BD7618E93EEB}"/>
                </a:ext>
              </a:extLst>
            </p:cNvPr>
            <p:cNvSpPr/>
            <p:nvPr/>
          </p:nvSpPr>
          <p:spPr>
            <a:xfrm rot="16200000">
              <a:off x="4659429" y="3316131"/>
              <a:ext cx="94694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Query times</a:t>
              </a:r>
            </a:p>
          </p:txBody>
        </p:sp>
        <p:sp>
          <p:nvSpPr>
            <p:cNvPr id="31" name="Rectangle 30">
              <a:extLst>
                <a:ext uri="{FF2B5EF4-FFF2-40B4-BE49-F238E27FC236}">
                  <a16:creationId xmlns:a16="http://schemas.microsoft.com/office/drawing/2014/main" id="{9CE1D012-412A-40B3-9CFE-1F85C6E69A06}"/>
                </a:ext>
              </a:extLst>
            </p:cNvPr>
            <p:cNvSpPr/>
            <p:nvPr/>
          </p:nvSpPr>
          <p:spPr>
            <a:xfrm>
              <a:off x="5823667"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75000"/>
                    </a:srgbClr>
                  </a:solidFill>
                  <a:effectLst/>
                  <a:uLnTx/>
                  <a:uFillTx/>
                  <a:latin typeface="Segoe UI"/>
                  <a:ea typeface="+mn-ea"/>
                  <a:cs typeface="+mn-cs"/>
                </a:rPr>
                <a:t>Plan 1</a:t>
              </a:r>
            </a:p>
          </p:txBody>
        </p:sp>
        <p:sp>
          <p:nvSpPr>
            <p:cNvPr id="32" name="Rectangle 31">
              <a:extLst>
                <a:ext uri="{FF2B5EF4-FFF2-40B4-BE49-F238E27FC236}">
                  <a16:creationId xmlns:a16="http://schemas.microsoft.com/office/drawing/2014/main" id="{25655759-624A-4520-A1F0-20A7740FD4B3}"/>
                </a:ext>
              </a:extLst>
            </p:cNvPr>
            <p:cNvSpPr/>
            <p:nvPr/>
          </p:nvSpPr>
          <p:spPr>
            <a:xfrm>
              <a:off x="7356028"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3" name="Rectangle 32">
              <a:extLst>
                <a:ext uri="{FF2B5EF4-FFF2-40B4-BE49-F238E27FC236}">
                  <a16:creationId xmlns:a16="http://schemas.microsoft.com/office/drawing/2014/main" id="{C67DF54A-09A2-4E74-8461-7ABF0EE39AB0}"/>
                </a:ext>
              </a:extLst>
            </p:cNvPr>
            <p:cNvSpPr/>
            <p:nvPr/>
          </p:nvSpPr>
          <p:spPr>
            <a:xfrm>
              <a:off x="8888390"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50000"/>
                    </a:srgbClr>
                  </a:solidFill>
                  <a:effectLst/>
                  <a:uLnTx/>
                  <a:uFillTx/>
                  <a:latin typeface="Segoe UI"/>
                  <a:ea typeface="+mn-ea"/>
                  <a:cs typeface="+mn-cs"/>
                </a:rPr>
                <a:t>Plan 3</a:t>
              </a:r>
            </a:p>
          </p:txBody>
        </p:sp>
        <p:sp>
          <p:nvSpPr>
            <p:cNvPr id="34" name="Rectangle 33">
              <a:extLst>
                <a:ext uri="{FF2B5EF4-FFF2-40B4-BE49-F238E27FC236}">
                  <a16:creationId xmlns:a16="http://schemas.microsoft.com/office/drawing/2014/main" id="{5D5D6260-8E8B-47B5-B23F-3CB0841C2BE9}"/>
                </a:ext>
              </a:extLst>
            </p:cNvPr>
            <p:cNvSpPr/>
            <p:nvPr/>
          </p:nvSpPr>
          <p:spPr>
            <a:xfrm>
              <a:off x="10420751"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5" name="Rectangle 34">
              <a:extLst>
                <a:ext uri="{FF2B5EF4-FFF2-40B4-BE49-F238E27FC236}">
                  <a16:creationId xmlns:a16="http://schemas.microsoft.com/office/drawing/2014/main" id="{928908FC-E44F-4CED-A540-E963D20DAAB1}"/>
                </a:ext>
              </a:extLst>
            </p:cNvPr>
            <p:cNvSpPr/>
            <p:nvPr/>
          </p:nvSpPr>
          <p:spPr>
            <a:xfrm>
              <a:off x="8433102" y="5203297"/>
              <a:ext cx="1510989" cy="430309"/>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a:ln>
                    <a:noFill/>
                  </a:ln>
                  <a:solidFill>
                    <a:srgbClr val="0078D7"/>
                  </a:solidFill>
                  <a:effectLst/>
                  <a:uLnTx/>
                  <a:uFillTx/>
                  <a:latin typeface="Segoe UI"/>
                  <a:ea typeface="+mn-ea"/>
                  <a:cs typeface="+mn-cs"/>
                </a:rPr>
                <a:t>Revert to previously</a:t>
              </a:r>
              <a:br>
                <a:rPr kumimoji="0" lang="en-US" sz="1071" b="1" i="0" u="none" strike="noStrike" kern="1200" cap="none" spc="0" normalizeH="0" baseline="0" noProof="0">
                  <a:ln>
                    <a:noFill/>
                  </a:ln>
                  <a:solidFill>
                    <a:srgbClr val="0078D7"/>
                  </a:solidFill>
                  <a:effectLst/>
                  <a:uLnTx/>
                  <a:uFillTx/>
                  <a:latin typeface="Segoe UI"/>
                  <a:ea typeface="+mn-ea"/>
                  <a:cs typeface="+mn-cs"/>
                </a:rPr>
              </a:br>
              <a:r>
                <a:rPr kumimoji="0" lang="en-US" sz="1071" b="1" i="0" u="none" strike="noStrike" kern="1200" cap="none" spc="0" normalizeH="0" baseline="0" noProof="0">
                  <a:ln>
                    <a:noFill/>
                  </a:ln>
                  <a:solidFill>
                    <a:srgbClr val="0078D7"/>
                  </a:solidFill>
                  <a:effectLst/>
                  <a:uLnTx/>
                  <a:uFillTx/>
                  <a:latin typeface="Segoe UI"/>
                  <a:ea typeface="+mn-ea"/>
                  <a:cs typeface="+mn-cs"/>
                </a:rPr>
                <a:t> effective plan</a:t>
              </a:r>
            </a:p>
          </p:txBody>
        </p:sp>
        <p:sp>
          <p:nvSpPr>
            <p:cNvPr id="36" name="Freeform 4">
              <a:extLst>
                <a:ext uri="{FF2B5EF4-FFF2-40B4-BE49-F238E27FC236}">
                  <a16:creationId xmlns:a16="http://schemas.microsoft.com/office/drawing/2014/main" id="{9E33ED58-046C-413F-9D7F-8909759472E9}"/>
                </a:ext>
              </a:extLst>
            </p:cNvPr>
            <p:cNvSpPr/>
            <p:nvPr/>
          </p:nvSpPr>
          <p:spPr bwMode="auto">
            <a:xfrm>
              <a:off x="7631944" y="5088375"/>
              <a:ext cx="826728"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61">
              <a:extLst>
                <a:ext uri="{FF2B5EF4-FFF2-40B4-BE49-F238E27FC236}">
                  <a16:creationId xmlns:a16="http://schemas.microsoft.com/office/drawing/2014/main" id="{94B957D6-6631-4E70-A98E-420781181E03}"/>
                </a:ext>
              </a:extLst>
            </p:cNvPr>
            <p:cNvSpPr/>
            <p:nvPr/>
          </p:nvSpPr>
          <p:spPr bwMode="auto">
            <a:xfrm flipH="1">
              <a:off x="9901567" y="5088375"/>
              <a:ext cx="809429"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13">
              <a:extLst>
                <a:ext uri="{FF2B5EF4-FFF2-40B4-BE49-F238E27FC236}">
                  <a16:creationId xmlns:a16="http://schemas.microsoft.com/office/drawing/2014/main" id="{4B653CF0-B682-4D81-AD08-D7DA772BEAC3}"/>
                </a:ext>
              </a:extLst>
            </p:cNvPr>
            <p:cNvSpPr/>
            <p:nvPr/>
          </p:nvSpPr>
          <p:spPr bwMode="auto">
            <a:xfrm rot="10800000">
              <a:off x="6885455" y="5020431"/>
              <a:ext cx="1507592" cy="63107"/>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0E15D457-65BC-6141-BCC0-CAE1D3C0F036}"/>
              </a:ext>
            </a:extLst>
          </p:cNvPr>
          <p:cNvGrpSpPr/>
          <p:nvPr/>
        </p:nvGrpSpPr>
        <p:grpSpPr>
          <a:xfrm>
            <a:off x="0" y="6215635"/>
            <a:ext cx="11444140" cy="322080"/>
            <a:chOff x="0" y="6215635"/>
            <a:chExt cx="11444140" cy="322080"/>
          </a:xfrm>
        </p:grpSpPr>
        <p:grpSp>
          <p:nvGrpSpPr>
            <p:cNvPr id="57" name="Group 56">
              <a:extLst>
                <a:ext uri="{FF2B5EF4-FFF2-40B4-BE49-F238E27FC236}">
                  <a16:creationId xmlns:a16="http://schemas.microsoft.com/office/drawing/2014/main" id="{CBD1C51E-4602-FD43-A523-007DE2009AAA}"/>
                </a:ext>
              </a:extLst>
            </p:cNvPr>
            <p:cNvGrpSpPr/>
            <p:nvPr/>
          </p:nvGrpSpPr>
          <p:grpSpPr>
            <a:xfrm>
              <a:off x="662352" y="6399215"/>
              <a:ext cx="10356966" cy="138500"/>
              <a:chOff x="662352" y="6316085"/>
              <a:chExt cx="10356966" cy="138500"/>
            </a:xfrm>
          </p:grpSpPr>
          <p:sp>
            <p:nvSpPr>
              <p:cNvPr id="66" name="TextBox 65">
                <a:extLst>
                  <a:ext uri="{FF2B5EF4-FFF2-40B4-BE49-F238E27FC236}">
                    <a16:creationId xmlns:a16="http://schemas.microsoft.com/office/drawing/2014/main" id="{568FA8F2-006E-1045-9864-DA9A49A2CD1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E817E82D-3523-E943-B533-4C63D7C8E4E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68" name="TextBox 67">
                <a:extLst>
                  <a:ext uri="{FF2B5EF4-FFF2-40B4-BE49-F238E27FC236}">
                    <a16:creationId xmlns:a16="http://schemas.microsoft.com/office/drawing/2014/main" id="{B6A3F078-146B-BA4B-8A32-CF53069914D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9" name="TextBox 68">
                <a:extLst>
                  <a:ext uri="{FF2B5EF4-FFF2-40B4-BE49-F238E27FC236}">
                    <a16:creationId xmlns:a16="http://schemas.microsoft.com/office/drawing/2014/main" id="{3C54D1CC-3B25-7F41-B259-6E1E64BF32C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0" name="TextBox 69">
                <a:extLst>
                  <a:ext uri="{FF2B5EF4-FFF2-40B4-BE49-F238E27FC236}">
                    <a16:creationId xmlns:a16="http://schemas.microsoft.com/office/drawing/2014/main" id="{8AAD8A0D-9498-2F4F-BD95-A0095D604C3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1" name="TextBox 70">
                <a:extLst>
                  <a:ext uri="{FF2B5EF4-FFF2-40B4-BE49-F238E27FC236}">
                    <a16:creationId xmlns:a16="http://schemas.microsoft.com/office/drawing/2014/main" id="{2EEC8D77-2253-5A4D-A1BA-AF6C1013669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58" name="Group 57">
              <a:extLst>
                <a:ext uri="{FF2B5EF4-FFF2-40B4-BE49-F238E27FC236}">
                  <a16:creationId xmlns:a16="http://schemas.microsoft.com/office/drawing/2014/main" id="{6324E7EE-4923-0945-9CE6-6A1B6CDEE4CA}"/>
                </a:ext>
              </a:extLst>
            </p:cNvPr>
            <p:cNvGrpSpPr/>
            <p:nvPr/>
          </p:nvGrpSpPr>
          <p:grpSpPr>
            <a:xfrm>
              <a:off x="0" y="6215635"/>
              <a:ext cx="11444140" cy="131976"/>
              <a:chOff x="0" y="6058468"/>
              <a:chExt cx="11444140" cy="131976"/>
            </a:xfrm>
          </p:grpSpPr>
          <p:cxnSp>
            <p:nvCxnSpPr>
              <p:cNvPr id="59" name="Straight Arrow Connector 58">
                <a:extLst>
                  <a:ext uri="{FF2B5EF4-FFF2-40B4-BE49-F238E27FC236}">
                    <a16:creationId xmlns:a16="http://schemas.microsoft.com/office/drawing/2014/main" id="{E3349BC5-B299-A747-BFDA-8C1D653F3B4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154B85BF-1626-F047-9551-6991467B2E1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A4EA4FAA-CA05-7344-A34E-E14AAC60BE9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93B0A1CC-CAE1-9248-A110-8E49A127757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64BF5814-7F17-074D-B090-412841A0602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9AE2D4BF-2877-9345-BE44-FB36976295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DD8B2628-9CC0-F646-9C8E-8E8B8B81D2D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7884073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Automatic Tuning with Azure SQL Database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263" y="1184719"/>
            <a:ext cx="3998727" cy="2032000"/>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Index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ML approach based on DMVs and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Parameterized Query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View in DMVs and Azure Portal</a:t>
            </a:r>
          </a:p>
        </p:txBody>
      </p:sp>
      <p:pic>
        <p:nvPicPr>
          <p:cNvPr id="5" name="Picture 4" descr="A screenshot of a cell phone&#10;&#10;Description automatically generated">
            <a:extLst>
              <a:ext uri="{FF2B5EF4-FFF2-40B4-BE49-F238E27FC236}">
                <a16:creationId xmlns:a16="http://schemas.microsoft.com/office/drawing/2014/main" id="{7AC9D048-BEFF-45A8-9451-6CCBC4E53A33}"/>
              </a:ext>
            </a:extLst>
          </p:cNvPr>
          <p:cNvPicPr>
            <a:picLocks noChangeAspect="1"/>
          </p:cNvPicPr>
          <p:nvPr/>
        </p:nvPicPr>
        <p:blipFill>
          <a:blip r:embed="rId3"/>
          <a:stretch>
            <a:fillRect/>
          </a:stretch>
        </p:blipFill>
        <p:spPr>
          <a:xfrm>
            <a:off x="6532131" y="3724663"/>
            <a:ext cx="4494939" cy="1826447"/>
          </a:xfrm>
          <a:prstGeom prst="rect">
            <a:avLst/>
          </a:prstGeom>
          <a:ln w="6350">
            <a:solidFill>
              <a:schemeClr val="accent4"/>
            </a:solidFill>
          </a:ln>
        </p:spPr>
      </p:pic>
      <p:pic>
        <p:nvPicPr>
          <p:cNvPr id="7" name="Picture 6" descr="A screenshot of a map&#10;&#10;Description automatically generated">
            <a:extLst>
              <a:ext uri="{FF2B5EF4-FFF2-40B4-BE49-F238E27FC236}">
                <a16:creationId xmlns:a16="http://schemas.microsoft.com/office/drawing/2014/main" id="{42D6BBD5-1F0D-4093-B30C-BE1AEDA0EF8E}"/>
              </a:ext>
            </a:extLst>
          </p:cNvPr>
          <p:cNvPicPr>
            <a:picLocks noChangeAspect="1"/>
          </p:cNvPicPr>
          <p:nvPr/>
        </p:nvPicPr>
        <p:blipFill>
          <a:blip r:embed="rId4"/>
          <a:stretch>
            <a:fillRect/>
          </a:stretch>
        </p:blipFill>
        <p:spPr>
          <a:xfrm>
            <a:off x="6532131" y="1360085"/>
            <a:ext cx="4494940" cy="2194644"/>
          </a:xfrm>
          <a:prstGeom prst="rect">
            <a:avLst/>
          </a:prstGeom>
          <a:ln w="6350">
            <a:solidFill>
              <a:schemeClr val="accent4"/>
            </a:solidFill>
          </a:ln>
        </p:spPr>
      </p:pic>
      <p:grpSp>
        <p:nvGrpSpPr>
          <p:cNvPr id="23" name="Group 22">
            <a:extLst>
              <a:ext uri="{FF2B5EF4-FFF2-40B4-BE49-F238E27FC236}">
                <a16:creationId xmlns:a16="http://schemas.microsoft.com/office/drawing/2014/main" id="{EC0099A8-4553-A44E-B1ED-B6222389BCDB}"/>
              </a:ext>
            </a:extLst>
          </p:cNvPr>
          <p:cNvGrpSpPr/>
          <p:nvPr/>
        </p:nvGrpSpPr>
        <p:grpSpPr>
          <a:xfrm>
            <a:off x="0" y="6215635"/>
            <a:ext cx="11444140" cy="322080"/>
            <a:chOff x="0" y="6215635"/>
            <a:chExt cx="11444140" cy="322080"/>
          </a:xfrm>
        </p:grpSpPr>
        <p:grpSp>
          <p:nvGrpSpPr>
            <p:cNvPr id="24" name="Group 23">
              <a:extLst>
                <a:ext uri="{FF2B5EF4-FFF2-40B4-BE49-F238E27FC236}">
                  <a16:creationId xmlns:a16="http://schemas.microsoft.com/office/drawing/2014/main" id="{B2793FEB-4903-B148-A445-E6765B013058}"/>
                </a:ext>
              </a:extLst>
            </p:cNvPr>
            <p:cNvGrpSpPr/>
            <p:nvPr/>
          </p:nvGrpSpPr>
          <p:grpSpPr>
            <a:xfrm>
              <a:off x="662352" y="6399215"/>
              <a:ext cx="10356966" cy="138500"/>
              <a:chOff x="662352" y="6316085"/>
              <a:chExt cx="10356966" cy="138500"/>
            </a:xfrm>
          </p:grpSpPr>
          <p:sp>
            <p:nvSpPr>
              <p:cNvPr id="33" name="TextBox 32">
                <a:extLst>
                  <a:ext uri="{FF2B5EF4-FFF2-40B4-BE49-F238E27FC236}">
                    <a16:creationId xmlns:a16="http://schemas.microsoft.com/office/drawing/2014/main" id="{743E3792-C0D1-6747-8397-F74AB4B7FCC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277546DF-9ED8-3F49-8183-1C057A21A2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5" name="TextBox 34">
                <a:extLst>
                  <a:ext uri="{FF2B5EF4-FFF2-40B4-BE49-F238E27FC236}">
                    <a16:creationId xmlns:a16="http://schemas.microsoft.com/office/drawing/2014/main" id="{686D5A52-0192-8741-88A4-A1C4828EEF4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6" name="TextBox 35">
                <a:extLst>
                  <a:ext uri="{FF2B5EF4-FFF2-40B4-BE49-F238E27FC236}">
                    <a16:creationId xmlns:a16="http://schemas.microsoft.com/office/drawing/2014/main" id="{72433477-F352-C441-846D-26A8560EE68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7" name="TextBox 36">
                <a:extLst>
                  <a:ext uri="{FF2B5EF4-FFF2-40B4-BE49-F238E27FC236}">
                    <a16:creationId xmlns:a16="http://schemas.microsoft.com/office/drawing/2014/main" id="{379B5F2C-6C64-844E-8E7D-49D1DF88629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38" name="TextBox 37">
                <a:extLst>
                  <a:ext uri="{FF2B5EF4-FFF2-40B4-BE49-F238E27FC236}">
                    <a16:creationId xmlns:a16="http://schemas.microsoft.com/office/drawing/2014/main" id="{A0B8DEC0-9DF5-C44F-8DE0-BAA336914EBD}"/>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5" name="Group 24">
              <a:extLst>
                <a:ext uri="{FF2B5EF4-FFF2-40B4-BE49-F238E27FC236}">
                  <a16:creationId xmlns:a16="http://schemas.microsoft.com/office/drawing/2014/main" id="{D891BA5D-C400-154E-940C-3371CA122BB3}"/>
                </a:ext>
              </a:extLst>
            </p:cNvPr>
            <p:cNvGrpSpPr/>
            <p:nvPr/>
          </p:nvGrpSpPr>
          <p:grpSpPr>
            <a:xfrm>
              <a:off x="0" y="6215635"/>
              <a:ext cx="11444140" cy="131976"/>
              <a:chOff x="0" y="6058468"/>
              <a:chExt cx="11444140" cy="131976"/>
            </a:xfrm>
          </p:grpSpPr>
          <p:cxnSp>
            <p:nvCxnSpPr>
              <p:cNvPr id="26" name="Straight Arrow Connector 25">
                <a:extLst>
                  <a:ext uri="{FF2B5EF4-FFF2-40B4-BE49-F238E27FC236}">
                    <a16:creationId xmlns:a16="http://schemas.microsoft.com/office/drawing/2014/main" id="{E71E5886-7977-5D4B-8B71-DBE882FDFC3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2A87895-F36E-EF48-BEBD-84BD4AC3EAE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E5F4FC73-8C1B-6C41-8000-7D5C9C467F2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70652A24-B979-E745-8AAE-C88CA231E5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9F76825-8E8C-6844-B21F-223A11221F3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284634C-9008-694C-85C7-4742BAC2105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0E6EC70-D911-BE46-8556-ACBA6DB9308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03605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Automatic tuning</a:t>
            </a:r>
            <a:endParaRPr lang="en-US" sz="4400" spc="0">
              <a:solidFill>
                <a:schemeClr val="accent2"/>
              </a:solidFill>
            </a:endParaRPr>
          </a:p>
        </p:txBody>
      </p:sp>
    </p:spTree>
    <p:extLst>
      <p:ext uri="{BB962C8B-B14F-4D97-AF65-F5344CB8AC3E}">
        <p14:creationId xmlns:p14="http://schemas.microsoft.com/office/powerpoint/2010/main" val="83902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building new apps in the cloud</a:t>
            </a:r>
            <a:endParaRPr kumimoji="0" lang="en-US" sz="1200" b="0" i="0" u="none" strike="noStrike" kern="0" cap="none" spc="0" normalizeH="0" baseline="0" noProof="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ln w="3175">
                  <a:noFill/>
                </a:ln>
                <a:solidFill>
                  <a:srgbClr val="0078D4"/>
                </a:solidFill>
                <a:latin typeface="+mj-lt"/>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lang="en-US" sz="1600">
                <a:ln w="3175">
                  <a:noFill/>
                </a:ln>
                <a:solidFill>
                  <a:srgbClr val="0078D4"/>
                </a:solidFill>
                <a:latin typeface="+mj-lt"/>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2931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7EC3A03-0037-42DB-98DB-8F677E2140B1}"/>
              </a:ext>
            </a:extLst>
          </p:cNvPr>
          <p:cNvSpPr/>
          <p:nvPr/>
        </p:nvSpPr>
        <p:spPr>
          <a:xfrm>
            <a:off x="588263" y="1731185"/>
            <a:ext cx="4896264" cy="4055466"/>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prstClr val="white"/>
                </a:solidFill>
                <a:effectLst/>
                <a:uLnTx/>
                <a:uFillTx/>
                <a:latin typeface="Segoe UI"/>
                <a:ea typeface="+mn-ea"/>
                <a:cs typeface="+mn-cs"/>
              </a:rPr>
              <a:t>1</a:t>
            </a:r>
            <a:r>
              <a:rPr lang="en-US" sz="1800">
                <a:solidFill>
                  <a:prstClr val="white"/>
                </a:solidFill>
              </a:rPr>
              <a:t>. Which best describes Intelligent Query Processing (IQP)</a:t>
            </a:r>
          </a:p>
          <a:p>
            <a:pPr lvl="0" defTabSz="932742">
              <a:lnSpc>
                <a:spcPct val="90000"/>
              </a:lnSpc>
              <a:spcAft>
                <a:spcPts val="600"/>
              </a:spcAft>
              <a:buSzPct val="90000"/>
            </a:pPr>
            <a:endParaRPr lang="en-US" sz="1800">
              <a:solidFill>
                <a:prstClr val="white"/>
              </a:solidFill>
            </a:endParaRPr>
          </a:p>
          <a:p>
            <a:pPr marL="342900" lvl="0" indent="-342900" defTabSz="932742">
              <a:lnSpc>
                <a:spcPct val="90000"/>
              </a:lnSpc>
              <a:spcAft>
                <a:spcPts val="600"/>
              </a:spcAft>
              <a:buSzPct val="90000"/>
              <a:buAutoNum type="alphaUcPeriod"/>
            </a:pPr>
            <a:r>
              <a:rPr lang="en-US" sz="1800">
                <a:solidFill>
                  <a:prstClr val="white"/>
                </a:solidFill>
              </a:rPr>
              <a:t>Automated statistics to improve inefficient query plans</a:t>
            </a:r>
          </a:p>
          <a:p>
            <a:pPr marL="342900" lvl="0" indent="-342900" defTabSz="932742">
              <a:lnSpc>
                <a:spcPct val="90000"/>
              </a:lnSpc>
              <a:spcAft>
                <a:spcPts val="600"/>
              </a:spcAft>
              <a:buSzPct val="90000"/>
              <a:buAutoNum type="alphaUcPeriod"/>
            </a:pPr>
            <a:r>
              <a:rPr lang="en-US" sz="1800">
                <a:solidFill>
                  <a:prstClr val="white"/>
                </a:solidFill>
              </a:rPr>
              <a:t>Background tasks using the Query Store to fix inefficient query plans</a:t>
            </a:r>
          </a:p>
          <a:p>
            <a:pPr marL="342900" lvl="0" indent="-342900" defTabSz="932742">
              <a:lnSpc>
                <a:spcPct val="90000"/>
              </a:lnSpc>
              <a:spcAft>
                <a:spcPts val="600"/>
              </a:spcAft>
              <a:buSzPct val="90000"/>
              <a:buAutoNum type="alphaUcPeriod"/>
            </a:pPr>
            <a:r>
              <a:rPr lang="en-US" sz="1800">
                <a:solidFill>
                  <a:prstClr val="white"/>
                </a:solidFill>
              </a:rPr>
              <a:t>Built-in capability in the query processor enabled through database compatibility levels</a:t>
            </a:r>
          </a:p>
        </p:txBody>
      </p:sp>
      <p:sp>
        <p:nvSpPr>
          <p:cNvPr id="2" name="Title 1">
            <a:extLst>
              <a:ext uri="{FF2B5EF4-FFF2-40B4-BE49-F238E27FC236}">
                <a16:creationId xmlns:a16="http://schemas.microsoft.com/office/drawing/2014/main" id="{C82D8063-8954-4E8D-B443-0F7A354EAE46}"/>
              </a:ext>
            </a:extLst>
          </p:cNvPr>
          <p:cNvSpPr>
            <a:spLocks noGrp="1"/>
          </p:cNvSpPr>
          <p:nvPr>
            <p:ph type="title"/>
          </p:nvPr>
        </p:nvSpPr>
        <p:spPr>
          <a:xfrm>
            <a:off x="588263" y="457200"/>
            <a:ext cx="4896264"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Knowledge check</a:t>
            </a:r>
          </a:p>
        </p:txBody>
      </p:sp>
      <p:sp>
        <p:nvSpPr>
          <p:cNvPr id="18" name="Rectangle 17">
            <a:extLst>
              <a:ext uri="{FF2B5EF4-FFF2-40B4-BE49-F238E27FC236}">
                <a16:creationId xmlns:a16="http://schemas.microsoft.com/office/drawing/2014/main" id="{F6F1F273-BFF7-4344-A7F4-E2F6FEFF466A}"/>
              </a:ext>
            </a:extLst>
          </p:cNvPr>
          <p:cNvSpPr/>
          <p:nvPr/>
        </p:nvSpPr>
        <p:spPr>
          <a:xfrm>
            <a:off x="6707474" y="457200"/>
            <a:ext cx="5207021" cy="6721521"/>
          </a:xfrm>
          <a:prstGeom prst="rect">
            <a:avLst/>
          </a:prstGeom>
        </p:spPr>
        <p:txBody>
          <a:bodyPr vert="horz" wrap="square" lIns="0" tIns="0" rIns="0" bIns="0" rtlCol="0">
            <a:normAutofit/>
          </a:bodyPr>
          <a:lstStyle/>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2</a:t>
            </a:r>
            <a:r>
              <a:rPr lang="en-US" sz="1800">
                <a:solidFill>
                  <a:srgbClr val="0078D4"/>
                </a:solidFill>
              </a:rPr>
              <a:t>. Automatic Plan Correction can help recommend and fix which type of performance scenario</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Indexes that may be needed to improve query performance</a:t>
            </a:r>
          </a:p>
          <a:p>
            <a:pPr marL="342900" lvl="0" indent="-342900" defTabSz="932742">
              <a:lnSpc>
                <a:spcPct val="90000"/>
              </a:lnSpc>
              <a:spcAft>
                <a:spcPts val="600"/>
              </a:spcAft>
              <a:buSzPct val="90000"/>
              <a:buAutoNum type="alphaUcPeriod"/>
            </a:pPr>
            <a:r>
              <a:rPr lang="en-US" sz="1800">
                <a:solidFill>
                  <a:srgbClr val="0078D4"/>
                </a:solidFill>
              </a:rPr>
              <a:t>Inefficient query plans chosen due to out of date statistics</a:t>
            </a:r>
          </a:p>
          <a:p>
            <a:pPr marL="342900" lvl="0" indent="-342900" defTabSz="932742">
              <a:lnSpc>
                <a:spcPct val="90000"/>
              </a:lnSpc>
              <a:spcAft>
                <a:spcPts val="600"/>
              </a:spcAft>
              <a:buSzPct val="90000"/>
              <a:buAutoNum type="alphaUcPeriod"/>
            </a:pPr>
            <a:r>
              <a:rPr lang="en-US" sz="1800">
                <a:solidFill>
                  <a:srgbClr val="0078D4"/>
                </a:solidFill>
              </a:rPr>
              <a:t>Query plan regressions that may be caused by parameter sensitive plans (PSP)</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lvl="0" defTabSz="932742">
              <a:lnSpc>
                <a:spcPct val="90000"/>
              </a:lnSpc>
              <a:spcAft>
                <a:spcPts val="600"/>
              </a:spcAft>
              <a:buSzPct val="90000"/>
            </a:pPr>
            <a:r>
              <a:rPr kumimoji="0" lang="en-US" sz="1800" b="0" i="0" u="none" strike="noStrike" kern="1200" cap="none" spc="0" normalizeH="0" baseline="0" noProof="0">
                <a:ln>
                  <a:noFill/>
                </a:ln>
                <a:solidFill>
                  <a:srgbClr val="0078D4"/>
                </a:solidFill>
                <a:effectLst/>
                <a:uLnTx/>
                <a:uFillTx/>
                <a:latin typeface="Segoe UI"/>
                <a:ea typeface="+mn-ea"/>
                <a:cs typeface="+mn-cs"/>
              </a:rPr>
              <a:t>3</a:t>
            </a:r>
            <a:r>
              <a:rPr lang="en-US" sz="1800">
                <a:solidFill>
                  <a:srgbClr val="0078D4"/>
                </a:solidFill>
              </a:rPr>
              <a:t>. Automatic Tuning for Azure SQL Database can recommend and create indexes based on what information</a:t>
            </a:r>
          </a:p>
          <a:p>
            <a:pPr lvl="0" defTabSz="932742">
              <a:lnSpc>
                <a:spcPct val="90000"/>
              </a:lnSpc>
              <a:spcAft>
                <a:spcPts val="600"/>
              </a:spcAft>
              <a:buSzPct val="90000"/>
            </a:pPr>
            <a:endParaRPr lang="en-US" sz="1800">
              <a:solidFill>
                <a:srgbClr val="0078D4"/>
              </a:solidFill>
            </a:endParaRPr>
          </a:p>
          <a:p>
            <a:pPr marL="342900" lvl="0" indent="-342900" defTabSz="932742">
              <a:lnSpc>
                <a:spcPct val="90000"/>
              </a:lnSpc>
              <a:spcAft>
                <a:spcPts val="600"/>
              </a:spcAft>
              <a:buSzPct val="90000"/>
              <a:buAutoNum type="alphaUcPeriod"/>
            </a:pPr>
            <a:r>
              <a:rPr lang="en-US" sz="1800">
                <a:solidFill>
                  <a:srgbClr val="0078D4"/>
                </a:solidFill>
              </a:rPr>
              <a:t>Information from the Query Store and Dynamic Management Views (DMV)</a:t>
            </a:r>
          </a:p>
          <a:p>
            <a:pPr marL="342900" lvl="0" indent="-342900" defTabSz="932742">
              <a:lnSpc>
                <a:spcPct val="90000"/>
              </a:lnSpc>
              <a:spcAft>
                <a:spcPts val="600"/>
              </a:spcAft>
              <a:buSzPct val="90000"/>
              <a:buAutoNum type="alphaUcPeriod"/>
            </a:pPr>
            <a:r>
              <a:rPr lang="en-US" sz="1800">
                <a:solidFill>
                  <a:srgbClr val="0078D4"/>
                </a:solidFill>
              </a:rPr>
              <a:t>Query plan details captured from Dynamic Management Views</a:t>
            </a:r>
          </a:p>
          <a:p>
            <a:pPr marL="342900" lvl="0" indent="-342900" defTabSz="932742">
              <a:lnSpc>
                <a:spcPct val="90000"/>
              </a:lnSpc>
              <a:spcAft>
                <a:spcPts val="600"/>
              </a:spcAft>
              <a:buSzPct val="90000"/>
              <a:buAutoNum type="alphaUcPeriod"/>
            </a:pPr>
            <a:r>
              <a:rPr lang="en-US" sz="1800">
                <a:solidFill>
                  <a:srgbClr val="0078D4"/>
                </a:solidFill>
              </a:rPr>
              <a:t>Extended Events traces of query plan information over time</a:t>
            </a: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Pct val="90000"/>
              <a:buFontTx/>
              <a:buNone/>
              <a:tabLst/>
              <a:defRPr/>
            </a:pP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30020A2D-1341-4AEF-9596-13D43F9F3BDE}"/>
              </a:ext>
            </a:extLst>
          </p:cNvPr>
          <p:cNvSpPr/>
          <p:nvPr/>
        </p:nvSpPr>
        <p:spPr bwMode="auto">
          <a:xfrm>
            <a:off x="361101" y="3638148"/>
            <a:ext cx="5350587" cy="933852"/>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9FC9961-63A8-47E6-AE95-EB6D9E64CE56}"/>
              </a:ext>
            </a:extLst>
          </p:cNvPr>
          <p:cNvSpPr/>
          <p:nvPr/>
        </p:nvSpPr>
        <p:spPr bwMode="auto">
          <a:xfrm>
            <a:off x="6480313" y="2457767"/>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593195FE-DE47-40DD-A6C4-F12791962627}"/>
              </a:ext>
            </a:extLst>
          </p:cNvPr>
          <p:cNvSpPr/>
          <p:nvPr/>
        </p:nvSpPr>
        <p:spPr bwMode="auto">
          <a:xfrm>
            <a:off x="6635690" y="4790831"/>
            <a:ext cx="5350587" cy="664995"/>
          </a:xfrm>
          <a:prstGeom prst="roundRect">
            <a:avLst/>
          </a:prstGeom>
          <a:noFill/>
          <a:ln w="762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5070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7693D-708A-0345-9384-E3F327DAC1E8}"/>
              </a:ext>
            </a:extLst>
          </p:cNvPr>
          <p:cNvSpPr txBox="1"/>
          <p:nvPr/>
        </p:nvSpPr>
        <p:spPr>
          <a:xfrm>
            <a:off x="4991100" y="849955"/>
            <a:ext cx="6916643" cy="4308872"/>
          </a:xfrm>
          <a:prstGeom prst="rect">
            <a:avLst/>
          </a:prstGeom>
          <a:noFill/>
        </p:spPr>
        <p:txBody>
          <a:bodyPr wrap="square" lIns="0" tIns="0" rIns="0" bIns="0" rtlCol="0">
            <a:spAutoFit/>
          </a:bodyPr>
          <a:lstStyle/>
          <a:p>
            <a:pPr>
              <a:spcAft>
                <a:spcPts val="2400"/>
              </a:spcAft>
            </a:pPr>
            <a:r>
              <a:rPr lang="en-US" sz="2000"/>
              <a:t>Fixed </a:t>
            </a:r>
            <a:r>
              <a:rPr lang="en-US" sz="2000" b="1"/>
              <a:t>capacities</a:t>
            </a:r>
            <a:r>
              <a:rPr lang="en-US" sz="2000"/>
              <a:t> to choose from for CPU, memory, and I/O</a:t>
            </a:r>
          </a:p>
          <a:p>
            <a:pPr>
              <a:spcAft>
                <a:spcPts val="2400"/>
              </a:spcAft>
            </a:pPr>
            <a:r>
              <a:rPr lang="en-US" sz="2000" b="1"/>
              <a:t>Resource governance </a:t>
            </a:r>
            <a:r>
              <a:rPr lang="en-US" sz="2000"/>
              <a:t>specific to Azure</a:t>
            </a:r>
          </a:p>
          <a:p>
            <a:pPr>
              <a:spcAft>
                <a:spcPts val="2400"/>
              </a:spcAft>
            </a:pPr>
            <a:r>
              <a:rPr lang="en-US" sz="2000" b="1"/>
              <a:t>Scale</a:t>
            </a:r>
            <a:r>
              <a:rPr lang="en-US" sz="2000"/>
              <a:t> up and down without need to migrate</a:t>
            </a:r>
          </a:p>
          <a:p>
            <a:pPr>
              <a:spcAft>
                <a:spcPts val="2400"/>
              </a:spcAft>
            </a:pPr>
            <a:r>
              <a:rPr lang="en-US" sz="2000" b="1"/>
              <a:t>Tools</a:t>
            </a:r>
            <a:r>
              <a:rPr lang="en-US" sz="2000"/>
              <a:t> exist like DMVs and Extended Events like SQL Server </a:t>
            </a:r>
          </a:p>
          <a:p>
            <a:pPr>
              <a:spcAft>
                <a:spcPts val="2400"/>
              </a:spcAft>
            </a:pPr>
            <a:r>
              <a:rPr lang="en-US" sz="2000"/>
              <a:t>New </a:t>
            </a:r>
            <a:r>
              <a:rPr lang="en-US" sz="2000" b="1"/>
              <a:t>Azure functionality </a:t>
            </a:r>
            <a:r>
              <a:rPr lang="en-US" sz="2000"/>
              <a:t>exists like Azure Metrics, new DMVs, new wait types</a:t>
            </a:r>
          </a:p>
          <a:p>
            <a:pPr>
              <a:spcAft>
                <a:spcPts val="2400"/>
              </a:spcAft>
            </a:pPr>
            <a:r>
              <a:rPr lang="en-US" sz="2000" b="1"/>
              <a:t>Query Store </a:t>
            </a:r>
            <a:r>
              <a:rPr lang="en-US" sz="2000"/>
              <a:t>on by default</a:t>
            </a:r>
          </a:p>
          <a:p>
            <a:pPr>
              <a:spcAft>
                <a:spcPts val="2400"/>
              </a:spcAft>
            </a:pPr>
            <a:r>
              <a:rPr lang="en-US" sz="2000" b="1"/>
              <a:t>Intelligent Performance </a:t>
            </a:r>
            <a:r>
              <a:rPr lang="en-US" sz="2000"/>
              <a:t>to get faster with no code changes</a:t>
            </a:r>
          </a:p>
        </p:txBody>
      </p:sp>
      <p:grpSp>
        <p:nvGrpSpPr>
          <p:cNvPr id="19" name="Group 46">
            <a:extLst>
              <a:ext uri="{FF2B5EF4-FFF2-40B4-BE49-F238E27FC236}">
                <a16:creationId xmlns:a16="http://schemas.microsoft.com/office/drawing/2014/main" id="{097AB684-A54D-AD41-8E0B-3F8C8E107AAA}"/>
              </a:ext>
            </a:extLst>
          </p:cNvPr>
          <p:cNvGrpSpPr>
            <a:grpSpLocks noChangeAspect="1"/>
          </p:cNvGrpSpPr>
          <p:nvPr/>
        </p:nvGrpSpPr>
        <p:grpSpPr bwMode="auto">
          <a:xfrm>
            <a:off x="4432118" y="855081"/>
            <a:ext cx="263951" cy="263951"/>
            <a:chOff x="2812" y="999"/>
            <a:chExt cx="312" cy="312"/>
          </a:xfrm>
        </p:grpSpPr>
        <p:sp>
          <p:nvSpPr>
            <p:cNvPr id="20" name="AutoShape 45">
              <a:extLst>
                <a:ext uri="{FF2B5EF4-FFF2-40B4-BE49-F238E27FC236}">
                  <a16:creationId xmlns:a16="http://schemas.microsoft.com/office/drawing/2014/main" id="{1027582D-D4CE-AD42-8FA9-323B898D638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1CE197E7-E8B2-2E42-BC13-2D2A65C7F2F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B996120E-823C-C14D-BCED-54C76EC9446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2AFC887A-9154-5546-98D9-1119624421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F688133-BD35-754C-BFC4-FECE63682FF0}"/>
              </a:ext>
            </a:extLst>
          </p:cNvPr>
          <p:cNvGrpSpPr>
            <a:grpSpLocks noChangeAspect="1"/>
          </p:cNvGrpSpPr>
          <p:nvPr/>
        </p:nvGrpSpPr>
        <p:grpSpPr bwMode="auto">
          <a:xfrm>
            <a:off x="4432118" y="1475370"/>
            <a:ext cx="263951" cy="263951"/>
            <a:chOff x="2812" y="999"/>
            <a:chExt cx="312" cy="312"/>
          </a:xfrm>
        </p:grpSpPr>
        <p:sp>
          <p:nvSpPr>
            <p:cNvPr id="25" name="AutoShape 45">
              <a:extLst>
                <a:ext uri="{FF2B5EF4-FFF2-40B4-BE49-F238E27FC236}">
                  <a16:creationId xmlns:a16="http://schemas.microsoft.com/office/drawing/2014/main" id="{6C998203-6421-1344-8A0F-B6154C1887A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E3207953-F5B6-E14C-AA3F-5CE3903DFDC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B1E1DD5E-F1BF-B548-8974-19A3FEBDCD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52AE7E4F-46C5-CF43-A2FD-DDF9F7F27A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4798D51D-C60E-C841-BE1B-F9613B7D7A05}"/>
              </a:ext>
            </a:extLst>
          </p:cNvPr>
          <p:cNvGrpSpPr>
            <a:grpSpLocks noChangeAspect="1"/>
          </p:cNvGrpSpPr>
          <p:nvPr/>
        </p:nvGrpSpPr>
        <p:grpSpPr bwMode="auto">
          <a:xfrm>
            <a:off x="4432118" y="2095659"/>
            <a:ext cx="263951" cy="263951"/>
            <a:chOff x="2812" y="999"/>
            <a:chExt cx="312" cy="312"/>
          </a:xfrm>
        </p:grpSpPr>
        <p:sp>
          <p:nvSpPr>
            <p:cNvPr id="30" name="AutoShape 45">
              <a:extLst>
                <a:ext uri="{FF2B5EF4-FFF2-40B4-BE49-F238E27FC236}">
                  <a16:creationId xmlns:a16="http://schemas.microsoft.com/office/drawing/2014/main" id="{F68D1F87-653F-C14A-803F-D9AC451285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4B9AB891-FE28-3F41-960B-A91E19F835A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8B689A8C-84FF-F64C-BFFB-34DFB53298E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9BA95139-0659-1749-9A7C-59DCCBC4177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143C6786-54A7-1846-8449-ED338FCA537E}"/>
              </a:ext>
            </a:extLst>
          </p:cNvPr>
          <p:cNvGrpSpPr>
            <a:grpSpLocks noChangeAspect="1"/>
          </p:cNvGrpSpPr>
          <p:nvPr/>
        </p:nvGrpSpPr>
        <p:grpSpPr bwMode="auto">
          <a:xfrm>
            <a:off x="4432118" y="2697094"/>
            <a:ext cx="263951" cy="263951"/>
            <a:chOff x="2812" y="999"/>
            <a:chExt cx="312" cy="312"/>
          </a:xfrm>
        </p:grpSpPr>
        <p:sp>
          <p:nvSpPr>
            <p:cNvPr id="35" name="AutoShape 45">
              <a:extLst>
                <a:ext uri="{FF2B5EF4-FFF2-40B4-BE49-F238E27FC236}">
                  <a16:creationId xmlns:a16="http://schemas.microsoft.com/office/drawing/2014/main" id="{40E703D8-E625-BE42-864E-1F293DD871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36D54B5D-351C-EB4F-A37A-EA3CA016DA9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A02F9616-4439-FF4E-92A1-5FB9C6ACE45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C5D815D-9A7B-4A4D-805D-BD87BB00DC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61CDD549-C127-064D-A348-4C97DD327B43}"/>
              </a:ext>
            </a:extLst>
          </p:cNvPr>
          <p:cNvGrpSpPr>
            <a:grpSpLocks noChangeAspect="1"/>
          </p:cNvGrpSpPr>
          <p:nvPr/>
        </p:nvGrpSpPr>
        <p:grpSpPr bwMode="auto">
          <a:xfrm>
            <a:off x="4432118" y="3296534"/>
            <a:ext cx="263951" cy="263951"/>
            <a:chOff x="2812" y="999"/>
            <a:chExt cx="312" cy="312"/>
          </a:xfrm>
        </p:grpSpPr>
        <p:sp>
          <p:nvSpPr>
            <p:cNvPr id="40" name="AutoShape 45">
              <a:extLst>
                <a:ext uri="{FF2B5EF4-FFF2-40B4-BE49-F238E27FC236}">
                  <a16:creationId xmlns:a16="http://schemas.microsoft.com/office/drawing/2014/main" id="{2FB7ADB2-12CB-434B-8120-440644830C2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DB9954F7-8BA7-4D41-81FE-DE9684ADC1C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6919CE6A-5236-C342-BE1C-6881E8C50FE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872493EE-82B1-1547-9725-43A4D9EF9C0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6">
            <a:extLst>
              <a:ext uri="{FF2B5EF4-FFF2-40B4-BE49-F238E27FC236}">
                <a16:creationId xmlns:a16="http://schemas.microsoft.com/office/drawing/2014/main" id="{E365C2B1-11D4-524F-A326-A2CE2397A647}"/>
              </a:ext>
            </a:extLst>
          </p:cNvPr>
          <p:cNvGrpSpPr>
            <a:grpSpLocks noChangeAspect="1"/>
          </p:cNvGrpSpPr>
          <p:nvPr/>
        </p:nvGrpSpPr>
        <p:grpSpPr bwMode="auto">
          <a:xfrm>
            <a:off x="4432118" y="4224251"/>
            <a:ext cx="263951" cy="263951"/>
            <a:chOff x="2812" y="999"/>
            <a:chExt cx="312" cy="312"/>
          </a:xfrm>
        </p:grpSpPr>
        <p:sp>
          <p:nvSpPr>
            <p:cNvPr id="50" name="AutoShape 45">
              <a:extLst>
                <a:ext uri="{FF2B5EF4-FFF2-40B4-BE49-F238E27FC236}">
                  <a16:creationId xmlns:a16="http://schemas.microsoft.com/office/drawing/2014/main" id="{6C105A04-AF6A-3940-AF60-83E1F58017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75AD9236-FB6E-B349-80C3-FC29F5D4B51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BF9366B7-8B1E-E54C-8F22-4477B59B9D5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a:extLst>
                <a:ext uri="{FF2B5EF4-FFF2-40B4-BE49-F238E27FC236}">
                  <a16:creationId xmlns:a16="http://schemas.microsoft.com/office/drawing/2014/main" id="{EC67A45C-0A6E-834D-B0E9-6EDEB4EBA6B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46">
            <a:extLst>
              <a:ext uri="{FF2B5EF4-FFF2-40B4-BE49-F238E27FC236}">
                <a16:creationId xmlns:a16="http://schemas.microsoft.com/office/drawing/2014/main" id="{14A476C1-3EFB-6E41-9DA0-621B69C94CE8}"/>
              </a:ext>
            </a:extLst>
          </p:cNvPr>
          <p:cNvGrpSpPr>
            <a:grpSpLocks noChangeAspect="1"/>
          </p:cNvGrpSpPr>
          <p:nvPr/>
        </p:nvGrpSpPr>
        <p:grpSpPr bwMode="auto">
          <a:xfrm>
            <a:off x="4432118" y="4848549"/>
            <a:ext cx="263951" cy="263951"/>
            <a:chOff x="2812" y="999"/>
            <a:chExt cx="312" cy="312"/>
          </a:xfrm>
        </p:grpSpPr>
        <p:sp>
          <p:nvSpPr>
            <p:cNvPr id="55" name="AutoShape 45">
              <a:extLst>
                <a:ext uri="{FF2B5EF4-FFF2-40B4-BE49-F238E27FC236}">
                  <a16:creationId xmlns:a16="http://schemas.microsoft.com/office/drawing/2014/main" id="{6988F0DC-D436-0B4B-A39C-D628E68CA33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7">
              <a:extLst>
                <a:ext uri="{FF2B5EF4-FFF2-40B4-BE49-F238E27FC236}">
                  <a16:creationId xmlns:a16="http://schemas.microsoft.com/office/drawing/2014/main" id="{354454E3-75E3-EC42-8451-0DDBFA27728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8">
              <a:extLst>
                <a:ext uri="{FF2B5EF4-FFF2-40B4-BE49-F238E27FC236}">
                  <a16:creationId xmlns:a16="http://schemas.microsoft.com/office/drawing/2014/main" id="{45DCD3A7-13F4-CD40-BB2B-C7C7EA333C5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9">
              <a:extLst>
                <a:ext uri="{FF2B5EF4-FFF2-40B4-BE49-F238E27FC236}">
                  <a16:creationId xmlns:a16="http://schemas.microsoft.com/office/drawing/2014/main" id="{609B197C-3F11-5043-86B5-EFF4AF2940D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698C7026-885B-C247-B902-2D3F532DF431}"/>
              </a:ext>
            </a:extLst>
          </p:cNvPr>
          <p:cNvGrpSpPr/>
          <p:nvPr/>
        </p:nvGrpSpPr>
        <p:grpSpPr>
          <a:xfrm>
            <a:off x="0" y="6215635"/>
            <a:ext cx="11444140" cy="322080"/>
            <a:chOff x="0" y="6215635"/>
            <a:chExt cx="11444140" cy="322080"/>
          </a:xfrm>
        </p:grpSpPr>
        <p:grpSp>
          <p:nvGrpSpPr>
            <p:cNvPr id="60" name="Group 59">
              <a:extLst>
                <a:ext uri="{FF2B5EF4-FFF2-40B4-BE49-F238E27FC236}">
                  <a16:creationId xmlns:a16="http://schemas.microsoft.com/office/drawing/2014/main" id="{330148DD-4EE8-B741-BE56-A9B2F468F569}"/>
                </a:ext>
              </a:extLst>
            </p:cNvPr>
            <p:cNvGrpSpPr/>
            <p:nvPr/>
          </p:nvGrpSpPr>
          <p:grpSpPr>
            <a:xfrm>
              <a:off x="662352" y="6399215"/>
              <a:ext cx="10356966" cy="138500"/>
              <a:chOff x="662352" y="6316085"/>
              <a:chExt cx="10356966" cy="138500"/>
            </a:xfrm>
          </p:grpSpPr>
          <p:sp>
            <p:nvSpPr>
              <p:cNvPr id="69" name="TextBox 68">
                <a:extLst>
                  <a:ext uri="{FF2B5EF4-FFF2-40B4-BE49-F238E27FC236}">
                    <a16:creationId xmlns:a16="http://schemas.microsoft.com/office/drawing/2014/main" id="{CD4F8E6B-A638-8840-9FF6-62212F11CD3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0" name="TextBox 69">
                <a:extLst>
                  <a:ext uri="{FF2B5EF4-FFF2-40B4-BE49-F238E27FC236}">
                    <a16:creationId xmlns:a16="http://schemas.microsoft.com/office/drawing/2014/main" id="{6DBFAFB1-2822-CA4F-9F7E-5B41B9EB0D0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1" name="TextBox 70">
                <a:extLst>
                  <a:ext uri="{FF2B5EF4-FFF2-40B4-BE49-F238E27FC236}">
                    <a16:creationId xmlns:a16="http://schemas.microsoft.com/office/drawing/2014/main" id="{02160459-1683-9E48-B23D-D67D6A070A6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2" name="TextBox 71">
                <a:extLst>
                  <a:ext uri="{FF2B5EF4-FFF2-40B4-BE49-F238E27FC236}">
                    <a16:creationId xmlns:a16="http://schemas.microsoft.com/office/drawing/2014/main" id="{B7029FB9-036F-3842-B418-35D038C0389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3" name="TextBox 72">
                <a:extLst>
                  <a:ext uri="{FF2B5EF4-FFF2-40B4-BE49-F238E27FC236}">
                    <a16:creationId xmlns:a16="http://schemas.microsoft.com/office/drawing/2014/main" id="{FCE0C3E5-C9A6-9745-9E2E-5D5054B81A08}"/>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Intelligent performance</a:t>
                </a:r>
              </a:p>
            </p:txBody>
          </p:sp>
          <p:sp>
            <p:nvSpPr>
              <p:cNvPr id="74" name="TextBox 73">
                <a:extLst>
                  <a:ext uri="{FF2B5EF4-FFF2-40B4-BE49-F238E27FC236}">
                    <a16:creationId xmlns:a16="http://schemas.microsoft.com/office/drawing/2014/main" id="{1C2E679B-53E9-0442-8B10-FF75415D7DD2}"/>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1" name="Group 60">
              <a:extLst>
                <a:ext uri="{FF2B5EF4-FFF2-40B4-BE49-F238E27FC236}">
                  <a16:creationId xmlns:a16="http://schemas.microsoft.com/office/drawing/2014/main" id="{3DA76EB9-0FFE-0244-9517-62786D5B6E8A}"/>
                </a:ext>
              </a:extLst>
            </p:cNvPr>
            <p:cNvGrpSpPr/>
            <p:nvPr/>
          </p:nvGrpSpPr>
          <p:grpSpPr>
            <a:xfrm>
              <a:off x="0" y="6215635"/>
              <a:ext cx="11444140" cy="131976"/>
              <a:chOff x="0" y="6058468"/>
              <a:chExt cx="11444140" cy="131976"/>
            </a:xfrm>
          </p:grpSpPr>
          <p:cxnSp>
            <p:nvCxnSpPr>
              <p:cNvPr id="62" name="Straight Arrow Connector 61">
                <a:extLst>
                  <a:ext uri="{FF2B5EF4-FFF2-40B4-BE49-F238E27FC236}">
                    <a16:creationId xmlns:a16="http://schemas.microsoft.com/office/drawing/2014/main" id="{534CAE39-33BF-F04C-846F-BEEF7E23900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22E1D54-CAEB-B940-9CAA-F5E4B449BA1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8BF82D72-857A-5840-A7E2-AB6A6EE8122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916A5BBE-0047-9A46-9692-71B33C9679F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75CC5537-3219-3045-87AF-F437F04F6DE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67" name="Oval 66">
                <a:extLst>
                  <a:ext uri="{FF2B5EF4-FFF2-40B4-BE49-F238E27FC236}">
                    <a16:creationId xmlns:a16="http://schemas.microsoft.com/office/drawing/2014/main" id="{B1F5F30F-A2A8-B640-9145-21A49C9B887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BF32710A-6252-5F48-84C2-7ECDB73F409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a:xfrm>
            <a:off x="584200" y="2643166"/>
            <a:ext cx="2326410" cy="553998"/>
          </a:xfrm>
        </p:spPr>
        <p:txBody>
          <a:bodyPr/>
          <a:lstStyle/>
          <a:p>
            <a:r>
              <a:rPr lang="en-US"/>
              <a:t>Summary</a:t>
            </a:r>
          </a:p>
        </p:txBody>
      </p:sp>
      <p:cxnSp>
        <p:nvCxnSpPr>
          <p:cNvPr id="81" name="Straight Connector 80">
            <a:extLst>
              <a:ext uri="{FF2B5EF4-FFF2-40B4-BE49-F238E27FC236}">
                <a16:creationId xmlns:a16="http://schemas.microsoft.com/office/drawing/2014/main" id="{BDD2F30F-7693-7B4E-B7E2-BB0DCA5917EA}"/>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9320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85FEB-E3D9-4486-985D-60AAD6814E2C}"/>
              </a:ext>
            </a:extLst>
          </p:cNvPr>
          <p:cNvSpPr>
            <a:spLocks noGrp="1"/>
          </p:cNvSpPr>
          <p:nvPr>
            <p:ph type="title"/>
          </p:nvPr>
        </p:nvSpPr>
        <p:spPr>
          <a:xfrm>
            <a:off x="6687097" y="1544139"/>
            <a:ext cx="4590644" cy="1231106"/>
          </a:xfrm>
        </p:spPr>
        <p:txBody>
          <a:bodyPr wrap="square" anchor="t">
            <a:normAutofit/>
          </a:bodyPr>
          <a:lstStyle/>
          <a:p>
            <a:r>
              <a:rPr lang="en-US" dirty="0"/>
              <a:t>30 min break</a:t>
            </a:r>
          </a:p>
        </p:txBody>
      </p:sp>
      <p:pic>
        <p:nvPicPr>
          <p:cNvPr id="4" name="Picture 3">
            <a:extLst>
              <a:ext uri="{FF2B5EF4-FFF2-40B4-BE49-F238E27FC236}">
                <a16:creationId xmlns:a16="http://schemas.microsoft.com/office/drawing/2014/main" id="{BB3898E6-3C88-414D-AD85-DFF44EB7061A}"/>
              </a:ext>
            </a:extLst>
          </p:cNvPr>
          <p:cNvPicPr>
            <a:picLocks noChangeAspect="1"/>
          </p:cNvPicPr>
          <p:nvPr/>
        </p:nvPicPr>
        <p:blipFill rotWithShape="1">
          <a:blip r:embed="rId3"/>
          <a:srcRect r="40666" b="-1"/>
          <a:stretch/>
        </p:blipFill>
        <p:spPr>
          <a:xfrm>
            <a:off x="20" y="10"/>
            <a:ext cx="6095980" cy="6857990"/>
          </a:xfrm>
          <a:prstGeom prst="rect">
            <a:avLst/>
          </a:prstGeom>
          <a:noFill/>
        </p:spPr>
      </p:pic>
      <p:sp>
        <p:nvSpPr>
          <p:cNvPr id="8" name="Text Placeholder 3">
            <a:extLst>
              <a:ext uri="{FF2B5EF4-FFF2-40B4-BE49-F238E27FC236}">
                <a16:creationId xmlns:a16="http://schemas.microsoft.com/office/drawing/2014/main" id="{1483045B-5B0E-40B8-B6FD-BD1AAA935408}"/>
              </a:ext>
            </a:extLst>
          </p:cNvPr>
          <p:cNvSpPr>
            <a:spLocks noGrp="1"/>
          </p:cNvSpPr>
          <p:nvPr>
            <p:ph type="body" sz="quarter" idx="11"/>
          </p:nvPr>
        </p:nvSpPr>
        <p:spPr>
          <a:xfrm>
            <a:off x="6687238" y="4093482"/>
            <a:ext cx="4591050" cy="276999"/>
          </a:xfrm>
        </p:spPr>
        <p:txBody>
          <a:bodyPr/>
          <a:lstStyle/>
          <a:p>
            <a:r>
              <a:rPr lang="en-US" sz="1800"/>
              <a:t>See you back here soon!</a:t>
            </a:r>
          </a:p>
        </p:txBody>
      </p:sp>
    </p:spTree>
    <p:extLst>
      <p:ext uri="{BB962C8B-B14F-4D97-AF65-F5344CB8AC3E}">
        <p14:creationId xmlns:p14="http://schemas.microsoft.com/office/powerpoint/2010/main" val="33910058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208081"/>
            <a:ext cx="9144000" cy="1785104"/>
          </a:xfrm>
        </p:spPr>
        <p:txBody>
          <a:bodyPr/>
          <a:lstStyle/>
          <a:p>
            <a:r>
              <a:rPr lang="en-US" sz="4400" dirty="0">
                <a:solidFill>
                  <a:schemeClr val="accent2"/>
                </a:solidFill>
              </a:rPr>
              <a:t>Part 3:</a:t>
            </a:r>
            <a:br>
              <a:rPr lang="en-US" sz="4400" dirty="0">
                <a:solidFill>
                  <a:schemeClr val="accent2"/>
                </a:solidFill>
              </a:rPr>
            </a:br>
            <a:r>
              <a:rPr lang="en-US" dirty="0"/>
              <a:t>Deploy </a:t>
            </a:r>
            <a:r>
              <a:rPr lang="en-US" dirty="0">
                <a:solidFill>
                  <a:schemeClr val="accent2"/>
                </a:solidFill>
              </a:rPr>
              <a:t>highly available </a:t>
            </a:r>
            <a:r>
              <a:rPr lang="en-US" dirty="0"/>
              <a:t>Azure SQL solutions and solve </a:t>
            </a:r>
            <a:r>
              <a:rPr lang="en-US" dirty="0">
                <a:solidFill>
                  <a:schemeClr val="accent2"/>
                </a:solidFill>
              </a:rPr>
              <a:t>real-world scenarios</a:t>
            </a:r>
            <a:endParaRPr lang="en-US" sz="4400" spc="0" dirty="0">
              <a:solidFill>
                <a:schemeClr val="accent2"/>
              </a:solidFill>
            </a:endParaRPr>
          </a:p>
        </p:txBody>
      </p:sp>
    </p:spTree>
    <p:extLst>
      <p:ext uri="{BB962C8B-B14F-4D97-AF65-F5344CB8AC3E}">
        <p14:creationId xmlns:p14="http://schemas.microsoft.com/office/powerpoint/2010/main" val="375527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Availability</a:t>
            </a:r>
            <a:endParaRPr lang="en-US" sz="2000" spc="0">
              <a:solidFill>
                <a:schemeClr val="tx1"/>
              </a:solidFill>
            </a:endParaRPr>
          </a:p>
        </p:txBody>
      </p:sp>
      <p:grpSp>
        <p:nvGrpSpPr>
          <p:cNvPr id="2" name="Group 1">
            <a:extLst>
              <a:ext uri="{FF2B5EF4-FFF2-40B4-BE49-F238E27FC236}">
                <a16:creationId xmlns:a16="http://schemas.microsoft.com/office/drawing/2014/main" id="{EF93712C-44FB-334D-A824-0D766AE6692A}"/>
              </a:ext>
            </a:extLst>
          </p:cNvPr>
          <p:cNvGrpSpPr/>
          <p:nvPr/>
        </p:nvGrpSpPr>
        <p:grpSpPr>
          <a:xfrm>
            <a:off x="615210" y="1937714"/>
            <a:ext cx="822849" cy="822849"/>
            <a:chOff x="6311933" y="4361750"/>
            <a:chExt cx="423087" cy="423087"/>
          </a:xfrm>
        </p:grpSpPr>
        <p:sp>
          <p:nvSpPr>
            <p:cNvPr id="5" name="AutoShape 45">
              <a:extLst>
                <a:ext uri="{FF2B5EF4-FFF2-40B4-BE49-F238E27FC236}">
                  <a16:creationId xmlns:a16="http://schemas.microsoft.com/office/drawing/2014/main" id="{FCB9B081-E27D-064D-8857-BC035861BDD9}"/>
                </a:ext>
              </a:extLst>
            </p:cNvPr>
            <p:cNvSpPr>
              <a:spLocks noChangeAspect="1" noChangeArrowheads="1" noTextEdit="1"/>
            </p:cNvSpPr>
            <p:nvPr/>
          </p:nvSpPr>
          <p:spPr bwMode="auto">
            <a:xfrm>
              <a:off x="6311933" y="4361750"/>
              <a:ext cx="423087" cy="42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47">
              <a:extLst>
                <a:ext uri="{FF2B5EF4-FFF2-40B4-BE49-F238E27FC236}">
                  <a16:creationId xmlns:a16="http://schemas.microsoft.com/office/drawing/2014/main" id="{4DF103E8-A7B4-2648-8D30-01A7826E51B2}"/>
                </a:ext>
              </a:extLst>
            </p:cNvPr>
            <p:cNvSpPr>
              <a:spLocks/>
            </p:cNvSpPr>
            <p:nvPr/>
          </p:nvSpPr>
          <p:spPr bwMode="auto">
            <a:xfrm>
              <a:off x="6311933" y="4361750"/>
              <a:ext cx="423087" cy="423087"/>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8">
              <a:extLst>
                <a:ext uri="{FF2B5EF4-FFF2-40B4-BE49-F238E27FC236}">
                  <a16:creationId xmlns:a16="http://schemas.microsoft.com/office/drawing/2014/main" id="{059EF229-8592-104A-82F4-FC6580F69109}"/>
                </a:ext>
              </a:extLst>
            </p:cNvPr>
            <p:cNvSpPr>
              <a:spLocks/>
            </p:cNvSpPr>
            <p:nvPr/>
          </p:nvSpPr>
          <p:spPr bwMode="auto">
            <a:xfrm>
              <a:off x="6494999" y="4455317"/>
              <a:ext cx="183066" cy="183066"/>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9">
              <a:extLst>
                <a:ext uri="{FF2B5EF4-FFF2-40B4-BE49-F238E27FC236}">
                  <a16:creationId xmlns:a16="http://schemas.microsoft.com/office/drawing/2014/main" id="{3E13D3EF-E63A-6B49-9356-2EAF1009B606}"/>
                </a:ext>
              </a:extLst>
            </p:cNvPr>
            <p:cNvSpPr>
              <a:spLocks/>
            </p:cNvSpPr>
            <p:nvPr/>
          </p:nvSpPr>
          <p:spPr bwMode="auto">
            <a:xfrm>
              <a:off x="6433977" y="4521764"/>
              <a:ext cx="116620" cy="11662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F04622ED-90F1-1140-83C4-506085F9A3FE}"/>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5</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777637"/>
            <a:ext cx="4553857" cy="1862048"/>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Backup and restore</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Built-in HA/DR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Availability and consistency</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Configuring and monitoring availability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Summary </a:t>
            </a:r>
          </a:p>
        </p:txBody>
      </p:sp>
    </p:spTree>
    <p:extLst>
      <p:ext uri="{BB962C8B-B14F-4D97-AF65-F5344CB8AC3E}">
        <p14:creationId xmlns:p14="http://schemas.microsoft.com/office/powerpoint/2010/main" val="472963580"/>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Availability capabilities and tasks</a:t>
            </a:r>
          </a:p>
        </p:txBody>
      </p:sp>
      <p:grpSp>
        <p:nvGrpSpPr>
          <p:cNvPr id="5" name="Group 4">
            <a:extLst>
              <a:ext uri="{FF2B5EF4-FFF2-40B4-BE49-F238E27FC236}">
                <a16:creationId xmlns:a16="http://schemas.microsoft.com/office/drawing/2014/main" id="{807E32C7-792E-6840-8D0C-8C01243D7AE0}"/>
              </a:ext>
            </a:extLst>
          </p:cNvPr>
          <p:cNvGrpSpPr/>
          <p:nvPr/>
        </p:nvGrpSpPr>
        <p:grpSpPr>
          <a:xfrm>
            <a:off x="6629839" y="1682678"/>
            <a:ext cx="4063018" cy="3317638"/>
            <a:chOff x="7199149" y="1275905"/>
            <a:chExt cx="4063018" cy="3317638"/>
          </a:xfrm>
        </p:grpSpPr>
        <p:sp>
          <p:nvSpPr>
            <p:cNvPr id="6" name="Rectangle 5">
              <a:extLst>
                <a:ext uri="{FF2B5EF4-FFF2-40B4-BE49-F238E27FC236}">
                  <a16:creationId xmlns:a16="http://schemas.microsoft.com/office/drawing/2014/main" id="{9A3C4B61-4D8C-6A4B-B4A9-A186FDC80B20}"/>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tasks</a:t>
              </a:r>
            </a:p>
          </p:txBody>
        </p:sp>
        <p:sp>
          <p:nvSpPr>
            <p:cNvPr id="7" name="Rectangle 6">
              <a:extLst>
                <a:ext uri="{FF2B5EF4-FFF2-40B4-BE49-F238E27FC236}">
                  <a16:creationId xmlns:a16="http://schemas.microsoft.com/office/drawing/2014/main" id="{484A9DA6-4779-9241-881A-2E9474DD0786}"/>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Choose Edition for RTO and RPO requirements</a:t>
              </a:r>
            </a:p>
            <a:p>
              <a:pPr marL="114300" lvl="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Availability</a:t>
              </a:r>
            </a:p>
          </p:txBody>
        </p:sp>
      </p:grpSp>
      <p:grpSp>
        <p:nvGrpSpPr>
          <p:cNvPr id="8" name="Group 7">
            <a:extLst>
              <a:ext uri="{FF2B5EF4-FFF2-40B4-BE49-F238E27FC236}">
                <a16:creationId xmlns:a16="http://schemas.microsoft.com/office/drawing/2014/main" id="{16CAC473-A48D-E449-B749-F781B132BBF8}"/>
              </a:ext>
            </a:extLst>
          </p:cNvPr>
          <p:cNvGrpSpPr/>
          <p:nvPr/>
        </p:nvGrpSpPr>
        <p:grpSpPr>
          <a:xfrm>
            <a:off x="1499143" y="1682678"/>
            <a:ext cx="4063018" cy="3317638"/>
            <a:chOff x="7199149" y="1275905"/>
            <a:chExt cx="4063018" cy="3317638"/>
          </a:xfrm>
        </p:grpSpPr>
        <p:sp>
          <p:nvSpPr>
            <p:cNvPr id="9" name="Rectangle 8">
              <a:extLst>
                <a:ext uri="{FF2B5EF4-FFF2-40B4-BE49-F238E27FC236}">
                  <a16:creationId xmlns:a16="http://schemas.microsoft.com/office/drawing/2014/main" id="{2FAE85C8-0F5C-3F4E-8764-D485A441ADBA}"/>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capabilities</a:t>
              </a:r>
            </a:p>
          </p:txBody>
        </p:sp>
        <p:sp>
          <p:nvSpPr>
            <p:cNvPr id="10" name="Rectangle 9">
              <a:extLst>
                <a:ext uri="{FF2B5EF4-FFF2-40B4-BE49-F238E27FC236}">
                  <a16:creationId xmlns:a16="http://schemas.microsoft.com/office/drawing/2014/main" id="{57ED8C9C-FD6B-4A45-978F-7B398E1DE8C7}"/>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Auto and user-controlled BACKUP/RESTORE</a:t>
              </a:r>
            </a:p>
            <a:p>
              <a:pPr marL="114300" indent="-114300">
                <a:spcAft>
                  <a:spcPts val="600"/>
                </a:spcAft>
                <a:buClr>
                  <a:schemeClr val="accent1"/>
                </a:buClr>
                <a:buFont typeface="Arial" panose="020B0604020202020204" pitchFamily="34" charset="0"/>
                <a:buChar char="•"/>
              </a:pPr>
              <a:r>
                <a:rPr lang="en-US" sz="1400">
                  <a:solidFill>
                    <a:schemeClr val="tx1"/>
                  </a:solidFill>
                </a:rPr>
                <a:t>Built-in HADR and read replicas</a:t>
              </a:r>
            </a:p>
            <a:p>
              <a:pPr marL="114300" indent="-114300">
                <a:spcAft>
                  <a:spcPts val="600"/>
                </a:spcAft>
                <a:buClr>
                  <a:schemeClr val="accent1"/>
                </a:buClr>
                <a:buFont typeface="Arial" panose="020B0604020202020204" pitchFamily="34" charset="0"/>
                <a:buChar char="•"/>
              </a:pPr>
              <a:r>
                <a:rPr lang="en-US" sz="1400">
                  <a:solidFill>
                    <a:schemeClr val="tx1"/>
                  </a:solidFill>
                </a:rPr>
                <a:t>Availability Zones</a:t>
              </a:r>
            </a:p>
            <a:p>
              <a:pPr marL="114300" indent="-114300">
                <a:spcAft>
                  <a:spcPts val="600"/>
                </a:spcAft>
                <a:buClr>
                  <a:schemeClr val="accent1"/>
                </a:buClr>
                <a:buFont typeface="Arial" panose="020B0604020202020204" pitchFamily="34" charset="0"/>
                <a:buChar char="•"/>
              </a:pPr>
              <a:r>
                <a:rPr lang="en-US" sz="1400">
                  <a:solidFill>
                    <a:schemeClr val="tx1"/>
                  </a:solidFill>
                </a:rPr>
                <a:t>Geo-replication and Failover Groups</a:t>
              </a:r>
            </a:p>
            <a:p>
              <a:pPr marL="114300" indent="-114300">
                <a:spcAft>
                  <a:spcPts val="600"/>
                </a:spcAft>
                <a:buClr>
                  <a:schemeClr val="accent1"/>
                </a:buClr>
                <a:buFont typeface="Arial" panose="020B0604020202020204" pitchFamily="34" charset="0"/>
                <a:buChar char="•"/>
              </a:pPr>
              <a:r>
                <a:rPr lang="en-US" sz="1400">
                  <a:solidFill>
                    <a:schemeClr val="tx1"/>
                  </a:solidFill>
                </a:rPr>
                <a:t>Database Availability</a:t>
              </a:r>
            </a:p>
            <a:p>
              <a:pPr marL="114300" indent="-114300">
                <a:spcAft>
                  <a:spcPts val="600"/>
                </a:spcAft>
                <a:buClr>
                  <a:schemeClr val="accent1"/>
                </a:buClr>
                <a:buFont typeface="Arial" panose="020B0604020202020204" pitchFamily="34" charset="0"/>
                <a:buChar char="•"/>
              </a:pPr>
              <a:r>
                <a:rPr lang="en-US" sz="1400">
                  <a:solidFill>
                    <a:schemeClr val="tx1"/>
                  </a:solidFill>
                </a:rPr>
                <a:t>Replication</a:t>
              </a:r>
            </a:p>
            <a:p>
              <a:pPr marL="114300" indent="-114300">
                <a:spcAft>
                  <a:spcPts val="600"/>
                </a:spcAft>
                <a:buClr>
                  <a:schemeClr val="accent1"/>
                </a:buClr>
                <a:buFont typeface="Arial" panose="020B0604020202020204" pitchFamily="34" charset="0"/>
                <a:buChar char="•"/>
              </a:pPr>
              <a:r>
                <a:rPr lang="en-US" sz="1400">
                  <a:solidFill>
                    <a:schemeClr val="tx1"/>
                  </a:solidFill>
                </a:rPr>
                <a:t>Database Consistency</a:t>
              </a:r>
            </a:p>
          </p:txBody>
        </p:sp>
      </p:grpSp>
      <p:grpSp>
        <p:nvGrpSpPr>
          <p:cNvPr id="11" name="Group 10">
            <a:extLst>
              <a:ext uri="{FF2B5EF4-FFF2-40B4-BE49-F238E27FC236}">
                <a16:creationId xmlns:a16="http://schemas.microsoft.com/office/drawing/2014/main" id="{36E51985-47DC-A949-ABA4-95616210D9E0}"/>
              </a:ext>
            </a:extLst>
          </p:cNvPr>
          <p:cNvGrpSpPr/>
          <p:nvPr/>
        </p:nvGrpSpPr>
        <p:grpSpPr>
          <a:xfrm>
            <a:off x="0" y="6215635"/>
            <a:ext cx="11444140" cy="322080"/>
            <a:chOff x="0" y="6215635"/>
            <a:chExt cx="11444140" cy="322080"/>
          </a:xfrm>
        </p:grpSpPr>
        <p:grpSp>
          <p:nvGrpSpPr>
            <p:cNvPr id="12" name="Group 11">
              <a:extLst>
                <a:ext uri="{FF2B5EF4-FFF2-40B4-BE49-F238E27FC236}">
                  <a16:creationId xmlns:a16="http://schemas.microsoft.com/office/drawing/2014/main" id="{CF017AE7-D78A-8044-85A7-217CDA836941}"/>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2304A518-FBC6-BE46-8FB5-63967ADF31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2" name="TextBox 21">
                <a:extLst>
                  <a:ext uri="{FF2B5EF4-FFF2-40B4-BE49-F238E27FC236}">
                    <a16:creationId xmlns:a16="http://schemas.microsoft.com/office/drawing/2014/main" id="{5F436D9D-C6EE-B946-8EAE-A01BD4E92EC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7DE66913-F9E4-E744-9594-5A04F2EBE59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4" name="TextBox 23">
                <a:extLst>
                  <a:ext uri="{FF2B5EF4-FFF2-40B4-BE49-F238E27FC236}">
                    <a16:creationId xmlns:a16="http://schemas.microsoft.com/office/drawing/2014/main" id="{6B02EC1C-AB2C-1145-9BC5-D6995081C72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3EDAAB59-B1B3-EF41-AF52-73CCEC5B622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CDB2FC24-5190-CD43-8B23-9426FDC78A2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3" name="Group 12">
              <a:extLst>
                <a:ext uri="{FF2B5EF4-FFF2-40B4-BE49-F238E27FC236}">
                  <a16:creationId xmlns:a16="http://schemas.microsoft.com/office/drawing/2014/main" id="{6E212657-C812-DA4F-BB9D-04C9AB9296E6}"/>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5758F2AF-5EF8-9B48-9966-BC436E75D5F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FE282E3-4FB7-644D-A78C-3E51B3D09E3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560E89C-2E7D-AE4E-AB79-807F31F9901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3E1CB6ED-DF1A-1043-BF73-F2AEE8F3F7C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1D8D8E00-9FED-1946-9AD3-A7278CDECF3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C0A1D1F7-3D9B-EA4D-813B-8340D8CF2935}"/>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9A073A4-D677-D249-B767-692700FB5EC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275808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Backup and restore </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08811" y="1193299"/>
            <a:ext cx="7653423" cy="4074962"/>
          </a:xfrm>
        </p:spPr>
        <p:txBody>
          <a:bodyPr/>
          <a:lstStyle/>
          <a:p>
            <a:pPr marL="0" indent="0">
              <a:buNone/>
            </a:pPr>
            <a:r>
              <a:rPr lang="en-US" sz="2000">
                <a:solidFill>
                  <a:schemeClr val="tx1"/>
                </a:solidFill>
                <a:latin typeface="+mn-lt"/>
              </a:rPr>
              <a:t>Auto backups and Point in Time Restore (PITR)</a:t>
            </a:r>
          </a:p>
          <a:p>
            <a:pPr marL="468313" lvl="1" indent="-239713">
              <a:buClr>
                <a:schemeClr val="accent1"/>
              </a:buClr>
              <a:buSzPct val="100000"/>
              <a:buFont typeface="Arial" panose="020B0604020202020204" pitchFamily="34" charset="0"/>
              <a:buChar char="•"/>
            </a:pPr>
            <a:r>
              <a:rPr lang="en-US" sz="1600">
                <a:solidFill>
                  <a:schemeClr val="tx1"/>
                </a:solidFill>
              </a:rPr>
              <a:t>Full Database backup once a week</a:t>
            </a:r>
          </a:p>
          <a:p>
            <a:pPr marL="468313" lvl="1" indent="-239713">
              <a:buClr>
                <a:schemeClr val="accent1"/>
              </a:buClr>
              <a:buSzPct val="100000"/>
              <a:buFont typeface="Arial" panose="020B0604020202020204" pitchFamily="34" charset="0"/>
              <a:buChar char="•"/>
            </a:pPr>
            <a:r>
              <a:rPr lang="en-US" sz="1600">
                <a:solidFill>
                  <a:schemeClr val="tx1"/>
                </a:solidFill>
              </a:rPr>
              <a:t>Log Backups every 5-10 minutes</a:t>
            </a:r>
          </a:p>
          <a:p>
            <a:pPr marL="468313" lvl="1" indent="-239713">
              <a:buClr>
                <a:schemeClr val="accent1"/>
              </a:buClr>
              <a:buSzPct val="100000"/>
              <a:buFont typeface="Arial" panose="020B0604020202020204" pitchFamily="34" charset="0"/>
              <a:buChar char="•"/>
            </a:pPr>
            <a:r>
              <a:rPr lang="en-US" sz="1600">
                <a:solidFill>
                  <a:schemeClr val="tx1"/>
                </a:solidFill>
              </a:rPr>
              <a:t>Differential Backups every 12 hours</a:t>
            </a:r>
          </a:p>
          <a:p>
            <a:pPr marL="468313" lvl="1" indent="-239713">
              <a:buClr>
                <a:schemeClr val="accent1"/>
              </a:buClr>
              <a:buSzPct val="100000"/>
              <a:buFont typeface="Arial" panose="020B0604020202020204" pitchFamily="34" charset="0"/>
              <a:buChar char="•"/>
            </a:pPr>
            <a:r>
              <a:rPr lang="en-US" sz="1600">
                <a:solidFill>
                  <a:schemeClr val="tx1"/>
                </a:solidFill>
              </a:rPr>
              <a:t>Backup files on Azure storage with RA-GRS replicated </a:t>
            </a:r>
          </a:p>
          <a:p>
            <a:pPr marL="468313" lvl="1" indent="-239713">
              <a:buClr>
                <a:schemeClr val="accent1"/>
              </a:buClr>
              <a:buSzPct val="100000"/>
              <a:buFont typeface="Arial" panose="020B0604020202020204" pitchFamily="34" charset="0"/>
              <a:buChar char="•"/>
            </a:pPr>
            <a:r>
              <a:rPr lang="en-US" sz="1600">
                <a:solidFill>
                  <a:schemeClr val="tx1"/>
                </a:solidFill>
              </a:rPr>
              <a:t>Backup Integrity checks</a:t>
            </a:r>
          </a:p>
          <a:p>
            <a:pPr marL="468313" lvl="1" indent="-239713">
              <a:buClr>
                <a:schemeClr val="accent1"/>
              </a:buClr>
              <a:buSzPct val="100000"/>
              <a:buFont typeface="Arial" panose="020B0604020202020204" pitchFamily="34" charset="0"/>
              <a:buChar char="•"/>
            </a:pPr>
            <a:r>
              <a:rPr lang="en-US" sz="1600">
                <a:solidFill>
                  <a:schemeClr val="tx1"/>
                </a:solidFill>
              </a:rPr>
              <a:t>Restore to new database</a:t>
            </a:r>
          </a:p>
          <a:p>
            <a:pPr marL="468313" lvl="1" indent="-239713">
              <a:buClr>
                <a:schemeClr val="accent1"/>
              </a:buClr>
              <a:buSzPct val="100000"/>
              <a:buFont typeface="Arial" panose="020B0604020202020204" pitchFamily="34" charset="0"/>
              <a:buChar char="•"/>
            </a:pPr>
            <a:r>
              <a:rPr lang="en-US" sz="1600">
                <a:solidFill>
                  <a:schemeClr val="tx1"/>
                </a:solidFill>
              </a:rPr>
              <a:t>Long-term retention (up to 10 years) of backups</a:t>
            </a:r>
          </a:p>
          <a:p>
            <a:pPr marL="468313" lvl="1" indent="-239713">
              <a:buClr>
                <a:schemeClr val="accent1"/>
              </a:buClr>
              <a:buSzPct val="100000"/>
              <a:buFont typeface="Arial" panose="020B0604020202020204" pitchFamily="34" charset="0"/>
              <a:buChar char="•"/>
            </a:pPr>
            <a:r>
              <a:rPr lang="en-US" sz="1600">
                <a:solidFill>
                  <a:schemeClr val="tx1"/>
                </a:solidFill>
              </a:rPr>
              <a:t>Geo-restore of databases if primary region down</a:t>
            </a:r>
          </a:p>
          <a:p>
            <a:pPr marL="468313" lvl="1" indent="-239713">
              <a:buClr>
                <a:schemeClr val="accent1"/>
              </a:buClr>
              <a:buSzPct val="100000"/>
              <a:buFont typeface="Arial" panose="020B0604020202020204" pitchFamily="34" charset="0"/>
              <a:buChar char="•"/>
            </a:pPr>
            <a:r>
              <a:rPr lang="en-US" sz="1600">
                <a:solidFill>
                  <a:schemeClr val="tx1"/>
                </a:solidFill>
              </a:rPr>
              <a:t>Restore backups of deleted databases</a:t>
            </a:r>
          </a:p>
          <a:p>
            <a:pPr marL="0" indent="0">
              <a:buNone/>
            </a:pPr>
            <a:endParaRPr lang="en-US" sz="2000">
              <a:solidFill>
                <a:schemeClr val="tx1"/>
              </a:solidFill>
              <a:latin typeface="+mn-lt"/>
            </a:endParaRPr>
          </a:p>
          <a:p>
            <a:pPr marL="0" indent="0">
              <a:buNone/>
            </a:pPr>
            <a:endParaRPr lang="en-US" sz="2000">
              <a:solidFill>
                <a:schemeClr val="tx1"/>
              </a:solidFill>
              <a:latin typeface="+mn-lt"/>
            </a:endParaRPr>
          </a:p>
          <a:p>
            <a:pPr marL="0" indent="0">
              <a:buNone/>
            </a:pPr>
            <a:r>
              <a:rPr lang="en-US" sz="2000">
                <a:solidFill>
                  <a:schemeClr val="tx1"/>
                </a:solidFill>
                <a:latin typeface="+mn-lt"/>
              </a:rPr>
              <a:t>Manual COPY_ONLY Backup/Restore with Managed Instance</a:t>
            </a:r>
          </a:p>
        </p:txBody>
      </p:sp>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07DEE27-6145-CB46-B7E7-CC5015C9127B}"/>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936BCAE0-699F-AF48-A3A6-8CD255077FE4}"/>
                </a:ext>
              </a:extLst>
            </p:cNvPr>
            <p:cNvGrpSpPr/>
            <p:nvPr/>
          </p:nvGrpSpPr>
          <p:grpSpPr>
            <a:xfrm>
              <a:off x="662352" y="6399215"/>
              <a:ext cx="10356966" cy="138500"/>
              <a:chOff x="662352" y="6316085"/>
              <a:chExt cx="10356966" cy="138500"/>
            </a:xfrm>
          </p:grpSpPr>
          <p:sp>
            <p:nvSpPr>
              <p:cNvPr id="49" name="TextBox 48">
                <a:extLst>
                  <a:ext uri="{FF2B5EF4-FFF2-40B4-BE49-F238E27FC236}">
                    <a16:creationId xmlns:a16="http://schemas.microsoft.com/office/drawing/2014/main" id="{91B7D610-60D9-7C42-919E-E0BF427E30B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AB801E1C-755A-8948-9235-5D81F180801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Backup and restore</a:t>
                </a:r>
              </a:p>
            </p:txBody>
          </p:sp>
          <p:sp>
            <p:nvSpPr>
              <p:cNvPr id="51" name="TextBox 50">
                <a:extLst>
                  <a:ext uri="{FF2B5EF4-FFF2-40B4-BE49-F238E27FC236}">
                    <a16:creationId xmlns:a16="http://schemas.microsoft.com/office/drawing/2014/main" id="{29E9EA69-0765-C44F-A170-E5EE5778D63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52" name="TextBox 51">
                <a:extLst>
                  <a:ext uri="{FF2B5EF4-FFF2-40B4-BE49-F238E27FC236}">
                    <a16:creationId xmlns:a16="http://schemas.microsoft.com/office/drawing/2014/main" id="{D651206E-E356-D749-BF4B-7EF9811ED1D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53" name="TextBox 52">
                <a:extLst>
                  <a:ext uri="{FF2B5EF4-FFF2-40B4-BE49-F238E27FC236}">
                    <a16:creationId xmlns:a16="http://schemas.microsoft.com/office/drawing/2014/main" id="{73A1204D-BA03-074B-B200-18795E0B2E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4" name="TextBox 53">
                <a:extLst>
                  <a:ext uri="{FF2B5EF4-FFF2-40B4-BE49-F238E27FC236}">
                    <a16:creationId xmlns:a16="http://schemas.microsoft.com/office/drawing/2014/main" id="{D2A473D0-0F61-7D43-8CD5-466B53ED38D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41" name="Group 40">
              <a:extLst>
                <a:ext uri="{FF2B5EF4-FFF2-40B4-BE49-F238E27FC236}">
                  <a16:creationId xmlns:a16="http://schemas.microsoft.com/office/drawing/2014/main" id="{F9B3213C-31F0-F343-B171-556537460760}"/>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71E4538-D26B-E941-876C-E0F872B0EE8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EB20234-07D6-714F-9BC5-F61A8104730D}"/>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7E30314F-996D-AF4F-A57D-0F443033A8D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FC1570A9-275F-2441-B46A-8DA5BD8E237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D1732F51-CF3C-6B4E-97E2-3E421EAC73D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03D746F6-837A-4B43-A692-C27BEE43546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ADB00513-F681-244F-9748-CEE94C4A3A0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spTree>
    <p:extLst>
      <p:ext uri="{BB962C8B-B14F-4D97-AF65-F5344CB8AC3E}">
        <p14:creationId xmlns:p14="http://schemas.microsoft.com/office/powerpoint/2010/main" val="1521784639"/>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algn="l"/>
              <a:r>
                <a:rPr lang="en-US" sz="1000"/>
                <a:t>GW</a:t>
              </a:r>
              <a:endParaRPr lang="en-US" sz="1200"/>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algn="l"/>
              <a:r>
                <a:rPr lang="en-US" sz="1000"/>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Behaves like Failover Cluster Instance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Remote storage provides data redundancy within a datacenter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are in a different location with geo-redundancy</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Failover decisions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spare capacity</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grpSp>
        <p:nvGrpSpPr>
          <p:cNvPr id="6" name="Group 5">
            <a:extLst>
              <a:ext uri="{FF2B5EF4-FFF2-40B4-BE49-F238E27FC236}">
                <a16:creationId xmlns:a16="http://schemas.microsoft.com/office/drawing/2014/main" id="{B664AE82-FEAD-7748-8877-7174803BCFB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6769238F-3C49-D24D-AA6B-6156F2779E18}"/>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8D187387-D87B-4648-83E0-2D8089831F7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94187302-5E6F-9E46-B945-EFF0B5680F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92397477-1D50-E04A-9A5B-01BC86EDAF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 name="TextBox 20">
                <a:extLst>
                  <a:ext uri="{FF2B5EF4-FFF2-40B4-BE49-F238E27FC236}">
                    <a16:creationId xmlns:a16="http://schemas.microsoft.com/office/drawing/2014/main" id="{8B05C78E-EDBB-7642-BCB2-C11604A02D7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2" name="TextBox 21">
                <a:extLst>
                  <a:ext uri="{FF2B5EF4-FFF2-40B4-BE49-F238E27FC236}">
                    <a16:creationId xmlns:a16="http://schemas.microsoft.com/office/drawing/2014/main" id="{9C5BA0E8-9E51-2244-BD70-950AB1B5155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46E8AA65-04FE-3848-AC7A-909D2879C3D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E1C49594-4B91-E14A-A53A-BF27BEE0704B}"/>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8A7F6FB8-0373-D14D-ABD8-DBBBDBDAE17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9B25F4C-9649-5F46-A6DD-A9632C1448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1529D9-43DD-C94F-9128-F776BADC66B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7EC52797-AC7E-7341-A918-4AD88BE3B3D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BBBD6BB-A7DD-0143-935F-07874FABABA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1FCBFBE2-8F02-F744-A264-A2FFA8CB1F7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B0CD196-F2E9-BB42-BAF9-BC7C5301860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r>
              <a:rPr lang="en-US" sz="1000"/>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a:t>
            </a:r>
            <a:r>
              <a:rPr lang="en-US" sz="1000" err="1">
                <a:solidFill>
                  <a:schemeClr val="tx1"/>
                </a:solidFill>
                <a:ea typeface="Segoe UI" pitchFamily="34" charset="0"/>
                <a:cs typeface="Segoe UI" pitchFamily="34" charset="0"/>
              </a:rPr>
              <a:t>tempdb</a:t>
            </a:r>
            <a:endParaRPr lang="en-US" sz="1000">
              <a:solidFill>
                <a:schemeClr val="tx1"/>
              </a:soli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a:t>
            </a:r>
            <a:r>
              <a:rPr lang="en-US" sz="1000" err="1">
                <a:solidFill>
                  <a:schemeClr val="tx1"/>
                </a:solidFill>
                <a:ea typeface="Segoe UI" pitchFamily="34" charset="0"/>
                <a:cs typeface="Segoe UI" pitchFamily="34" charset="0"/>
              </a:rPr>
              <a:t>tempdb</a:t>
            </a:r>
            <a:endParaRPr lang="en-US" sz="1000">
              <a:solidFill>
                <a:schemeClr val="tx1"/>
              </a:solidFill>
              <a:ea typeface="Segoe UI" pitchFamily="34" charset="0"/>
              <a:cs typeface="Segoe UI" pitchFamily="34" charset="0"/>
            </a:endParaRP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algn="l"/>
            <a:r>
              <a:rPr lang="en-US" sz="1000"/>
              <a:t>Nodes with </a:t>
            </a:r>
            <a:br>
              <a:rPr lang="en-US" sz="1000"/>
            </a:br>
            <a:r>
              <a:rPr lang="en-US" sz="1000"/>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algn="l"/>
            <a:r>
              <a:rPr lang="en-US" sz="1000"/>
              <a:t>Data and </a:t>
            </a:r>
            <a:br>
              <a:rPr lang="en-US" sz="1000"/>
            </a:br>
            <a:r>
              <a:rPr lang="en-US" sz="1000"/>
              <a:t>log files</a:t>
            </a:r>
            <a:endParaRPr lang="en-US" sz="1200"/>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algn="ctr"/>
            <a:r>
              <a:rPr lang="en-US" sz="1200" b="1"/>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Based on Always On Availability Groups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3 secondary replicas automatically created</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Four replicas kept available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in a different location with geo-redundancy </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At least one secondary must sync for commits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extremely fast</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grpSp>
        <p:nvGrpSpPr>
          <p:cNvPr id="6" name="Group 5">
            <a:extLst>
              <a:ext uri="{FF2B5EF4-FFF2-40B4-BE49-F238E27FC236}">
                <a16:creationId xmlns:a16="http://schemas.microsoft.com/office/drawing/2014/main" id="{701D656E-3FE5-6F40-8514-1200E94696DD}"/>
              </a:ext>
            </a:extLst>
          </p:cNvPr>
          <p:cNvGrpSpPr/>
          <p:nvPr/>
        </p:nvGrpSpPr>
        <p:grpSpPr>
          <a:xfrm>
            <a:off x="0" y="6215635"/>
            <a:ext cx="11444140" cy="322080"/>
            <a:chOff x="0" y="6215635"/>
            <a:chExt cx="11444140" cy="322080"/>
          </a:xfrm>
        </p:grpSpPr>
        <p:grpSp>
          <p:nvGrpSpPr>
            <p:cNvPr id="8" name="Group 7">
              <a:extLst>
                <a:ext uri="{FF2B5EF4-FFF2-40B4-BE49-F238E27FC236}">
                  <a16:creationId xmlns:a16="http://schemas.microsoft.com/office/drawing/2014/main" id="{2CE4DA4E-EEB8-1743-9F4B-C357B8F941E3}"/>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72E0B8C9-F0ED-B948-A2C5-CC10F794A4A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EDB20D19-808F-224E-A6B0-9F155B526E8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3914046A-FE55-BC4C-A03E-E24548ADCB7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1ED4C9F1-EEDF-354D-B8D1-E6AD13FF6CC7}"/>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9695C785-530D-C74F-B006-89F55B0A902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5F65A44-5DCD-604A-9EF3-2D2EE054287B}"/>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5C629AF5-E886-344E-BE10-01E013B68C51}"/>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D61B19EC-9E99-1648-9A72-47996D3346C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ED06214-40B0-714E-8110-2B061A953D8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1767917-38E0-3D45-A743-040A3086A26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0915EE7-212C-E24C-AB62-2A55E10DB18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3B9831B9-6373-D847-A91E-21F205E2DE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DB25E491-C94C-364A-8FAD-7700D34B216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8774F30C-493B-844C-9676-C0C1ABF7AD1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r>
              <a:rPr lang="en-US" sz="1000"/>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algn="l"/>
            <a:r>
              <a:rPr lang="en-US" sz="1000"/>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algn="l"/>
            <a:r>
              <a:rPr lang="en-US" sz="1000"/>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algn="l"/>
              <a:r>
                <a:rPr lang="en-US" sz="1000"/>
                <a:t>GW</a:t>
              </a:r>
              <a:endParaRPr lang="en-US" sz="1200"/>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algn="l"/>
              <a:r>
                <a:rPr lang="en-US" sz="1000"/>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algn="r"/>
            <a:r>
              <a:rPr lang="en-US" sz="1000"/>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algn="ctr"/>
            <a:r>
              <a:rPr lang="en-US" sz="1200" b="1" err="1"/>
              <a:t>AlwaysON</a:t>
            </a:r>
            <a:r>
              <a:rPr lang="en-US" sz="1200" b="1"/>
              <a:t>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a:solidFill>
                  <a:schemeClr val="accent6"/>
                </a:solidFill>
              </a:rPr>
              <a:t>Demo</a:t>
            </a:r>
            <a:br>
              <a:rPr lang="en-US" sz="4400">
                <a:solidFill>
                  <a:schemeClr val="accent6"/>
                </a:solidFill>
              </a:rPr>
            </a:br>
            <a:r>
              <a:rPr lang="en-US" sz="4400">
                <a:solidFill>
                  <a:schemeClr val="accent2"/>
                </a:solidFill>
              </a:rPr>
              <a:t>Faster failovers with Business critical</a:t>
            </a:r>
            <a:endParaRPr lang="en-US" sz="4400" spc="0">
              <a:solidFill>
                <a:schemeClr val="accent2"/>
              </a:solidFill>
            </a:endParaRPr>
          </a:p>
        </p:txBody>
      </p:sp>
    </p:spTree>
    <p:extLst>
      <p:ext uri="{BB962C8B-B14F-4D97-AF65-F5344CB8AC3E}">
        <p14:creationId xmlns:p14="http://schemas.microsoft.com/office/powerpoint/2010/main" val="304027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1.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2.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3.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16.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 id="{80B13A08-4A7F-4AFB-BA0B-556BDA09B89E}" vid="{24C708D8-EDB3-4A74-BA9F-0CAE79652690}"/>
    </a:ext>
  </a:extLst>
</a:theme>
</file>

<file path=ppt/theme/theme17.xml><?xml version="1.0" encoding="utf-8"?>
<a:theme xmlns:a="http://schemas.openxmlformats.org/drawingml/2006/main" name="1_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Template.potx" id="{BBCFB191-A1CC-4A8B-8F3C-9808C5DD7B73}" vid="{09792D2F-D9C3-47D3-A62F-DFCAB3D61214}"/>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4" ma:contentTypeDescription="Create a new document." ma:contentTypeScope="" ma:versionID="ea15ef637f0a37d43afc866ba8273cdd">
  <xsd:schema xmlns:xsd="http://www.w3.org/2001/XMLSchema" xmlns:xs="http://www.w3.org/2001/XMLSchema" xmlns:p="http://schemas.microsoft.com/office/2006/metadata/properties" xmlns:ns1="http://schemas.microsoft.com/sharepoint/v3" xmlns:ns2="3ae6f26d-9444-4782-a775-fd15bae28999" xmlns:ns3="72c0272b-f05b-475f-9459-f7525b8ef3e1" targetNamespace="http://schemas.microsoft.com/office/2006/metadata/properties" ma:root="true" ma:fieldsID="fe235ac52816fb78ccc8171385bec4fc" ns1:_="" ns2:_="" ns3:_="">
    <xsd:import namespace="http://schemas.microsoft.com/sharepoint/v3"/>
    <xsd:import namespace="3ae6f26d-9444-4782-a775-fd15bae28999"/>
    <xsd:import namespace="72c0272b-f05b-475f-9459-f7525b8ef3e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2.xml><?xml version="1.0" encoding="utf-8"?>
<ds:datastoreItem xmlns:ds="http://schemas.openxmlformats.org/officeDocument/2006/customXml" ds:itemID="{AA82CEC4-3C45-4F35-A887-7FD3B932C023}">
  <ds:schemaRefs>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3325</TotalTime>
  <Words>26378</Words>
  <Application>Microsoft Office PowerPoint</Application>
  <PresentationFormat>Widescreen</PresentationFormat>
  <Paragraphs>4210</Paragraphs>
  <Slides>133</Slides>
  <Notes>133</Notes>
  <HiddenSlides>1</HiddenSlides>
  <MMClips>0</MMClips>
  <ScaleCrop>false</ScaleCrop>
  <HeadingPairs>
    <vt:vector size="6" baseType="variant">
      <vt:variant>
        <vt:lpstr>Fonts Used</vt:lpstr>
      </vt:variant>
      <vt:variant>
        <vt:i4>14</vt:i4>
      </vt:variant>
      <vt:variant>
        <vt:lpstr>Theme</vt:lpstr>
      </vt:variant>
      <vt:variant>
        <vt:i4>17</vt:i4>
      </vt:variant>
      <vt:variant>
        <vt:lpstr>Slide Titles</vt:lpstr>
      </vt:variant>
      <vt:variant>
        <vt:i4>133</vt:i4>
      </vt:variant>
    </vt:vector>
  </HeadingPairs>
  <TitlesOfParts>
    <vt:vector size="164" baseType="lpstr">
      <vt:lpstr>&amp;quot</vt:lpstr>
      <vt:lpstr>Arial</vt:lpstr>
      <vt:lpstr>Calibri</vt:lpstr>
      <vt:lpstr>Calibri Light</vt:lpstr>
      <vt:lpstr>Consolas</vt:lpstr>
      <vt:lpstr>Courier New</vt:lpstr>
      <vt:lpstr>Lucida Console</vt:lpstr>
      <vt:lpstr>Segoe UI</vt:lpstr>
      <vt:lpstr>Segoe UI </vt:lpstr>
      <vt:lpstr>Segoe UI Light</vt:lpstr>
      <vt:lpstr>Segoe UI Semibold</vt:lpstr>
      <vt:lpstr>Segoe UI Semilight</vt:lpstr>
      <vt:lpstr>Wingdings</vt:lpstr>
      <vt:lpstr>Wingdings 3</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1_WHITE TEMPLATE</vt:lpstr>
      <vt:lpstr>4_Dynamics 365</vt:lpstr>
      <vt:lpstr>5_WHITE TEMPLATE</vt:lpstr>
      <vt:lpstr>3_9-51052_Microsoft_Ready_Template_Light</vt:lpstr>
      <vt:lpstr>5_9-51052_Microsoft_Ready_Template_Light</vt:lpstr>
      <vt:lpstr>2_WHITE TEMPLATE</vt:lpstr>
      <vt:lpstr>Metropolitan</vt:lpstr>
      <vt:lpstr>9-51120_Microsoft_Ready_Template_Light</vt:lpstr>
      <vt:lpstr>1_9-51120_Microsoft_Ready_Template_Light</vt:lpstr>
      <vt:lpstr>PowerPoint Presentation</vt:lpstr>
      <vt:lpstr>Welcome to the Azure SQL Workshop!</vt:lpstr>
      <vt:lpstr>The Azure SQL Bootcamp</vt:lpstr>
      <vt:lpstr>Part 1: Compare Azure SQL options and how to deploy and configure servers, instances, and databases</vt:lpstr>
      <vt:lpstr>Introduction to Azure SQL</vt:lpstr>
      <vt:lpstr>History of Azure SQL</vt:lpstr>
      <vt:lpstr>Azure SQL has come a long way</vt:lpstr>
      <vt:lpstr>Azure Ecosystem</vt:lpstr>
      <vt:lpstr>PowerPoint Presentation</vt:lpstr>
      <vt:lpstr>SQL Server on Azure VMs provides the promise of the cloud while maintaining OS control   </vt:lpstr>
      <vt:lpstr>SQL Server on Azure Virtual Machines</vt:lpstr>
      <vt:lpstr>IaaS vs PaaS</vt:lpstr>
      <vt:lpstr>Azure SQL managed instance eases cloud migration  </vt:lpstr>
      <vt:lpstr>Azure SQL Database is built for modern cloud apps </vt:lpstr>
      <vt:lpstr>Knowledge check</vt:lpstr>
      <vt:lpstr>Azure SQL MI or DB? </vt:lpstr>
      <vt:lpstr>Service tiers – Managed Instance</vt:lpstr>
      <vt:lpstr>Azure SQL MI or DB? </vt:lpstr>
      <vt:lpstr>PowerPoint Presentation</vt:lpstr>
      <vt:lpstr>Service tiers – SQL Database</vt:lpstr>
      <vt:lpstr>Knowledge check</vt:lpstr>
      <vt:lpstr>Hardware</vt:lpstr>
      <vt:lpstr>Interfaces for Azure SQL</vt:lpstr>
      <vt:lpstr>Summary</vt:lpstr>
      <vt:lpstr>Deploy and configure</vt:lpstr>
      <vt:lpstr>New deployment vs. Migration</vt:lpstr>
      <vt:lpstr>Pre-deployment planning</vt:lpstr>
      <vt:lpstr>Resource limit considerations</vt:lpstr>
      <vt:lpstr>Knowledge check</vt:lpstr>
      <vt:lpstr>Deploy</vt:lpstr>
      <vt:lpstr>Key Deployment Implementation Details</vt:lpstr>
      <vt:lpstr>Verify Deployment</vt:lpstr>
      <vt:lpstr>Demo Deploy and verify Azure SQL</vt:lpstr>
      <vt:lpstr>Knowledge check</vt:lpstr>
      <vt:lpstr>Configure</vt:lpstr>
      <vt:lpstr>Azure SQL space management</vt:lpstr>
      <vt:lpstr>Knowledge check</vt:lpstr>
      <vt:lpstr>SQL connectivity architecture</vt:lpstr>
      <vt:lpstr>Knowledge check</vt:lpstr>
      <vt:lpstr>PowerPoint Presentation</vt:lpstr>
      <vt:lpstr>Loading data in Azure SQL</vt:lpstr>
      <vt:lpstr>Demo Load data into Azure SQL</vt:lpstr>
      <vt:lpstr>Knowledge check</vt:lpstr>
      <vt:lpstr>Summary</vt:lpstr>
      <vt:lpstr>15 min break</vt:lpstr>
      <vt:lpstr>Part 2: Secure Azure SQL and deliver consistent performance</vt:lpstr>
      <vt:lpstr>Security</vt:lpstr>
      <vt:lpstr>Security capabilities and tasks</vt:lpstr>
      <vt:lpstr>Azure SQL Enterprise-class security</vt:lpstr>
      <vt:lpstr>Network security – SQL Database</vt:lpstr>
      <vt:lpstr>Demo Network security for  Azure SQL Database</vt:lpstr>
      <vt:lpstr>Network security – SQL Managed Instance</vt:lpstr>
      <vt:lpstr>Setup and configure network security</vt:lpstr>
      <vt:lpstr>Knowledge check</vt:lpstr>
      <vt:lpstr>Azure Role Based Access Control (RBAC)</vt:lpstr>
      <vt:lpstr>Authentication to Azure SQL</vt:lpstr>
      <vt:lpstr>Setup and configure authentication and authorization</vt:lpstr>
      <vt:lpstr>Demo Azure admin and creating users</vt:lpstr>
      <vt:lpstr>Data encryption</vt:lpstr>
      <vt:lpstr>Dynamic Data Masking</vt:lpstr>
      <vt:lpstr>Setup and configure data protection</vt:lpstr>
      <vt:lpstr>Knowledge check</vt:lpstr>
      <vt:lpstr>Auditing in Azure SQL</vt:lpstr>
      <vt:lpstr>Monitoring and managing security</vt:lpstr>
      <vt:lpstr>Advanced data security</vt:lpstr>
      <vt:lpstr>Advanced Threat Protection  Detect unusual and harmful attempts to breach your database</vt:lpstr>
      <vt:lpstr>Demo Advanced data security</vt:lpstr>
      <vt:lpstr>Knowledge check</vt:lpstr>
      <vt:lpstr>Summary</vt:lpstr>
      <vt:lpstr>Performance</vt:lpstr>
      <vt:lpstr>Performance Capabilities and Tasks</vt:lpstr>
      <vt:lpstr>Azure SQL performance capabilities</vt:lpstr>
      <vt:lpstr>Configuring for performance</vt:lpstr>
      <vt:lpstr>Maintaining for performance</vt:lpstr>
      <vt:lpstr>Knowledge check</vt:lpstr>
      <vt:lpstr>Monitoring and Troubleshooting Performance</vt:lpstr>
      <vt:lpstr>Dynamic Management Views</vt:lpstr>
      <vt:lpstr>Extended events with Azure SQL</vt:lpstr>
      <vt:lpstr>It is just SQL: Running or waiting</vt:lpstr>
      <vt:lpstr>Demo Monitoring performance</vt:lpstr>
      <vt:lpstr>Common Performance Scenarios</vt:lpstr>
      <vt:lpstr>Azure specific performance scenarios</vt:lpstr>
      <vt:lpstr>Accelerating and Tuning Performance</vt:lpstr>
      <vt:lpstr>Demo Scaling performance</vt:lpstr>
      <vt:lpstr>Intelligent Performance</vt:lpstr>
      <vt:lpstr>Intelligent Query Processing</vt:lpstr>
      <vt:lpstr>Automatic Plan Correction</vt:lpstr>
      <vt:lpstr>Automatic Tuning with Azure SQL Database</vt:lpstr>
      <vt:lpstr>Demo Automatic tuning</vt:lpstr>
      <vt:lpstr>Knowledge check</vt:lpstr>
      <vt:lpstr>Summary</vt:lpstr>
      <vt:lpstr>30 min break</vt:lpstr>
      <vt:lpstr>Part 3: Deploy highly available Azure SQL solutions and solve real-world scenarios</vt:lpstr>
      <vt:lpstr>Availability</vt:lpstr>
      <vt:lpstr>Availability capabilities and tasks</vt:lpstr>
      <vt:lpstr>Backup and restore </vt:lpstr>
      <vt:lpstr>General Purpose High Availability</vt:lpstr>
      <vt:lpstr>Business Critical High Availability</vt:lpstr>
      <vt:lpstr>Demo Faster failovers with Business critical</vt:lpstr>
      <vt:lpstr>Hyperscale High Availability</vt:lpstr>
      <vt:lpstr>Knowledge check</vt:lpstr>
      <vt:lpstr>Zone redundant configuration</vt:lpstr>
      <vt:lpstr>Service Level Agreement (SLA)</vt:lpstr>
      <vt:lpstr>Active geo-replication vs auto-failover groups</vt:lpstr>
      <vt:lpstr>Active geo-replication vs auto-failover groups</vt:lpstr>
      <vt:lpstr>Demo Auto-failover groups</vt:lpstr>
      <vt:lpstr>Database availability and consistency</vt:lpstr>
      <vt:lpstr>Accelerated Database Recovery (ADR)</vt:lpstr>
      <vt:lpstr>Making the right choices</vt:lpstr>
      <vt:lpstr>Monitoring availability</vt:lpstr>
      <vt:lpstr>Knowledge check</vt:lpstr>
      <vt:lpstr>PowerPoint Presentation</vt:lpstr>
      <vt:lpstr>Putting it all together</vt:lpstr>
      <vt:lpstr>What to use when…</vt:lpstr>
      <vt:lpstr>What to use when…</vt:lpstr>
      <vt:lpstr>Knowledge check</vt:lpstr>
      <vt:lpstr>PowerPoint Presentation</vt:lpstr>
      <vt:lpstr>Knowledge check</vt:lpstr>
      <vt:lpstr>Scenario 1: Minimize the use of passwords for accessing databases</vt:lpstr>
      <vt:lpstr>What to use when…</vt:lpstr>
      <vt:lpstr>What to use when…</vt:lpstr>
      <vt:lpstr>Knowledge check</vt:lpstr>
      <vt:lpstr>PowerPoint Presentation</vt:lpstr>
      <vt:lpstr>PowerPoint Presentation</vt:lpstr>
      <vt:lpstr>Knowledge check</vt:lpstr>
      <vt:lpstr>Scenario 2: Prevent DBA access to sensitive data</vt:lpstr>
      <vt:lpstr>What else should I know….</vt:lpstr>
      <vt:lpstr>Building modern apps with Azure SQL</vt:lpstr>
      <vt:lpstr>PowerPoint Presentation</vt:lpstr>
      <vt:lpstr>Resources</vt:lpstr>
      <vt:lpstr>PowerPoint Presentation</vt:lpstr>
      <vt:lpstr>Open Q&amp;A Ask us anything</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Anna</cp:lastModifiedBy>
  <cp:revision>3</cp:revision>
  <dcterms:created xsi:type="dcterms:W3CDTF">2020-07-30T15:44:50Z</dcterms:created>
  <dcterms:modified xsi:type="dcterms:W3CDTF">2020-09-28T15:45:21Z</dcterms:modified>
  <cp:category/>
</cp:coreProperties>
</file>